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70" r:id="rId2"/>
    <p:sldId id="386" r:id="rId3"/>
    <p:sldId id="294" r:id="rId4"/>
    <p:sldId id="390" r:id="rId5"/>
    <p:sldId id="392" r:id="rId6"/>
    <p:sldId id="389" r:id="rId7"/>
    <p:sldId id="274" r:id="rId8"/>
    <p:sldId id="387" r:id="rId9"/>
    <p:sldId id="384" r:id="rId10"/>
    <p:sldId id="391" r:id="rId11"/>
    <p:sldId id="393" r:id="rId12"/>
    <p:sldId id="290" r:id="rId13"/>
    <p:sldId id="394" r:id="rId14"/>
    <p:sldId id="395" r:id="rId15"/>
  </p:sldIdLst>
  <p:sldSz cx="9906000" cy="6858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0" autoAdjust="0"/>
    <p:restoredTop sz="96429" autoAdjust="0"/>
  </p:normalViewPr>
  <p:slideViewPr>
    <p:cSldViewPr>
      <p:cViewPr varScale="1">
        <p:scale>
          <a:sx n="114" d="100"/>
          <a:sy n="114" d="100"/>
        </p:scale>
        <p:origin x="1224" y="10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B47BA-368E-42D2-BCE3-0A7461DF35EC}" type="datetimeFigureOut">
              <a:rPr lang="zh-CN" altLang="en-US" smtClean="0"/>
              <a:pPr/>
              <a:t>2023/9/1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B5089-ED9C-43CB-B699-68A698C8AF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258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6649B2-A04B-476C-838D-CAC07E4AD9F2}" type="slidenum">
              <a:rPr lang="en-US" altLang="ko-KR" smtClean="0">
                <a:latin typeface="굴림" charset="-127"/>
                <a:ea typeface="굴림" charset="-127"/>
              </a:rPr>
              <a:pPr/>
              <a:t>1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81625" cy="3727450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721225"/>
            <a:ext cx="4991100" cy="4471988"/>
          </a:xfrm>
          <a:noFill/>
          <a:ln/>
        </p:spPr>
        <p:txBody>
          <a:bodyPr lIns="90954" tIns="45477" rIns="90954" bIns="45477"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1943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EAA-26F6-4B19-9A93-48A1B660FB04}" type="datetimeFigureOut">
              <a:rPr lang="zh-CN" altLang="en-US" smtClean="0"/>
              <a:pPr/>
              <a:t>2023/9/1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&lt;#&gt;/6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EDD1-C24E-4322-92AE-63BC54E935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EAA-26F6-4B19-9A93-48A1B660FB04}" type="datetimeFigureOut">
              <a:rPr lang="zh-CN" altLang="en-US" smtClean="0"/>
              <a:pPr/>
              <a:t>2023/9/1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EDD1-C24E-4322-92AE-63BC54E935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EAA-26F6-4B19-9A93-48A1B660FB04}" type="datetimeFigureOut">
              <a:rPr lang="zh-CN" altLang="en-US" smtClean="0"/>
              <a:pPr/>
              <a:t>2023/9/1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EDD1-C24E-4322-92AE-63BC54E935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800874" y="49215"/>
            <a:ext cx="2520279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dirty="0"/>
              <a:t>LGE Internal Use Only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45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EAA-26F6-4B19-9A93-48A1B660FB04}" type="datetimeFigureOut">
              <a:rPr lang="zh-CN" altLang="en-US" smtClean="0"/>
              <a:pPr/>
              <a:t>2023/9/1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EDD1-C24E-4322-92AE-63BC54E935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33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EAA-26F6-4B19-9A93-48A1B660FB04}" type="datetimeFigureOut">
              <a:rPr lang="zh-CN" altLang="en-US" smtClean="0"/>
              <a:pPr/>
              <a:t>2023/9/1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EDD1-C24E-4322-92AE-63BC54E935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033"/>
            </a:lvl1pPr>
            <a:lvl2pPr>
              <a:defRPr sz="2600"/>
            </a:lvl2pPr>
            <a:lvl3pPr>
              <a:defRPr sz="2167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033"/>
            </a:lvl1pPr>
            <a:lvl2pPr>
              <a:defRPr sz="2600"/>
            </a:lvl2pPr>
            <a:lvl3pPr>
              <a:defRPr sz="2167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EAA-26F6-4B19-9A93-48A1B660FB04}" type="datetimeFigureOut">
              <a:rPr lang="zh-CN" altLang="en-US" smtClean="0"/>
              <a:pPr/>
              <a:t>2023/9/1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EDD1-C24E-4322-92AE-63BC54E935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600"/>
            </a:lvl1pPr>
            <a:lvl2pPr>
              <a:defRPr sz="2167"/>
            </a:lvl2pPr>
            <a:lvl3pPr>
              <a:defRPr sz="195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600"/>
            </a:lvl1pPr>
            <a:lvl2pPr>
              <a:defRPr sz="2167"/>
            </a:lvl2pPr>
            <a:lvl3pPr>
              <a:defRPr sz="195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EAA-26F6-4B19-9A93-48A1B660FB04}" type="datetimeFigureOut">
              <a:rPr lang="zh-CN" altLang="en-US" smtClean="0"/>
              <a:pPr/>
              <a:t>2023/9/1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EDD1-C24E-4322-92AE-63BC54E935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EAA-26F6-4B19-9A93-48A1B660FB04}" type="datetimeFigureOut">
              <a:rPr lang="zh-CN" altLang="en-US" smtClean="0"/>
              <a:pPr/>
              <a:t>2023/9/1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EDD1-C24E-4322-92AE-63BC54E935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EAA-26F6-4B19-9A93-48A1B660FB04}" type="datetimeFigureOut">
              <a:rPr lang="zh-CN" altLang="en-US" smtClean="0"/>
              <a:pPr/>
              <a:t>2023/9/1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EDD1-C24E-4322-92AE-63BC54E935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1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517"/>
            </a:lvl1pPr>
            <a:lvl2pPr marL="495285" indent="0">
              <a:buNone/>
              <a:defRPr sz="1300"/>
            </a:lvl2pPr>
            <a:lvl3pPr marL="990570" indent="0">
              <a:buNone/>
              <a:defRPr sz="1083"/>
            </a:lvl3pPr>
            <a:lvl4pPr marL="1485854" indent="0">
              <a:buNone/>
              <a:defRPr sz="975"/>
            </a:lvl4pPr>
            <a:lvl5pPr marL="1981139" indent="0">
              <a:buNone/>
              <a:defRPr sz="975"/>
            </a:lvl5pPr>
            <a:lvl6pPr marL="2476424" indent="0">
              <a:buNone/>
              <a:defRPr sz="975"/>
            </a:lvl6pPr>
            <a:lvl7pPr marL="2971709" indent="0">
              <a:buNone/>
              <a:defRPr sz="975"/>
            </a:lvl7pPr>
            <a:lvl8pPr marL="3466993" indent="0">
              <a:buNone/>
              <a:defRPr sz="975"/>
            </a:lvl8pPr>
            <a:lvl9pPr marL="3962278" indent="0">
              <a:buNone/>
              <a:defRPr sz="9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EAA-26F6-4B19-9A93-48A1B660FB04}" type="datetimeFigureOut">
              <a:rPr lang="zh-CN" altLang="en-US" smtClean="0"/>
              <a:pPr/>
              <a:t>2023/9/1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EDD1-C24E-4322-92AE-63BC54E935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1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517"/>
            </a:lvl1pPr>
            <a:lvl2pPr marL="495285" indent="0">
              <a:buNone/>
              <a:defRPr sz="1300"/>
            </a:lvl2pPr>
            <a:lvl3pPr marL="990570" indent="0">
              <a:buNone/>
              <a:defRPr sz="1083"/>
            </a:lvl3pPr>
            <a:lvl4pPr marL="1485854" indent="0">
              <a:buNone/>
              <a:defRPr sz="975"/>
            </a:lvl4pPr>
            <a:lvl5pPr marL="1981139" indent="0">
              <a:buNone/>
              <a:defRPr sz="975"/>
            </a:lvl5pPr>
            <a:lvl6pPr marL="2476424" indent="0">
              <a:buNone/>
              <a:defRPr sz="975"/>
            </a:lvl6pPr>
            <a:lvl7pPr marL="2971709" indent="0">
              <a:buNone/>
              <a:defRPr sz="975"/>
            </a:lvl7pPr>
            <a:lvl8pPr marL="3466993" indent="0">
              <a:buNone/>
              <a:defRPr sz="975"/>
            </a:lvl8pPr>
            <a:lvl9pPr marL="3962278" indent="0">
              <a:buNone/>
              <a:defRPr sz="9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EAA-26F6-4B19-9A93-48A1B660FB04}" type="datetimeFigureOut">
              <a:rPr lang="zh-CN" altLang="en-US" smtClean="0"/>
              <a:pPr/>
              <a:t>2023/9/1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EDD1-C24E-4322-92AE-63BC54E935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05EAA-26F6-4B19-9A93-48A1B660FB04}" type="datetimeFigureOut">
              <a:rPr lang="zh-CN" altLang="en-US" smtClean="0"/>
              <a:pPr/>
              <a:t>2023/9/1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FEDD1-C24E-4322-92AE-63BC54E935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90570" rtl="0" eaLnBrk="1" latinLnBrk="0" hangingPunct="1"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itchFamily="34" charset="0"/>
        <a:buChar char="–"/>
        <a:defRPr sz="3033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itchFamily="34" charset="0"/>
        <a:buChar char="–"/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itchFamily="34" charset="0"/>
        <a:buChar char="»"/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.xls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3.png"/><Relationship Id="rId7" Type="http://schemas.openxmlformats.org/officeDocument/2006/relationships/slide" Target="slide1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9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75013" y="2348880"/>
            <a:ext cx="33543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46" tIns="45693" rIns="89946" bIns="45693" anchor="ctr"/>
          <a:lstStyle/>
          <a:p>
            <a:pPr algn="ctr"/>
            <a:r>
              <a:rPr lang="zh-CN" altLang="en-US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目 录</a:t>
            </a:r>
            <a:endParaRPr lang="ko-KR" alt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051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85734" y="2727762"/>
            <a:ext cx="2943666" cy="2501438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</p:spPr>
        <p:txBody>
          <a:bodyPr lIns="91381" tIns="45693" rIns="91381" bIns="45693" anchor="ctr"/>
          <a:lstStyle/>
          <a:p>
            <a:pPr marL="269875" indent="-169863">
              <a:lnSpc>
                <a:spcPct val="130000"/>
              </a:lnSpc>
              <a:buFont typeface="+mj-lt"/>
              <a:buAutoNum type="arabicPeriod"/>
              <a:tabLst>
                <a:tab pos="979488" algn="l"/>
              </a:tabLst>
            </a:pPr>
            <a:r>
              <a:rPr lang="zh-CN" altLang="en-US" sz="1400" b="1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一期构筑效果和二期改善方向</a:t>
            </a:r>
            <a:endParaRPr lang="en-US" altLang="ko-KR" sz="1400" b="1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pPr marL="269875" indent="-169863">
              <a:lnSpc>
                <a:spcPct val="130000"/>
              </a:lnSpc>
              <a:buFont typeface="+mj-lt"/>
              <a:buAutoNum type="arabicPeriod"/>
              <a:tabLst>
                <a:tab pos="979488" algn="l"/>
              </a:tabLst>
            </a:pPr>
            <a:r>
              <a:rPr lang="zh-CN" altLang="en-US" sz="1400" b="1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二期开发范围</a:t>
            </a:r>
            <a:endParaRPr lang="en-US" altLang="zh-CN" sz="1400" b="1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pPr marL="269875" indent="-169863">
              <a:lnSpc>
                <a:spcPct val="130000"/>
              </a:lnSpc>
              <a:buFont typeface="+mj-lt"/>
              <a:buAutoNum type="arabicPeriod"/>
              <a:tabLst>
                <a:tab pos="979488" algn="l"/>
              </a:tabLst>
            </a:pPr>
            <a:r>
              <a:rPr lang="zh-CN" altLang="en-US" sz="1400" b="1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开发工时和费用</a:t>
            </a:r>
            <a:endParaRPr lang="en-US" altLang="zh-CN" sz="1400" b="1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pPr marL="269875" indent="-169863">
              <a:lnSpc>
                <a:spcPct val="130000"/>
              </a:lnSpc>
              <a:buFont typeface="+mj-lt"/>
              <a:buAutoNum type="arabicPeriod"/>
              <a:tabLst>
                <a:tab pos="979488" algn="l"/>
              </a:tabLst>
            </a:pPr>
            <a:r>
              <a:rPr lang="en-US" altLang="zh-CN" sz="1400" b="1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ITMS</a:t>
            </a:r>
            <a:r>
              <a:rPr lang="zh-CN" altLang="en-US" sz="1400" b="1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投资规模</a:t>
            </a:r>
            <a:endParaRPr lang="en-US" altLang="zh-CN" sz="1400" b="1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pPr marL="269875" indent="-169863">
              <a:lnSpc>
                <a:spcPct val="130000"/>
              </a:lnSpc>
              <a:buFont typeface="+mj-lt"/>
              <a:buAutoNum type="arabicPeriod"/>
              <a:tabLst>
                <a:tab pos="979488" algn="l"/>
              </a:tabLst>
            </a:pPr>
            <a:r>
              <a:rPr lang="zh-CN" altLang="en-US" sz="1400" b="1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计划日程</a:t>
            </a:r>
            <a:endParaRPr lang="en-US" altLang="ko-KR" sz="1400" b="1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pPr marL="269875" indent="-169863">
              <a:lnSpc>
                <a:spcPct val="130000"/>
              </a:lnSpc>
              <a:buFont typeface="+mj-lt"/>
              <a:buAutoNum type="arabicPeriod"/>
              <a:tabLst>
                <a:tab pos="979488" algn="l"/>
              </a:tabLst>
            </a:pPr>
            <a:r>
              <a:rPr lang="zh-CN" altLang="en-US" sz="1400" b="1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推进组织</a:t>
            </a:r>
            <a:endParaRPr lang="en-US" altLang="ko-KR" sz="1400" b="1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pPr marL="269875" indent="-169863">
              <a:lnSpc>
                <a:spcPct val="130000"/>
              </a:lnSpc>
              <a:buFont typeface="+mj-lt"/>
              <a:buAutoNum type="arabicPeriod"/>
              <a:tabLst>
                <a:tab pos="979488" algn="l"/>
              </a:tabLst>
            </a:pPr>
            <a:endParaRPr lang="en-US" altLang="ko-KR" sz="1400" b="1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pPr marL="100012">
              <a:lnSpc>
                <a:spcPct val="130000"/>
              </a:lnSpc>
              <a:tabLst>
                <a:tab pos="979488" algn="l"/>
              </a:tabLst>
            </a:pPr>
            <a:r>
              <a:rPr lang="en-US" altLang="ko-KR" sz="1400" b="1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#. </a:t>
            </a:r>
            <a:r>
              <a:rPr lang="zh-CN" altLang="en-US" sz="1400" b="1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附件</a:t>
            </a:r>
            <a:endParaRPr lang="en-US" altLang="ko-KR" sz="1400" b="1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1354138" y="1133745"/>
            <a:ext cx="7196137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93" tIns="45698" rIns="91393" bIns="45698" anchor="ctr"/>
          <a:lstStyle/>
          <a:p>
            <a:pPr algn="ctr"/>
            <a:r>
              <a:rPr lang="en-US" altLang="ko-KR" sz="32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SVC</a:t>
            </a:r>
            <a:r>
              <a:rPr lang="zh-CN" altLang="en-US" sz="32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工程师管理系统改善</a:t>
            </a:r>
            <a:r>
              <a:rPr lang="en-US" altLang="zh-CN" sz="32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2.0</a:t>
            </a:r>
            <a:r>
              <a:rPr lang="en-US" altLang="ko-KR" sz="32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zh-CN" altLang="en-US" sz="32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案</a:t>
            </a:r>
            <a:r>
              <a:rPr lang="en-US" altLang="zh-CN" sz="32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r>
              <a:rPr lang="ko-KR" altLang="en-US" sz="32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endParaRPr lang="en-US" altLang="en-US" sz="32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056" name="Text Box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6626" y="5921437"/>
            <a:ext cx="751164" cy="342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724" tIns="47861" rIns="95724" bIns="47861">
            <a:spAutoFit/>
          </a:bodyPr>
          <a:lstStyle/>
          <a:p>
            <a:pPr algn="ctr" defTabSz="954088"/>
            <a:r>
              <a:rPr lang="en-US" altLang="ko-KR" sz="1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2023. 8</a:t>
            </a:r>
          </a:p>
        </p:txBody>
      </p:sp>
      <p:sp>
        <p:nvSpPr>
          <p:cNvPr id="2058" name="Line 7"/>
          <p:cNvSpPr>
            <a:spLocks noChangeShapeType="1"/>
          </p:cNvSpPr>
          <p:nvPr/>
        </p:nvSpPr>
        <p:spPr bwMode="auto">
          <a:xfrm>
            <a:off x="3685733" y="2718765"/>
            <a:ext cx="2779435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059" name="Line 4"/>
          <p:cNvSpPr>
            <a:spLocks noChangeShapeType="1"/>
          </p:cNvSpPr>
          <p:nvPr/>
        </p:nvSpPr>
        <p:spPr bwMode="auto">
          <a:xfrm>
            <a:off x="2051222" y="1988840"/>
            <a:ext cx="570882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2060" name="Picture 11" descr="D:\조직문화\로고\LGE_CI_LOGO\누끼 컷\LGE_Logo_3D_Tagline(W)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402638" y="6122988"/>
            <a:ext cx="1165225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 Box 2">
            <a:extLst>
              <a:ext uri="{FF2B5EF4-FFF2-40B4-BE49-F238E27FC236}">
                <a16:creationId xmlns:a16="http://schemas.microsoft.com/office/drawing/2014/main" id="{A2297BF4-ADFD-4FEE-99FE-D6EABDE88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11" y="116632"/>
            <a:ext cx="2032785" cy="400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369" tIns="45687" rIns="91369" bIns="45687">
            <a:spAutoFit/>
          </a:bodyPr>
          <a:lstStyle/>
          <a:p>
            <a:pPr defTabSz="914395">
              <a:defRPr/>
            </a:pPr>
            <a:r>
              <a:rPr lang="zh-CN" altLang="en-US" sz="20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附件</a:t>
            </a:r>
            <a:r>
              <a:rPr lang="en-US" altLang="zh-CN" sz="20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1</a:t>
            </a:r>
            <a:r>
              <a:rPr lang="en-US" altLang="ko-KR" sz="20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. </a:t>
            </a:r>
            <a:r>
              <a:rPr lang="zh-CN" altLang="en-US" sz="20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工时列表</a:t>
            </a:r>
            <a:endParaRPr lang="ko-KR" altLang="en-US" sz="2000" b="1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09" name="Line 14">
            <a:extLst>
              <a:ext uri="{FF2B5EF4-FFF2-40B4-BE49-F238E27FC236}">
                <a16:creationId xmlns:a16="http://schemas.microsoft.com/office/drawing/2014/main" id="{3755F97E-3C28-41B2-9323-E38D4DE482B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48680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eaLnBrk="1" fontAlgn="base" hangingPunct="1">
              <a:spcBef>
                <a:spcPct val="0"/>
              </a:spcBef>
              <a:defRPr/>
            </a:pPr>
            <a:endParaRPr lang="ko-KR" altLang="en-US">
              <a:latin typeface="微软雅黑" panose="020B0503020204020204" pitchFamily="34" charset="-122"/>
              <a:ea typeface="LG스마트체 Regular" panose="020B0600000101010101" pitchFamily="50" charset="-127"/>
              <a:cs typeface="Arial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52BD9D9-90BE-4310-819E-103ED9271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978082"/>
              </p:ext>
            </p:extLst>
          </p:nvPr>
        </p:nvGraphicFramePr>
        <p:xfrm>
          <a:off x="272480" y="1052736"/>
          <a:ext cx="9217025" cy="5400593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114104462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3543271"/>
                    </a:ext>
                  </a:extLst>
                </a:gridCol>
                <a:gridCol w="5706605">
                  <a:extLst>
                    <a:ext uri="{9D8B030D-6E8A-4147-A177-3AD203B41FA5}">
                      <a16:colId xmlns:a16="http://schemas.microsoft.com/office/drawing/2014/main" val="3787199043"/>
                    </a:ext>
                  </a:extLst>
                </a:gridCol>
                <a:gridCol w="702108">
                  <a:extLst>
                    <a:ext uri="{9D8B030D-6E8A-4147-A177-3AD203B41FA5}">
                      <a16:colId xmlns:a16="http://schemas.microsoft.com/office/drawing/2014/main" val="2013705399"/>
                    </a:ext>
                  </a:extLst>
                </a:gridCol>
              </a:tblGrid>
              <a:tr h="3088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단계 메뉴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단계 메뉴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단계 메뉴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공수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MD)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233753"/>
                  </a:ext>
                </a:extLst>
              </a:tr>
              <a:tr h="2059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工程师系统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REQ_APP_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结算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_0021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零件录入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-APP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5.0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292024"/>
                  </a:ext>
                </a:extLst>
              </a:tr>
              <a:tr h="2059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工程师系统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REQ_APP_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结算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_0022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维修结果处理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-APP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3.2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123194"/>
                  </a:ext>
                </a:extLst>
              </a:tr>
              <a:tr h="32144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工程师系统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REQ_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基础信息管理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_001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二维码管理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1.4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020877"/>
                  </a:ext>
                </a:extLst>
              </a:tr>
              <a:tr h="2059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工程师系统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REQ_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结算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_003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新增维修结果录入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-PC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5.0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252451"/>
                  </a:ext>
                </a:extLst>
              </a:tr>
              <a:tr h="2059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工程师系统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REQ_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结算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_002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维修结果逻辑处理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-PC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2.9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535280"/>
                  </a:ext>
                </a:extLst>
              </a:tr>
              <a:tr h="2059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工程师系统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REQ_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结算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_001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结算校验自定义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-PC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5.0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609650"/>
                  </a:ext>
                </a:extLst>
              </a:tr>
              <a:tr h="2059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工程师系统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REQ_APP_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零件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_001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零件借用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3.2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446483"/>
                  </a:ext>
                </a:extLst>
              </a:tr>
              <a:tr h="2059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工程师系统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REQ_PC_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零件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_003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零件借用审批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3.2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92031"/>
                  </a:ext>
                </a:extLst>
              </a:tr>
              <a:tr h="2059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工程师系统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REQ_PC_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零件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_0021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零件临时订单查询，申请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5.0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16251"/>
                  </a:ext>
                </a:extLst>
              </a:tr>
              <a:tr h="2059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工程师系统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REQ_PC_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零件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_0022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零件订单合并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3.2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050868"/>
                  </a:ext>
                </a:extLst>
              </a:tr>
              <a:tr h="2059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工程师系统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REQ_PC_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零件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_006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零件订单状态查询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3.2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679804"/>
                  </a:ext>
                </a:extLst>
              </a:tr>
              <a:tr h="2059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工程师系统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REQ_PC_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零件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_007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零件入库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5.0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72170"/>
                  </a:ext>
                </a:extLst>
              </a:tr>
              <a:tr h="2059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工程师系统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REQ_PC_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零件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_008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零件订单取消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3.2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66369"/>
                  </a:ext>
                </a:extLst>
              </a:tr>
              <a:tr h="32144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工程师系统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REQ_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基础信息管理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_002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结算校验逻辑管理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-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包内 自定义设置信息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5.0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296121"/>
                  </a:ext>
                </a:extLst>
              </a:tr>
              <a:tr h="32144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工程师系统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REQ_</a:t>
                      </a:r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基础信息管理</a:t>
                      </a:r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_003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四级代码管理</a:t>
                      </a:r>
                      <a:r>
                        <a:rPr lang="en-US" altLang="zh-C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-</a:t>
                      </a:r>
                      <a:r>
                        <a:rPr lang="zh-CN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包外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3.2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542316"/>
                  </a:ext>
                </a:extLst>
              </a:tr>
              <a:tr h="2059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工程师系统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REQ_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改善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改约改善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3.2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834053"/>
                  </a:ext>
                </a:extLst>
              </a:tr>
              <a:tr h="2059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工程师系统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REQ_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改善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取消改善，定位逻辑改善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LG Smart_H Regular" panose="020B0600000101010101" pitchFamily="34" charset="-127"/>
                        <a:ea typeface="LG Smart_H Regular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3.2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959198"/>
                  </a:ext>
                </a:extLst>
              </a:tr>
              <a:tr h="2059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工程师系统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发送订单数据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发送订单数据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3.2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237331"/>
                  </a:ext>
                </a:extLst>
              </a:tr>
              <a:tr h="2059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工程师系统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取消单数据发送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取消单数据发送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3.2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398102"/>
                  </a:ext>
                </a:extLst>
              </a:tr>
              <a:tr h="2059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工程师系统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收取订单状态信息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收取订单状态信息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3.2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260479"/>
                  </a:ext>
                </a:extLst>
              </a:tr>
              <a:tr h="2059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工程师系统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发送零件入库信息的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发送零件入库信息的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3.2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500655"/>
                  </a:ext>
                </a:extLst>
              </a:tr>
              <a:tr h="21526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工程师系统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爆炸图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爆炸图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5.0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57824"/>
                  </a:ext>
                </a:extLst>
              </a:tr>
              <a:tr h="2059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工程师系统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接收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GERP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实时库存信息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接收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GERP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实时库存信息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1.8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5120"/>
                  </a:ext>
                </a:extLst>
              </a:tr>
            </a:tbl>
          </a:graphicData>
        </a:graphic>
      </p:graphicFrame>
      <p:sp>
        <p:nvSpPr>
          <p:cNvPr id="6" name="실행 단추: 뒤로 또는 이전 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F891C0E-8E79-4D08-A671-C3F89015B6AA}"/>
              </a:ext>
            </a:extLst>
          </p:cNvPr>
          <p:cNvSpPr/>
          <p:nvPr/>
        </p:nvSpPr>
        <p:spPr>
          <a:xfrm>
            <a:off x="9363504" y="6525344"/>
            <a:ext cx="252000" cy="252000"/>
          </a:xfrm>
          <a:prstGeom prst="actionButtonBackPrevio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443E43-99F0-4048-9E33-C4C38061E20A}"/>
              </a:ext>
            </a:extLst>
          </p:cNvPr>
          <p:cNvSpPr txBox="1"/>
          <p:nvPr/>
        </p:nvSpPr>
        <p:spPr>
          <a:xfrm>
            <a:off x="8919990" y="116632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Local</a:t>
            </a:r>
            <a:endParaRPr lang="zh-CN" altLang="en-US" sz="14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7FF916-7B33-4D80-BC4D-D44139F36D53}"/>
              </a:ext>
            </a:extLst>
          </p:cNvPr>
          <p:cNvSpPr txBox="1"/>
          <p:nvPr/>
        </p:nvSpPr>
        <p:spPr>
          <a:xfrm>
            <a:off x="314217" y="620688"/>
            <a:ext cx="8982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Local APP</a:t>
            </a:r>
            <a:r>
              <a:rPr lang="zh-CN" altLang="en-US" sz="14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和</a:t>
            </a:r>
            <a:r>
              <a:rPr lang="en-US" altLang="zh-CN" sz="14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PC</a:t>
            </a:r>
            <a:r>
              <a:rPr lang="zh-CN" altLang="en-US" sz="14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端开发工时</a:t>
            </a:r>
          </a:p>
        </p:txBody>
      </p:sp>
    </p:spTree>
    <p:extLst>
      <p:ext uri="{BB962C8B-B14F-4D97-AF65-F5344CB8AC3E}">
        <p14:creationId xmlns:p14="http://schemas.microsoft.com/office/powerpoint/2010/main" val="1608293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 Box 2">
            <a:extLst>
              <a:ext uri="{FF2B5EF4-FFF2-40B4-BE49-F238E27FC236}">
                <a16:creationId xmlns:a16="http://schemas.microsoft.com/office/drawing/2014/main" id="{A2297BF4-ADFD-4FEE-99FE-D6EABDE88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11" y="116632"/>
            <a:ext cx="2032785" cy="400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369" tIns="45687" rIns="91369" bIns="45687">
            <a:spAutoFit/>
          </a:bodyPr>
          <a:lstStyle/>
          <a:p>
            <a:pPr defTabSz="914395">
              <a:defRPr/>
            </a:pPr>
            <a:r>
              <a:rPr lang="zh-CN" altLang="en-US" sz="20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附件</a:t>
            </a:r>
            <a:r>
              <a:rPr lang="en-US" altLang="zh-CN" sz="20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1</a:t>
            </a:r>
            <a:r>
              <a:rPr lang="en-US" altLang="ko-KR" sz="20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. </a:t>
            </a:r>
            <a:r>
              <a:rPr lang="zh-CN" altLang="en-US" sz="20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工时列表</a:t>
            </a:r>
            <a:endParaRPr lang="ko-KR" altLang="en-US" sz="2000" b="1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09" name="Line 14">
            <a:extLst>
              <a:ext uri="{FF2B5EF4-FFF2-40B4-BE49-F238E27FC236}">
                <a16:creationId xmlns:a16="http://schemas.microsoft.com/office/drawing/2014/main" id="{3755F97E-3C28-41B2-9323-E38D4DE482B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48680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eaLnBrk="1" fontAlgn="base" hangingPunct="1">
              <a:spcBef>
                <a:spcPct val="0"/>
              </a:spcBef>
              <a:defRPr/>
            </a:pPr>
            <a:endParaRPr lang="ko-KR" altLang="en-US">
              <a:latin typeface="微软雅黑" panose="020B0503020204020204" pitchFamily="34" charset="-122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6" name="실행 단추: 뒤로 또는 이전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1F891C0E-8E79-4D08-A671-C3F89015B6AA}"/>
              </a:ext>
            </a:extLst>
          </p:cNvPr>
          <p:cNvSpPr/>
          <p:nvPr/>
        </p:nvSpPr>
        <p:spPr>
          <a:xfrm>
            <a:off x="9363504" y="6525344"/>
            <a:ext cx="252000" cy="252000"/>
          </a:xfrm>
          <a:prstGeom prst="actionButtonBackPrevio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443E43-99F0-4048-9E33-C4C38061E20A}"/>
              </a:ext>
            </a:extLst>
          </p:cNvPr>
          <p:cNvSpPr txBox="1"/>
          <p:nvPr/>
        </p:nvSpPr>
        <p:spPr>
          <a:xfrm>
            <a:off x="8985448" y="116632"/>
            <a:ext cx="504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HQ</a:t>
            </a:r>
            <a:endParaRPr lang="zh-CN" altLang="en-US" sz="14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graphicFrame>
        <p:nvGraphicFramePr>
          <p:cNvPr id="8" name="개체 5">
            <a:extLst>
              <a:ext uri="{FF2B5EF4-FFF2-40B4-BE49-F238E27FC236}">
                <a16:creationId xmlns:a16="http://schemas.microsoft.com/office/drawing/2014/main" id="{B37C9C22-10D1-407E-AD3C-A0C5D7B5A1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936013"/>
              </p:ext>
            </p:extLst>
          </p:nvPr>
        </p:nvGraphicFramePr>
        <p:xfrm>
          <a:off x="295496" y="1124751"/>
          <a:ext cx="9194008" cy="4752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Worksheet" r:id="rId4" imgW="8524985" imgH="4029193" progId="Excel.Sheet.12">
                  <p:embed/>
                </p:oleObj>
              </mc:Choice>
              <mc:Fallback>
                <p:oleObj name="Worksheet" r:id="rId4" imgW="8524985" imgH="4029193" progId="Excel.Sheet.12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4EDD56F1-9AE3-4744-8361-3E616F7ABC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5496" y="1124751"/>
                        <a:ext cx="9194008" cy="4752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069F1F0D-593F-42AC-B0C8-24383E6125E8}"/>
              </a:ext>
            </a:extLst>
          </p:cNvPr>
          <p:cNvSpPr txBox="1"/>
          <p:nvPr/>
        </p:nvSpPr>
        <p:spPr>
          <a:xfrm>
            <a:off x="314217" y="718828"/>
            <a:ext cx="8982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GSFS</a:t>
            </a:r>
            <a:r>
              <a:rPr lang="zh-CN" altLang="en-US" sz="14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接口开发工时</a:t>
            </a:r>
          </a:p>
        </p:txBody>
      </p:sp>
    </p:spTree>
    <p:extLst>
      <p:ext uri="{BB962C8B-B14F-4D97-AF65-F5344CB8AC3E}">
        <p14:creationId xmlns:p14="http://schemas.microsoft.com/office/powerpoint/2010/main" val="1233184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4">
            <a:extLst>
              <a:ext uri="{FF2B5EF4-FFF2-40B4-BE49-F238E27FC236}">
                <a16:creationId xmlns:a16="http://schemas.microsoft.com/office/drawing/2014/main" id="{4EF94A49-1BF9-4DFD-952F-FFDFAEFB39B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48680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eaLnBrk="1" fontAlgn="base" hangingPunct="1">
              <a:spcBef>
                <a:spcPct val="0"/>
              </a:spcBef>
              <a:defRPr/>
            </a:pPr>
            <a:endParaRPr lang="ko-KR" altLang="en-US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0A51BA46-F0C0-434D-A6E5-D0CE2808C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10" y="123825"/>
            <a:ext cx="1992710" cy="3692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369" tIns="45687" rIns="91369" bIns="45687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dirty="0">
                <a:solidFill>
                  <a:sysClr val="windowText" lastClr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附件</a:t>
            </a:r>
            <a:r>
              <a:rPr lang="en-US" altLang="zh-CN" b="1" kern="0" dirty="0">
                <a:solidFill>
                  <a:sysClr val="windowText" lastClr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2</a:t>
            </a:r>
            <a:r>
              <a:rPr kumimoji="0" lang="en-US" altLang="ko-KR" b="1" kern="0" dirty="0">
                <a:solidFill>
                  <a:sysClr val="windowText" lastClr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. </a:t>
            </a:r>
            <a:r>
              <a:rPr lang="zh-CN" altLang="en-US" b="1" kern="0" dirty="0">
                <a:solidFill>
                  <a:sysClr val="windowText" lastClr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问卷和调查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8" name="실행 단추: 뒤로 또는 이전 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8872162-5AB3-423E-A171-0657BD191A6A}"/>
              </a:ext>
            </a:extLst>
          </p:cNvPr>
          <p:cNvSpPr/>
          <p:nvPr/>
        </p:nvSpPr>
        <p:spPr>
          <a:xfrm>
            <a:off x="9345488" y="6561376"/>
            <a:ext cx="252000" cy="252000"/>
          </a:xfrm>
          <a:prstGeom prst="actionButtonBackPrevio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286242-967E-41E1-B7FD-5D32E73B2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5" y="1290246"/>
            <a:ext cx="4752528" cy="226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6BEC0EF-F8DB-4EBC-899C-0D1D8F9A40BC}"/>
              </a:ext>
            </a:extLst>
          </p:cNvPr>
          <p:cNvSpPr txBox="1"/>
          <p:nvPr/>
        </p:nvSpPr>
        <p:spPr>
          <a:xfrm>
            <a:off x="776536" y="714182"/>
            <a:ext cx="7572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工程师问卷共收回</a:t>
            </a:r>
            <a:r>
              <a:rPr lang="en-US" altLang="zh-CN" sz="14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338</a:t>
            </a:r>
            <a:r>
              <a:rPr lang="zh-CN" altLang="en-US" sz="14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份，</a:t>
            </a:r>
            <a:r>
              <a:rPr lang="en-US" altLang="zh-CN" sz="14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76%</a:t>
            </a:r>
            <a:r>
              <a:rPr lang="zh-CN" altLang="en-US" sz="14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受访者认为</a:t>
            </a:r>
            <a:r>
              <a:rPr lang="en-US" altLang="zh-CN" sz="14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APP</a:t>
            </a:r>
            <a:r>
              <a:rPr lang="zh-CN" altLang="en-US" sz="14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方便了工作，同时希望在零件方面进行改善</a:t>
            </a:r>
          </a:p>
        </p:txBody>
      </p:sp>
      <p:sp>
        <p:nvSpPr>
          <p:cNvPr id="16" name="슬라이드 번호 개체 틀 10">
            <a:extLst>
              <a:ext uri="{FF2B5EF4-FFF2-40B4-BE49-F238E27FC236}">
                <a16:creationId xmlns:a16="http://schemas.microsoft.com/office/drawing/2014/main" id="{874A2E1A-73E6-47BB-A0AA-3F14D50E2EB6}"/>
              </a:ext>
            </a:extLst>
          </p:cNvPr>
          <p:cNvSpPr txBox="1">
            <a:spLocks/>
          </p:cNvSpPr>
          <p:nvPr/>
        </p:nvSpPr>
        <p:spPr>
          <a:xfrm>
            <a:off x="4638427" y="6453336"/>
            <a:ext cx="800347" cy="27573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r" defTabSz="914400" rtl="0" eaLnBrk="1" latinLnBrk="1" hangingPunct="1">
              <a:defRPr sz="105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7/8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47D704B2-7765-4D88-9F67-E2F426519F8A}"/>
              </a:ext>
            </a:extLst>
          </p:cNvPr>
          <p:cNvSpPr/>
          <p:nvPr/>
        </p:nvSpPr>
        <p:spPr>
          <a:xfrm>
            <a:off x="5313040" y="3573016"/>
            <a:ext cx="1008112" cy="323645"/>
          </a:xfrm>
          <a:prstGeom prst="downArrow">
            <a:avLst>
              <a:gd name="adj1" fmla="val 50000"/>
              <a:gd name="adj2" fmla="val 5518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575FB8E-F005-40EC-964F-CF3CD4E98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306584"/>
              </p:ext>
            </p:extLst>
          </p:nvPr>
        </p:nvGraphicFramePr>
        <p:xfrm>
          <a:off x="5835724" y="2132856"/>
          <a:ext cx="2933700" cy="714375"/>
        </p:xfrm>
        <a:graphic>
          <a:graphicData uri="http://schemas.openxmlformats.org/drawingml/2006/table">
            <a:tbl>
              <a:tblPr/>
              <a:tblGrid>
                <a:gridCol w="977900">
                  <a:extLst>
                    <a:ext uri="{9D8B030D-6E8A-4147-A177-3AD203B41FA5}">
                      <a16:colId xmlns:a16="http://schemas.microsoft.com/office/drawing/2014/main" val="2960837300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3546782023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337808427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包内</a:t>
                      </a:r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包外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1-10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月完成件数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月平均件数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26516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使用零件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75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30,078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43761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未使用零件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75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360,712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36071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28675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390,790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39079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279286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F02A7866-1F39-4FEF-ADED-A46963CC6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067196"/>
              </p:ext>
            </p:extLst>
          </p:nvPr>
        </p:nvGraphicFramePr>
        <p:xfrm>
          <a:off x="920552" y="3946376"/>
          <a:ext cx="7848869" cy="1066800"/>
        </p:xfrm>
        <a:graphic>
          <a:graphicData uri="http://schemas.openxmlformats.org/drawingml/2006/table">
            <a:tbl>
              <a:tblPr/>
              <a:tblGrid>
                <a:gridCol w="1333613">
                  <a:extLst>
                    <a:ext uri="{9D8B030D-6E8A-4147-A177-3AD203B41FA5}">
                      <a16:colId xmlns:a16="http://schemas.microsoft.com/office/drawing/2014/main" val="101001476"/>
                    </a:ext>
                  </a:extLst>
                </a:gridCol>
                <a:gridCol w="1333613">
                  <a:extLst>
                    <a:ext uri="{9D8B030D-6E8A-4147-A177-3AD203B41FA5}">
                      <a16:colId xmlns:a16="http://schemas.microsoft.com/office/drawing/2014/main" val="3434117137"/>
                    </a:ext>
                  </a:extLst>
                </a:gridCol>
                <a:gridCol w="1333613">
                  <a:extLst>
                    <a:ext uri="{9D8B030D-6E8A-4147-A177-3AD203B41FA5}">
                      <a16:colId xmlns:a16="http://schemas.microsoft.com/office/drawing/2014/main" val="1322360990"/>
                    </a:ext>
                  </a:extLst>
                </a:gridCol>
                <a:gridCol w="1319721">
                  <a:extLst>
                    <a:ext uri="{9D8B030D-6E8A-4147-A177-3AD203B41FA5}">
                      <a16:colId xmlns:a16="http://schemas.microsoft.com/office/drawing/2014/main" val="1975363529"/>
                    </a:ext>
                  </a:extLst>
                </a:gridCol>
                <a:gridCol w="1319721">
                  <a:extLst>
                    <a:ext uri="{9D8B030D-6E8A-4147-A177-3AD203B41FA5}">
                      <a16:colId xmlns:a16="http://schemas.microsoft.com/office/drawing/2014/main" val="835611656"/>
                    </a:ext>
                  </a:extLst>
                </a:gridCol>
                <a:gridCol w="1208588">
                  <a:extLst>
                    <a:ext uri="{9D8B030D-6E8A-4147-A177-3AD203B41FA5}">
                      <a16:colId xmlns:a16="http://schemas.microsoft.com/office/drawing/2014/main" val="1375222506"/>
                    </a:ext>
                  </a:extLst>
                </a:gridCol>
              </a:tblGrid>
              <a:tr h="18097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月完成含零件工单数量（单</a:t>
                      </a:r>
                      <a:r>
                        <a:rPr lang="en-US" altLang="zh-C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 IS-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问卷调查结果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预计</a:t>
                      </a: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 BE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052779"/>
                  </a:ext>
                </a:extLst>
              </a:tr>
              <a:tr h="3429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零件沟通录入用时（分钟）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月零件沟通用录入用时（</a:t>
                      </a:r>
                      <a:r>
                        <a:rPr lang="en-US" altLang="zh-C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MD</a:t>
                      </a:r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每单零件沟通录入用时（分钟）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月零件沟通用时（</a:t>
                      </a:r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MD</a:t>
                      </a:r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224254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3,008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45540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工程师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6174272"/>
                  </a:ext>
                </a:extLst>
              </a:tr>
              <a:tr h="180975"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8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800" b="1" i="0" u="none" strike="noStrike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492038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FABF0D3-42B6-46F8-B530-1354E551E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568632"/>
              </p:ext>
            </p:extLst>
          </p:nvPr>
        </p:nvGraphicFramePr>
        <p:xfrm>
          <a:off x="920552" y="5355679"/>
          <a:ext cx="7848869" cy="641985"/>
        </p:xfrm>
        <a:graphic>
          <a:graphicData uri="http://schemas.openxmlformats.org/drawingml/2006/table">
            <a:tbl>
              <a:tblPr/>
              <a:tblGrid>
                <a:gridCol w="2262737">
                  <a:extLst>
                    <a:ext uri="{9D8B030D-6E8A-4147-A177-3AD203B41FA5}">
                      <a16:colId xmlns:a16="http://schemas.microsoft.com/office/drawing/2014/main" val="2528523035"/>
                    </a:ext>
                  </a:extLst>
                </a:gridCol>
                <a:gridCol w="2793066">
                  <a:extLst>
                    <a:ext uri="{9D8B030D-6E8A-4147-A177-3AD203B41FA5}">
                      <a16:colId xmlns:a16="http://schemas.microsoft.com/office/drawing/2014/main" val="1815899314"/>
                    </a:ext>
                  </a:extLst>
                </a:gridCol>
                <a:gridCol w="2793066">
                  <a:extLst>
                    <a:ext uri="{9D8B030D-6E8A-4147-A177-3AD203B41FA5}">
                      <a16:colId xmlns:a16="http://schemas.microsoft.com/office/drawing/2014/main" val="66746432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1100" b="1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接单率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9634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区分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</a:t>
                      </a:r>
                      <a:r>
                        <a:rPr lang="zh-CN" alt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2023</a:t>
                      </a:r>
                      <a:r>
                        <a:rPr lang="zh-CN" alt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4758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接单率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765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884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4">
            <a:extLst>
              <a:ext uri="{FF2B5EF4-FFF2-40B4-BE49-F238E27FC236}">
                <a16:creationId xmlns:a16="http://schemas.microsoft.com/office/drawing/2014/main" id="{4EF94A49-1BF9-4DFD-952F-FFDFAEFB39B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48680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eaLnBrk="1" fontAlgn="base" hangingPunct="1">
              <a:spcBef>
                <a:spcPct val="0"/>
              </a:spcBef>
              <a:defRPr/>
            </a:pPr>
            <a:endParaRPr lang="ko-KR" altLang="en-US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0A51BA46-F0C0-434D-A6E5-D0CE2808C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10" y="123825"/>
            <a:ext cx="2675589" cy="3692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369" tIns="45687" rIns="91369" bIns="45687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dirty="0">
                <a:solidFill>
                  <a:sysClr val="windowText" lastClr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附件</a:t>
            </a:r>
            <a:r>
              <a:rPr lang="en-US" altLang="zh-CN" b="1" kern="0" dirty="0">
                <a:solidFill>
                  <a:sysClr val="windowText" lastClr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3</a:t>
            </a:r>
            <a:r>
              <a:rPr kumimoji="0" lang="en-US" altLang="ko-KR" b="1" kern="0" dirty="0">
                <a:solidFill>
                  <a:sysClr val="windowText" lastClr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. </a:t>
            </a:r>
            <a:r>
              <a:rPr lang="zh-CN" altLang="en-US" b="1" kern="0" dirty="0">
                <a:solidFill>
                  <a:sysClr val="windowText" lastClr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人工审核校验逻辑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8" name="실행 단추: 뒤로 또는 이전 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8872162-5AB3-423E-A171-0657BD191A6A}"/>
              </a:ext>
            </a:extLst>
          </p:cNvPr>
          <p:cNvSpPr/>
          <p:nvPr/>
        </p:nvSpPr>
        <p:spPr>
          <a:xfrm>
            <a:off x="9345488" y="6561376"/>
            <a:ext cx="252000" cy="252000"/>
          </a:xfrm>
          <a:prstGeom prst="actionButtonBackPrevio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6" name="슬라이드 번호 개체 틀 10">
            <a:extLst>
              <a:ext uri="{FF2B5EF4-FFF2-40B4-BE49-F238E27FC236}">
                <a16:creationId xmlns:a16="http://schemas.microsoft.com/office/drawing/2014/main" id="{874A2E1A-73E6-47BB-A0AA-3F14D50E2EB6}"/>
              </a:ext>
            </a:extLst>
          </p:cNvPr>
          <p:cNvSpPr txBox="1">
            <a:spLocks/>
          </p:cNvSpPr>
          <p:nvPr/>
        </p:nvSpPr>
        <p:spPr>
          <a:xfrm>
            <a:off x="4638427" y="6453336"/>
            <a:ext cx="800347" cy="27573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r" defTabSz="914400" rtl="0" eaLnBrk="1" latinLnBrk="1" hangingPunct="1">
              <a:defRPr sz="105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7/8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660DB1D-46E2-4972-A8F5-008F523D5AA0}"/>
              </a:ext>
            </a:extLst>
          </p:cNvPr>
          <p:cNvSpPr txBox="1"/>
          <p:nvPr/>
        </p:nvSpPr>
        <p:spPr>
          <a:xfrm>
            <a:off x="488504" y="714182"/>
            <a:ext cx="8982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以下逻辑需要人工校验，每月有预计有</a:t>
            </a:r>
            <a:r>
              <a:rPr lang="en-US" altLang="zh-CN" sz="14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400</a:t>
            </a:r>
            <a:r>
              <a:rPr lang="zh-CN" altLang="en-US" sz="14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单左右类似数据，每单预计三分钟，向后通过自定义这些逻辑实现系统自动处理，预计每月能节省</a:t>
            </a:r>
            <a:r>
              <a:rPr lang="en-US" altLang="zh-CN" sz="14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1224</a:t>
            </a:r>
            <a:r>
              <a:rPr lang="zh-CN" altLang="en-US" sz="14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分钟（约</a:t>
            </a:r>
            <a:r>
              <a:rPr lang="en-US" altLang="zh-CN" sz="14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3MD</a:t>
            </a:r>
            <a:r>
              <a:rPr lang="zh-CN" altLang="en-US" sz="14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），同时可以确保结算准确性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A6220E8-DA2E-421C-8AD8-253DADFA8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1534"/>
              </p:ext>
            </p:extLst>
          </p:nvPr>
        </p:nvGraphicFramePr>
        <p:xfrm>
          <a:off x="556088" y="1500346"/>
          <a:ext cx="8915400" cy="4344132"/>
        </p:xfrm>
        <a:graphic>
          <a:graphicData uri="http://schemas.openxmlformats.org/drawingml/2006/table">
            <a:tbl>
              <a:tblPr/>
              <a:tblGrid>
                <a:gridCol w="380165">
                  <a:extLst>
                    <a:ext uri="{9D8B030D-6E8A-4147-A177-3AD203B41FA5}">
                      <a16:colId xmlns:a16="http://schemas.microsoft.com/office/drawing/2014/main" val="3862113404"/>
                    </a:ext>
                  </a:extLst>
                </a:gridCol>
                <a:gridCol w="580808">
                  <a:extLst>
                    <a:ext uri="{9D8B030D-6E8A-4147-A177-3AD203B41FA5}">
                      <a16:colId xmlns:a16="http://schemas.microsoft.com/office/drawing/2014/main" val="317256776"/>
                    </a:ext>
                  </a:extLst>
                </a:gridCol>
                <a:gridCol w="2882918">
                  <a:extLst>
                    <a:ext uri="{9D8B030D-6E8A-4147-A177-3AD203B41FA5}">
                      <a16:colId xmlns:a16="http://schemas.microsoft.com/office/drawing/2014/main" val="848424377"/>
                    </a:ext>
                  </a:extLst>
                </a:gridCol>
                <a:gridCol w="1087695">
                  <a:extLst>
                    <a:ext uri="{9D8B030D-6E8A-4147-A177-3AD203B41FA5}">
                      <a16:colId xmlns:a16="http://schemas.microsoft.com/office/drawing/2014/main" val="1296444502"/>
                    </a:ext>
                  </a:extLst>
                </a:gridCol>
                <a:gridCol w="1322658">
                  <a:extLst>
                    <a:ext uri="{9D8B030D-6E8A-4147-A177-3AD203B41FA5}">
                      <a16:colId xmlns:a16="http://schemas.microsoft.com/office/drawing/2014/main" val="2802057773"/>
                    </a:ext>
                  </a:extLst>
                </a:gridCol>
                <a:gridCol w="570248">
                  <a:extLst>
                    <a:ext uri="{9D8B030D-6E8A-4147-A177-3AD203B41FA5}">
                      <a16:colId xmlns:a16="http://schemas.microsoft.com/office/drawing/2014/main" val="1430241134"/>
                    </a:ext>
                  </a:extLst>
                </a:gridCol>
                <a:gridCol w="1140495">
                  <a:extLst>
                    <a:ext uri="{9D8B030D-6E8A-4147-A177-3AD203B41FA5}">
                      <a16:colId xmlns:a16="http://schemas.microsoft.com/office/drawing/2014/main" val="321897012"/>
                    </a:ext>
                  </a:extLst>
                </a:gridCol>
                <a:gridCol w="950413">
                  <a:extLst>
                    <a:ext uri="{9D8B030D-6E8A-4147-A177-3AD203B41FA5}">
                      <a16:colId xmlns:a16="http://schemas.microsoft.com/office/drawing/2014/main" val="3227489859"/>
                    </a:ext>
                  </a:extLst>
                </a:gridCol>
              </a:tblGrid>
              <a:tr h="488494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序号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00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拒绝代码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00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代码含义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00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ASC</a:t>
                      </a:r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是否可自行修改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00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当前审核方式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00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月均单量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003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平均审核时间（分钟）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00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节省时间（分钟）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00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800235"/>
                  </a:ext>
                </a:extLst>
              </a:tr>
              <a:tr h="2725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1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R042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相同机号型号，购买日期不同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系统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Hold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，人力审核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22 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3"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 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66 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065762"/>
                  </a:ext>
                </a:extLst>
              </a:tr>
              <a:tr h="2725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R031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上传超时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(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初次上传时间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-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修完成时间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&gt;72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小时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系统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Hold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，人力审核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6 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18 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12502"/>
                  </a:ext>
                </a:extLst>
              </a:tr>
              <a:tr h="2725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R050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消失的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IMEI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再使用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系统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Hold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，人力审核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8 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24 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612299"/>
                  </a:ext>
                </a:extLst>
              </a:tr>
              <a:tr h="2725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4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R015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机号密码错误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部分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系统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Hold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，人力审核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110 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330 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301942"/>
                  </a:ext>
                </a:extLst>
              </a:tr>
              <a:tr h="2725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5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CP09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前单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HOLD/REJT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后再录单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系统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Hold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，人力审核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127 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381 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872731"/>
                  </a:ext>
                </a:extLst>
              </a:tr>
              <a:tr h="2725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6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R007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购买日期计算超过保修期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系统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Hold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，人力审核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57 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171 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204566"/>
                  </a:ext>
                </a:extLst>
              </a:tr>
              <a:tr h="2725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7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CS09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鉴定单录入不符基准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系统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Hold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，人力审核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18 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54 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966868"/>
                  </a:ext>
                </a:extLst>
              </a:tr>
              <a:tr h="2725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8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R039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单件上门费和其他费用超过上限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系统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Hold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，人力审核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1 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 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465639"/>
                  </a:ext>
                </a:extLst>
              </a:tr>
              <a:tr h="2725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9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R069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同型号同机号此单接收日期早于前单维修完成日期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系统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Hold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，人力审核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16 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48 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164993"/>
                  </a:ext>
                </a:extLst>
              </a:tr>
              <a:tr h="2725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10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R011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重复维修件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(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家电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90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天内，手机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30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天内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)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系统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Hold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，人力审核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40 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120 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18474"/>
                  </a:ext>
                </a:extLst>
              </a:tr>
              <a:tr h="2725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11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CW02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多个维修件为同类产品，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S/N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相同但型号不同且日期交迭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系统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Hold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，人力审核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1 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 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100307"/>
                  </a:ext>
                </a:extLst>
              </a:tr>
              <a:tr h="2725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12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CW12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前单被判重单，改变接收日期后重新录单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N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系统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Hold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，人力审核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1 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 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178669"/>
                  </a:ext>
                </a:extLst>
              </a:tr>
              <a:tr h="2725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13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R085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上门维修无运费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Y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系统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Hold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，人力审核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1 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3 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468379"/>
                  </a:ext>
                </a:extLst>
              </a:tr>
              <a:tr h="2725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---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---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---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---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---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408 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　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 Smart_H Regular" panose="020B0600000101010101" pitchFamily="34" charset="-127"/>
                          <a:ea typeface="LG Smart_H Regular" panose="020B0600000101010101" pitchFamily="34" charset="-127"/>
                        </a:rPr>
                        <a:t>1,224 </a:t>
                      </a:r>
                    </a:p>
                  </a:txBody>
                  <a:tcPr marL="7922" marR="7922" marT="7922" marB="0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610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950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C407F0D4-5917-4887-A5EF-674F6FEC4260}"/>
              </a:ext>
            </a:extLst>
          </p:cNvPr>
          <p:cNvGrpSpPr/>
          <p:nvPr/>
        </p:nvGrpSpPr>
        <p:grpSpPr>
          <a:xfrm>
            <a:off x="7977336" y="1278628"/>
            <a:ext cx="1788651" cy="354244"/>
            <a:chOff x="1691739" y="2348880"/>
            <a:chExt cx="1554472" cy="48463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2" name="箭头: 五边形 51">
              <a:extLst>
                <a:ext uri="{FF2B5EF4-FFF2-40B4-BE49-F238E27FC236}">
                  <a16:creationId xmlns:a16="http://schemas.microsoft.com/office/drawing/2014/main" id="{B891A0E7-CCDE-4245-AF00-C82740298562}"/>
                </a:ext>
              </a:extLst>
            </p:cNvPr>
            <p:cNvSpPr/>
            <p:nvPr/>
          </p:nvSpPr>
          <p:spPr>
            <a:xfrm>
              <a:off x="1691739" y="2348880"/>
              <a:ext cx="1554472" cy="484632"/>
            </a:xfrm>
            <a:prstGeom prst="homePlat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bg1">
                    <a:lumMod val="65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7117B8B9-A058-4856-A889-066C99C11E5F}"/>
                </a:ext>
              </a:extLst>
            </p:cNvPr>
            <p:cNvSpPr txBox="1"/>
            <p:nvPr/>
          </p:nvSpPr>
          <p:spPr>
            <a:xfrm>
              <a:off x="2067221" y="2411597"/>
              <a:ext cx="836157" cy="421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bg1">
                      <a:lumMod val="75000"/>
                    </a:schemeClr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零件</a:t>
              </a:r>
              <a:r>
                <a:rPr lang="en-US" altLang="zh-CN" sz="1400" b="1" dirty="0">
                  <a:solidFill>
                    <a:schemeClr val="bg1">
                      <a:lumMod val="75000"/>
                    </a:schemeClr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/</a:t>
              </a:r>
              <a:r>
                <a:rPr lang="zh-CN" altLang="en-US" sz="1400" b="1" dirty="0">
                  <a:solidFill>
                    <a:schemeClr val="bg1">
                      <a:lumMod val="75000"/>
                    </a:schemeClr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其它</a:t>
              </a:r>
            </a:p>
          </p:txBody>
        </p:sp>
      </p:grpSp>
      <p:sp>
        <p:nvSpPr>
          <p:cNvPr id="8" name="실행 단추: 뒤로 또는 이전 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8872162-5AB3-423E-A171-0657BD191A6A}"/>
              </a:ext>
            </a:extLst>
          </p:cNvPr>
          <p:cNvSpPr/>
          <p:nvPr/>
        </p:nvSpPr>
        <p:spPr>
          <a:xfrm>
            <a:off x="9345488" y="6561376"/>
            <a:ext cx="252000" cy="252000"/>
          </a:xfrm>
          <a:prstGeom prst="actionButtonBackPrevio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B68835B-5841-4C46-9A17-FDCC75B695D1}"/>
              </a:ext>
            </a:extLst>
          </p:cNvPr>
          <p:cNvGrpSpPr/>
          <p:nvPr/>
        </p:nvGrpSpPr>
        <p:grpSpPr>
          <a:xfrm>
            <a:off x="6350856" y="1278633"/>
            <a:ext cx="2051700" cy="364112"/>
            <a:chOff x="1598328" y="2348880"/>
            <a:chExt cx="1554472" cy="48463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0" name="箭头: 五边形 9">
              <a:extLst>
                <a:ext uri="{FF2B5EF4-FFF2-40B4-BE49-F238E27FC236}">
                  <a16:creationId xmlns:a16="http://schemas.microsoft.com/office/drawing/2014/main" id="{615987A8-03D0-417D-9AB7-14691A1F6AC1}"/>
                </a:ext>
              </a:extLst>
            </p:cNvPr>
            <p:cNvSpPr/>
            <p:nvPr/>
          </p:nvSpPr>
          <p:spPr>
            <a:xfrm>
              <a:off x="1598328" y="2348880"/>
              <a:ext cx="1554472" cy="484632"/>
            </a:xfrm>
            <a:prstGeom prst="homePlat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bg1">
                    <a:lumMod val="65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31A125B-BBFA-4665-BD53-CEBB7CB410A8}"/>
                </a:ext>
              </a:extLst>
            </p:cNvPr>
            <p:cNvSpPr txBox="1"/>
            <p:nvPr/>
          </p:nvSpPr>
          <p:spPr>
            <a:xfrm>
              <a:off x="2066835" y="2411597"/>
              <a:ext cx="674299" cy="40965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bg1">
                      <a:lumMod val="65000"/>
                    </a:schemeClr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零件使用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1D3B7D0-E810-4A76-AA9C-C3D32F3EF42B}"/>
              </a:ext>
            </a:extLst>
          </p:cNvPr>
          <p:cNvGrpSpPr/>
          <p:nvPr/>
        </p:nvGrpSpPr>
        <p:grpSpPr>
          <a:xfrm>
            <a:off x="5018181" y="1278633"/>
            <a:ext cx="1554808" cy="364112"/>
            <a:chOff x="1598328" y="2348880"/>
            <a:chExt cx="1803188" cy="48463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" name="箭头: 五边形 14">
              <a:extLst>
                <a:ext uri="{FF2B5EF4-FFF2-40B4-BE49-F238E27FC236}">
                  <a16:creationId xmlns:a16="http://schemas.microsoft.com/office/drawing/2014/main" id="{B5999304-ECEB-4885-BE43-C4BBF239B105}"/>
                </a:ext>
              </a:extLst>
            </p:cNvPr>
            <p:cNvSpPr/>
            <p:nvPr/>
          </p:nvSpPr>
          <p:spPr>
            <a:xfrm>
              <a:off x="1598328" y="2348880"/>
              <a:ext cx="1803188" cy="484632"/>
            </a:xfrm>
            <a:prstGeom prst="homePlat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bg1">
                    <a:lumMod val="65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D804D85-9A31-4056-8AFF-A8BEF410624A}"/>
                </a:ext>
              </a:extLst>
            </p:cNvPr>
            <p:cNvSpPr txBox="1"/>
            <p:nvPr/>
          </p:nvSpPr>
          <p:spPr>
            <a:xfrm>
              <a:off x="1984898" y="2377478"/>
              <a:ext cx="1167903" cy="40965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>
                      <a:lumMod val="65000"/>
                    </a:schemeClr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结 算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B68D7DE-0CC6-4A8F-9A3C-E11F125C252F}"/>
              </a:ext>
            </a:extLst>
          </p:cNvPr>
          <p:cNvGrpSpPr/>
          <p:nvPr/>
        </p:nvGrpSpPr>
        <p:grpSpPr>
          <a:xfrm>
            <a:off x="3303644" y="1278628"/>
            <a:ext cx="1900852" cy="364112"/>
            <a:chOff x="1598328" y="2348880"/>
            <a:chExt cx="1554472" cy="48463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9" name="箭头: 五边形 18">
              <a:extLst>
                <a:ext uri="{FF2B5EF4-FFF2-40B4-BE49-F238E27FC236}">
                  <a16:creationId xmlns:a16="http://schemas.microsoft.com/office/drawing/2014/main" id="{61AEC015-3026-4D8A-90D3-7FE32EEDD54E}"/>
                </a:ext>
              </a:extLst>
            </p:cNvPr>
            <p:cNvSpPr/>
            <p:nvPr/>
          </p:nvSpPr>
          <p:spPr>
            <a:xfrm>
              <a:off x="1598328" y="2348880"/>
              <a:ext cx="1554472" cy="484632"/>
            </a:xfrm>
            <a:prstGeom prst="homePlat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F6E86E2-B38F-41DE-B16C-A92C62E20C31}"/>
                </a:ext>
              </a:extLst>
            </p:cNvPr>
            <p:cNvSpPr txBox="1"/>
            <p:nvPr/>
          </p:nvSpPr>
          <p:spPr>
            <a:xfrm>
              <a:off x="1849049" y="2418442"/>
              <a:ext cx="1005176" cy="40965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 </a:t>
              </a:r>
              <a:r>
                <a:rPr lang="en-US" altLang="zh-CN" sz="1400" b="1" dirty="0"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OBS</a:t>
              </a:r>
              <a:r>
                <a:rPr lang="zh-CN" altLang="en-US" sz="1400" b="1" dirty="0"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业务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3EBA11A-0F26-443F-BC2F-0DC158A9F63E}"/>
              </a:ext>
            </a:extLst>
          </p:cNvPr>
          <p:cNvGrpSpPr/>
          <p:nvPr/>
        </p:nvGrpSpPr>
        <p:grpSpPr>
          <a:xfrm>
            <a:off x="1215412" y="1278633"/>
            <a:ext cx="2303194" cy="364112"/>
            <a:chOff x="1598328" y="2348880"/>
            <a:chExt cx="1554472" cy="484632"/>
          </a:xfrm>
          <a:solidFill>
            <a:schemeClr val="bg1">
              <a:lumMod val="95000"/>
            </a:schemeClr>
          </a:solidFill>
        </p:grpSpPr>
        <p:sp>
          <p:nvSpPr>
            <p:cNvPr id="22" name="箭头: 五边形 21">
              <a:extLst>
                <a:ext uri="{FF2B5EF4-FFF2-40B4-BE49-F238E27FC236}">
                  <a16:creationId xmlns:a16="http://schemas.microsoft.com/office/drawing/2014/main" id="{FB89AD4C-4C8B-472C-82C3-0B9D11E3FC2A}"/>
                </a:ext>
              </a:extLst>
            </p:cNvPr>
            <p:cNvSpPr/>
            <p:nvPr/>
          </p:nvSpPr>
          <p:spPr>
            <a:xfrm>
              <a:off x="1598328" y="2348880"/>
              <a:ext cx="1554472" cy="484632"/>
            </a:xfrm>
            <a:prstGeom prst="homePlat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6742AA1-9EE9-4F27-99A1-70AE14AB4276}"/>
                </a:ext>
              </a:extLst>
            </p:cNvPr>
            <p:cNvSpPr txBox="1"/>
            <p:nvPr/>
          </p:nvSpPr>
          <p:spPr>
            <a:xfrm>
              <a:off x="1849049" y="2418442"/>
              <a:ext cx="1005176" cy="40965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维修处理</a:t>
              </a:r>
            </a:p>
          </p:txBody>
        </p:sp>
      </p:grpSp>
      <p:sp>
        <p:nvSpPr>
          <p:cNvPr id="24" name="Line 14">
            <a:extLst>
              <a:ext uri="{FF2B5EF4-FFF2-40B4-BE49-F238E27FC236}">
                <a16:creationId xmlns:a16="http://schemas.microsoft.com/office/drawing/2014/main" id="{C983E451-E88C-49FF-9CD6-BA012FAD961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48680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eaLnBrk="1" fontAlgn="base" hangingPunct="1">
              <a:spcBef>
                <a:spcPct val="0"/>
              </a:spcBef>
              <a:defRPr/>
            </a:pPr>
            <a:endParaRPr lang="ko-KR" altLang="en-US">
              <a:solidFill>
                <a:schemeClr val="tx1"/>
              </a:solidFill>
              <a:latin typeface="LG Smart_H Regular" panose="020B0600000101010101" pitchFamily="34" charset="-127"/>
              <a:ea typeface="LG Smart_H Regular" panose="020B0600000101010101" pitchFamily="34" charset="-127"/>
              <a:cs typeface="Arial" pitchFamily="34" charset="0"/>
            </a:endParaRPr>
          </a:p>
        </p:txBody>
      </p:sp>
      <p:sp>
        <p:nvSpPr>
          <p:cNvPr id="25" name="Text Box 2">
            <a:extLst>
              <a:ext uri="{FF2B5EF4-FFF2-40B4-BE49-F238E27FC236}">
                <a16:creationId xmlns:a16="http://schemas.microsoft.com/office/drawing/2014/main" id="{C351B540-43F1-4D49-97B4-FF1862553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10" y="123825"/>
            <a:ext cx="3387322" cy="3692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369" tIns="45687" rIns="91369" bIns="45687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Arial" pitchFamily="34" charset="0"/>
              </a:rPr>
              <a:t>附件</a:t>
            </a:r>
            <a:r>
              <a:rPr lang="en-US" altLang="zh-CN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Arial" pitchFamily="34" charset="0"/>
              </a:rPr>
              <a:t>4.</a:t>
            </a:r>
            <a:r>
              <a:rPr lang="zh-CN" altLang="en-US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G Smart_H Regular" panose="020B0600000101010101" pitchFamily="34" charset="-127"/>
                <a:ea typeface="LG Smart_H Regular" panose="020B0600000101010101" pitchFamily="34" charset="-127"/>
                <a:cs typeface="Arial" pitchFamily="34" charset="0"/>
              </a:rPr>
              <a:t> 售后服务全流程改善过程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Arial" pitchFamily="34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17EC283-4569-4AF1-9348-63A469B563FF}"/>
              </a:ext>
            </a:extLst>
          </p:cNvPr>
          <p:cNvGrpSpPr/>
          <p:nvPr/>
        </p:nvGrpSpPr>
        <p:grpSpPr>
          <a:xfrm>
            <a:off x="135291" y="1278633"/>
            <a:ext cx="1291077" cy="364112"/>
            <a:chOff x="920552" y="2348880"/>
            <a:chExt cx="978408" cy="484632"/>
          </a:xfrm>
          <a:solidFill>
            <a:schemeClr val="bg1">
              <a:lumMod val="95000"/>
            </a:schemeClr>
          </a:solidFill>
        </p:grpSpPr>
        <p:sp>
          <p:nvSpPr>
            <p:cNvPr id="27" name="箭头: 五边形 26">
              <a:extLst>
                <a:ext uri="{FF2B5EF4-FFF2-40B4-BE49-F238E27FC236}">
                  <a16:creationId xmlns:a16="http://schemas.microsoft.com/office/drawing/2014/main" id="{8BF7D51B-A99E-4941-AA1F-7F97FA7B3299}"/>
                </a:ext>
              </a:extLst>
            </p:cNvPr>
            <p:cNvSpPr/>
            <p:nvPr/>
          </p:nvSpPr>
          <p:spPr>
            <a:xfrm>
              <a:off x="920552" y="2348880"/>
              <a:ext cx="978408" cy="484632"/>
            </a:xfrm>
            <a:prstGeom prst="homePlat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45CDDE6-AC8B-4ABD-9EBC-C380EB5D1523}"/>
                </a:ext>
              </a:extLst>
            </p:cNvPr>
            <p:cNvSpPr txBox="1"/>
            <p:nvPr/>
          </p:nvSpPr>
          <p:spPr>
            <a:xfrm>
              <a:off x="1199460" y="2418442"/>
              <a:ext cx="349137" cy="40965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报 单</a:t>
              </a: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6C43112-7AC3-4455-B5A9-7DA4C7437D46}"/>
              </a:ext>
            </a:extLst>
          </p:cNvPr>
          <p:cNvCxnSpPr/>
          <p:nvPr/>
        </p:nvCxnSpPr>
        <p:spPr>
          <a:xfrm>
            <a:off x="135292" y="1638673"/>
            <a:ext cx="0" cy="975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BD2EA21-3DC6-4E3A-8DB2-B81B706C87B9}"/>
              </a:ext>
            </a:extLst>
          </p:cNvPr>
          <p:cNvCxnSpPr>
            <a:cxnSpLocks/>
          </p:cNvCxnSpPr>
          <p:nvPr/>
        </p:nvCxnSpPr>
        <p:spPr>
          <a:xfrm flipH="1">
            <a:off x="1329721" y="1638673"/>
            <a:ext cx="1" cy="3662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6A32143-2E05-491D-A123-CC62BC8D0F15}"/>
              </a:ext>
            </a:extLst>
          </p:cNvPr>
          <p:cNvCxnSpPr/>
          <p:nvPr/>
        </p:nvCxnSpPr>
        <p:spPr>
          <a:xfrm>
            <a:off x="5169024" y="1636423"/>
            <a:ext cx="0" cy="1298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EDB20C0-DD27-4987-9718-511DFA06B3BC}"/>
              </a:ext>
            </a:extLst>
          </p:cNvPr>
          <p:cNvCxnSpPr>
            <a:cxnSpLocks/>
          </p:cNvCxnSpPr>
          <p:nvPr/>
        </p:nvCxnSpPr>
        <p:spPr>
          <a:xfrm>
            <a:off x="6589078" y="1628800"/>
            <a:ext cx="4399" cy="24525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17F2399B-0731-40C8-9C91-201CF6AC4320}"/>
              </a:ext>
            </a:extLst>
          </p:cNvPr>
          <p:cNvSpPr txBox="1"/>
          <p:nvPr/>
        </p:nvSpPr>
        <p:spPr>
          <a:xfrm>
            <a:off x="1401729" y="1669445"/>
            <a:ext cx="197286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000" b="1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派单</a:t>
            </a:r>
            <a:endParaRPr lang="en-US" altLang="zh-CN" sz="1000" b="1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r>
              <a:rPr lang="en-US" altLang="zh-CN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  - </a:t>
            </a:r>
            <a:r>
              <a:rPr lang="zh-CN" altLang="en-US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自动派单到工程师，不通过信息员</a:t>
            </a:r>
            <a:endParaRPr lang="en-US" altLang="zh-CN" sz="10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endParaRPr lang="en-US" altLang="zh-CN" sz="10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000" b="1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接单</a:t>
            </a:r>
            <a:r>
              <a:rPr lang="en-US" altLang="zh-CN" sz="1000" b="1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/</a:t>
            </a:r>
            <a:r>
              <a:rPr lang="zh-CN" altLang="en-US" sz="1000" b="1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拒单</a:t>
            </a:r>
            <a:endParaRPr lang="en-US" altLang="zh-CN" sz="1000" b="1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r>
              <a:rPr lang="en-US" altLang="zh-CN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  - </a:t>
            </a:r>
            <a:r>
              <a:rPr lang="zh-CN" altLang="en-US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工程师自己接单</a:t>
            </a:r>
            <a:r>
              <a:rPr lang="en-US" altLang="zh-CN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/</a:t>
            </a:r>
            <a:r>
              <a:rPr lang="zh-CN" altLang="en-US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拒单</a:t>
            </a:r>
            <a:endParaRPr lang="en-US" altLang="zh-CN" sz="10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r>
              <a:rPr lang="en-US" altLang="zh-CN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  - </a:t>
            </a:r>
            <a:r>
              <a:rPr lang="zh-CN" altLang="en-US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信息员可以接单</a:t>
            </a:r>
            <a:r>
              <a:rPr lang="en-US" altLang="zh-CN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/</a:t>
            </a:r>
            <a:r>
              <a:rPr lang="zh-CN" altLang="en-US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拒单</a:t>
            </a:r>
            <a:endParaRPr lang="en-US" altLang="zh-CN" sz="10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endParaRPr lang="en-US" altLang="zh-CN" sz="10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000" b="1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出发</a:t>
            </a:r>
            <a:endParaRPr lang="en-US" altLang="zh-CN" sz="1000" b="1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r>
              <a:rPr lang="en-US" altLang="zh-CN" sz="1000" b="1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  - </a:t>
            </a:r>
            <a:r>
              <a:rPr lang="zh-CN" altLang="en-US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记录上门时间</a:t>
            </a:r>
            <a:endParaRPr lang="en-US" altLang="zh-CN" sz="10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r>
              <a:rPr lang="en-US" altLang="zh-CN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  - </a:t>
            </a:r>
            <a:r>
              <a:rPr lang="zh-CN" altLang="en-US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显示上门路径</a:t>
            </a:r>
            <a:endParaRPr lang="en-US" altLang="zh-CN" sz="10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endParaRPr lang="en-US" altLang="zh-CN" sz="10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000" b="1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改约</a:t>
            </a:r>
            <a:r>
              <a:rPr lang="en-US" altLang="zh-CN" sz="1000" b="1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/</a:t>
            </a:r>
            <a:r>
              <a:rPr lang="zh-CN" altLang="en-US" sz="1000" b="1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改派</a:t>
            </a:r>
            <a:endParaRPr lang="en-US" altLang="zh-CN" sz="1000" b="1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r>
              <a:rPr lang="en-US" altLang="zh-CN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  - </a:t>
            </a:r>
            <a:r>
              <a:rPr lang="zh-CN" altLang="en-US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工程师可以改约</a:t>
            </a:r>
            <a:endParaRPr lang="en-US" altLang="zh-CN" sz="10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r>
              <a:rPr lang="en-US" altLang="zh-CN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  - </a:t>
            </a:r>
            <a:r>
              <a:rPr lang="zh-CN" altLang="en-US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信息员可以改约</a:t>
            </a:r>
            <a:r>
              <a:rPr lang="en-US" altLang="zh-CN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/</a:t>
            </a:r>
            <a:r>
              <a:rPr lang="zh-CN" altLang="en-US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改派</a:t>
            </a:r>
            <a:endParaRPr lang="en-US" altLang="zh-CN" sz="10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endParaRPr lang="en-US" altLang="zh-CN" sz="10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000" b="1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未处理</a:t>
            </a:r>
            <a:endParaRPr lang="en-US" altLang="zh-CN" sz="1000" b="1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r>
              <a:rPr lang="en-US" altLang="zh-CN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  - </a:t>
            </a:r>
            <a:r>
              <a:rPr lang="zh-CN" altLang="en-US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工程师可以进行未处理录入</a:t>
            </a:r>
            <a:endParaRPr lang="en-US" altLang="zh-CN" sz="10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endParaRPr lang="en-US" altLang="zh-CN" sz="10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000" b="1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维修结果录入</a:t>
            </a:r>
            <a:endParaRPr lang="en-US" altLang="zh-CN" sz="1000" b="1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r>
              <a:rPr lang="en-US" altLang="zh-CN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  - </a:t>
            </a:r>
            <a:r>
              <a:rPr lang="zh-CN" altLang="en-US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工程师可以进行现场结果采集</a:t>
            </a:r>
            <a:endParaRPr lang="en-US" altLang="zh-CN" sz="10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r>
              <a:rPr lang="en-US" altLang="zh-CN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  - </a:t>
            </a:r>
            <a:r>
              <a:rPr lang="zh-CN" altLang="en-US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系统记录离开时间</a:t>
            </a:r>
            <a:endParaRPr lang="en-US" altLang="zh-CN" sz="10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43A99AA-4440-4F53-9B32-A39EF92DD0B6}"/>
              </a:ext>
            </a:extLst>
          </p:cNvPr>
          <p:cNvSpPr txBox="1"/>
          <p:nvPr/>
        </p:nvSpPr>
        <p:spPr>
          <a:xfrm>
            <a:off x="135292" y="1638673"/>
            <a:ext cx="1619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000" b="1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报单</a:t>
            </a:r>
            <a:endParaRPr lang="en-US" altLang="zh-CN" sz="1000" b="1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r>
              <a:rPr lang="en-US" altLang="zh-CN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  - </a:t>
            </a:r>
            <a:r>
              <a:rPr lang="zh-CN" altLang="en-US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微信报单 </a:t>
            </a:r>
            <a:endParaRPr lang="en-US" altLang="zh-CN" sz="10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r>
              <a:rPr lang="en-US" altLang="zh-CN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  - 400</a:t>
            </a:r>
            <a:r>
              <a:rPr lang="zh-CN" altLang="en-US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报单</a:t>
            </a:r>
            <a:endParaRPr lang="en-US" altLang="zh-CN" sz="10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r>
              <a:rPr lang="en-US" altLang="zh-CN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  - </a:t>
            </a:r>
            <a:r>
              <a:rPr lang="zh-CN" altLang="en-US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其它报单</a:t>
            </a:r>
            <a:endParaRPr lang="en-US" altLang="zh-CN" sz="10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F635FD3-BA9D-4607-8653-E214DD07599A}"/>
              </a:ext>
            </a:extLst>
          </p:cNvPr>
          <p:cNvSpPr txBox="1"/>
          <p:nvPr/>
        </p:nvSpPr>
        <p:spPr>
          <a:xfrm>
            <a:off x="6644996" y="1638673"/>
            <a:ext cx="169238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零件借用</a:t>
            </a:r>
            <a:endParaRPr lang="en-US" altLang="zh-CN" sz="1000" b="1" dirty="0">
              <a:solidFill>
                <a:schemeClr val="bg1">
                  <a:lumMod val="50000"/>
                </a:schemeClr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  - 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工程师可以借用零件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零件订单</a:t>
            </a:r>
            <a:endParaRPr lang="en-US" altLang="zh-CN" sz="1000" b="1" dirty="0">
              <a:solidFill>
                <a:schemeClr val="bg1">
                  <a:lumMod val="50000"/>
                </a:schemeClr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  -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PC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端借用统计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  - 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合并订单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  - SPC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库存展示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零件状态查询</a:t>
            </a:r>
            <a:endParaRPr lang="en-US" altLang="zh-CN" sz="1000" b="1" dirty="0">
              <a:solidFill>
                <a:schemeClr val="bg1">
                  <a:lumMod val="50000"/>
                </a:schemeClr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  -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订单状态展示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零件入库</a:t>
            </a:r>
            <a:endParaRPr lang="en-US" altLang="zh-CN" sz="1000" b="1" dirty="0">
              <a:solidFill>
                <a:schemeClr val="bg1">
                  <a:lumMod val="50000"/>
                </a:schemeClr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  - 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零件入库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零件使用</a:t>
            </a:r>
            <a:endParaRPr lang="en-US" altLang="zh-CN" sz="1000" b="1" dirty="0">
              <a:solidFill>
                <a:schemeClr val="bg1">
                  <a:lumMod val="50000"/>
                </a:schemeClr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 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- 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零件使用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0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C1ECABE-372A-44CF-803F-230F3A985B34}"/>
              </a:ext>
            </a:extLst>
          </p:cNvPr>
          <p:cNvSpPr txBox="1"/>
          <p:nvPr/>
        </p:nvSpPr>
        <p:spPr>
          <a:xfrm>
            <a:off x="5164944" y="1638673"/>
            <a:ext cx="13850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信息录入规范化</a:t>
            </a:r>
            <a:endParaRPr lang="en-US" altLang="zh-CN" sz="1000" b="1" dirty="0">
              <a:solidFill>
                <a:schemeClr val="bg1">
                  <a:lumMod val="50000"/>
                </a:schemeClr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  - 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通过系统提示，录入规范化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校验逻辑自动化</a:t>
            </a:r>
            <a:endParaRPr lang="en-US" altLang="zh-CN" sz="1000" b="1" dirty="0">
              <a:solidFill>
                <a:schemeClr val="bg1">
                  <a:lumMod val="50000"/>
                </a:schemeClr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 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- 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校验逻辑自定义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  - 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校验系统进行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F1D404A-417B-4EE6-8A2A-2AB9D62D69C2}"/>
              </a:ext>
            </a:extLst>
          </p:cNvPr>
          <p:cNvSpPr txBox="1"/>
          <p:nvPr/>
        </p:nvSpPr>
        <p:spPr>
          <a:xfrm>
            <a:off x="56456" y="714762"/>
            <a:ext cx="13699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2020</a:t>
            </a:r>
            <a:r>
              <a:rPr lang="zh-CN" altLang="en-US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年，改善微信系统，实现了客户报单数字化转化</a:t>
            </a:r>
            <a:r>
              <a:rPr lang="en-US" altLang="zh-CN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-</a:t>
            </a:r>
            <a:r>
              <a:rPr lang="zh-CN" altLang="en-US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完成</a:t>
            </a:r>
            <a:endParaRPr lang="en-US" altLang="zh-CN" sz="10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CB3DCA7-69DB-4855-8024-B270244FC92E}"/>
              </a:ext>
            </a:extLst>
          </p:cNvPr>
          <p:cNvSpPr txBox="1"/>
          <p:nvPr/>
        </p:nvSpPr>
        <p:spPr>
          <a:xfrm>
            <a:off x="1329721" y="724634"/>
            <a:ext cx="1951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2021-2023</a:t>
            </a:r>
            <a:r>
              <a:rPr lang="zh-CN" altLang="en-US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上半年，</a:t>
            </a:r>
            <a:r>
              <a:rPr lang="en-US" altLang="zh-CN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</a:t>
            </a:r>
            <a:r>
              <a:rPr lang="zh-CN" altLang="en-US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实现了</a:t>
            </a:r>
            <a:r>
              <a:rPr lang="en-US" altLang="zh-CN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SE</a:t>
            </a:r>
            <a:r>
              <a:rPr lang="zh-CN" altLang="en-US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从</a:t>
            </a:r>
            <a:r>
              <a:rPr lang="en-US" altLang="zh-CN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PC</a:t>
            </a:r>
            <a:r>
              <a:rPr lang="zh-CN" altLang="en-US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端到移动端的转移 </a:t>
            </a:r>
            <a:r>
              <a:rPr lang="en-US" altLang="zh-CN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–</a:t>
            </a:r>
            <a:r>
              <a:rPr lang="zh-CN" altLang="en-US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完成</a:t>
            </a:r>
            <a:endParaRPr lang="en-US" altLang="zh-CN" sz="10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160D154-48E8-4C58-B110-8B45A2D2A8BE}"/>
              </a:ext>
            </a:extLst>
          </p:cNvPr>
          <p:cNvSpPr txBox="1"/>
          <p:nvPr/>
        </p:nvSpPr>
        <p:spPr>
          <a:xfrm>
            <a:off x="5313060" y="724634"/>
            <a:ext cx="288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2023</a:t>
            </a:r>
            <a:r>
              <a:rPr lang="zh-CN" altLang="en-US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年下半年，</a:t>
            </a:r>
            <a:r>
              <a:rPr lang="en-US" altLang="zh-CN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</a:t>
            </a:r>
            <a:r>
              <a:rPr lang="zh-CN" altLang="en-US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结算自动化，增加零件使用</a:t>
            </a:r>
            <a:endParaRPr lang="en-US" altLang="zh-CN" sz="10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r>
              <a:rPr lang="en-US" altLang="zh-CN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- </a:t>
            </a:r>
            <a:r>
              <a:rPr lang="zh-CN" altLang="en-US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二期计划中</a:t>
            </a:r>
            <a:endParaRPr lang="en-US" altLang="zh-CN" sz="10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A5D74AC-EACE-4A4F-8658-63A436DF786C}"/>
              </a:ext>
            </a:extLst>
          </p:cNvPr>
          <p:cNvSpPr txBox="1"/>
          <p:nvPr/>
        </p:nvSpPr>
        <p:spPr>
          <a:xfrm>
            <a:off x="3440832" y="1628800"/>
            <a:ext cx="15451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000" b="1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OBS</a:t>
            </a:r>
            <a:r>
              <a:rPr lang="zh-CN" altLang="en-US" sz="1000" b="1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订单服务单派单</a:t>
            </a:r>
            <a:endParaRPr lang="en-US" altLang="zh-CN" sz="1000" b="1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r>
              <a:rPr lang="en-US" altLang="zh-CN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  - </a:t>
            </a:r>
            <a:r>
              <a:rPr lang="zh-CN" altLang="en-US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自动派单到工程师</a:t>
            </a:r>
            <a:endParaRPr lang="en-US" altLang="zh-CN" sz="10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endParaRPr lang="en-US" altLang="zh-CN" sz="10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000" b="1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SE</a:t>
            </a:r>
            <a:r>
              <a:rPr lang="zh-CN" altLang="en-US" sz="1000" b="1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接单</a:t>
            </a:r>
            <a:r>
              <a:rPr lang="en-US" altLang="zh-CN" sz="1000" b="1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/</a:t>
            </a:r>
            <a:r>
              <a:rPr lang="zh-CN" altLang="en-US" sz="1000" b="1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拒单</a:t>
            </a:r>
            <a:endParaRPr lang="en-US" altLang="zh-CN" sz="1000" b="1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r>
              <a:rPr lang="en-US" altLang="zh-CN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  - </a:t>
            </a:r>
            <a:r>
              <a:rPr lang="zh-CN" altLang="en-US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工程师接单</a:t>
            </a:r>
            <a:r>
              <a:rPr lang="en-US" altLang="zh-CN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/</a:t>
            </a:r>
            <a:r>
              <a:rPr lang="zh-CN" altLang="en-US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拒单</a:t>
            </a:r>
            <a:endParaRPr lang="en-US" altLang="zh-CN" sz="10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r>
              <a:rPr lang="en-US" altLang="zh-CN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  - </a:t>
            </a:r>
            <a:r>
              <a:rPr lang="zh-CN" altLang="en-US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信息员接单</a:t>
            </a:r>
            <a:r>
              <a:rPr lang="en-US" altLang="zh-CN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/</a:t>
            </a:r>
            <a:r>
              <a:rPr lang="zh-CN" altLang="en-US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拒单</a:t>
            </a:r>
            <a:endParaRPr lang="en-US" altLang="zh-CN" sz="10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endParaRPr lang="en-US" altLang="zh-CN" sz="10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000" b="1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改派</a:t>
            </a:r>
            <a:endParaRPr lang="en-US" altLang="zh-CN" sz="1000" b="1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r>
              <a:rPr lang="en-US" altLang="zh-CN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  - CIC</a:t>
            </a:r>
            <a:r>
              <a:rPr lang="zh-CN" altLang="en-US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改派</a:t>
            </a:r>
            <a:endParaRPr lang="en-US" altLang="zh-CN" sz="10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endParaRPr lang="en-US" altLang="zh-CN" sz="10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000" b="1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物流信息展示</a:t>
            </a:r>
            <a:endParaRPr lang="en-US" altLang="zh-CN" sz="1000" b="1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r>
              <a:rPr lang="en-US" altLang="zh-CN" sz="1000" b="1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  -</a:t>
            </a:r>
            <a:r>
              <a:rPr lang="zh-CN" altLang="en-US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物流状态消息提醒</a:t>
            </a:r>
            <a:endParaRPr lang="en-US" altLang="zh-CN" sz="10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endParaRPr lang="en-US" altLang="zh-CN" sz="10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000" b="1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安装单、鉴定单自动生成</a:t>
            </a:r>
            <a:endParaRPr lang="en-US" altLang="zh-CN" sz="1000" b="1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4EBE5F7-9C12-4604-B9AB-F771517752BB}"/>
              </a:ext>
            </a:extLst>
          </p:cNvPr>
          <p:cNvSpPr txBox="1"/>
          <p:nvPr/>
        </p:nvSpPr>
        <p:spPr>
          <a:xfrm>
            <a:off x="3361996" y="724634"/>
            <a:ext cx="1951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2023</a:t>
            </a:r>
            <a:r>
              <a:rPr lang="zh-CN" altLang="en-US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年，打通营业</a:t>
            </a:r>
            <a:r>
              <a:rPr lang="en-US" altLang="zh-CN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-</a:t>
            </a:r>
            <a:r>
              <a:rPr lang="zh-CN" altLang="en-US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物流</a:t>
            </a:r>
            <a:r>
              <a:rPr lang="en-US" altLang="zh-CN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-</a:t>
            </a:r>
            <a:r>
              <a:rPr lang="zh-CN" altLang="en-US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售后全渠道   </a:t>
            </a:r>
            <a:r>
              <a:rPr lang="en-US" altLang="zh-CN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- </a:t>
            </a:r>
            <a:r>
              <a:rPr lang="zh-CN" altLang="en-US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进行中</a:t>
            </a:r>
            <a:endParaRPr lang="en-US" altLang="zh-CN" sz="10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84E917E-1376-45F9-9564-784668C924D1}"/>
              </a:ext>
            </a:extLst>
          </p:cNvPr>
          <p:cNvSpPr txBox="1"/>
          <p:nvPr/>
        </p:nvSpPr>
        <p:spPr>
          <a:xfrm>
            <a:off x="8402556" y="1628800"/>
            <a:ext cx="13319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*** 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以下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3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期改善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***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000" b="1" dirty="0">
                <a:solidFill>
                  <a:schemeClr val="bg1">
                    <a:lumMod val="85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零件退库</a:t>
            </a:r>
            <a:endParaRPr lang="en-US" altLang="zh-CN" sz="1000" b="1" dirty="0">
              <a:solidFill>
                <a:schemeClr val="bg1">
                  <a:lumMod val="85000"/>
                </a:schemeClr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000" b="1" dirty="0">
                <a:solidFill>
                  <a:schemeClr val="bg1">
                    <a:lumMod val="85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旧件管理</a:t>
            </a:r>
            <a:endParaRPr lang="en-US" altLang="zh-CN" sz="1000" b="1" dirty="0">
              <a:solidFill>
                <a:schemeClr val="bg1">
                  <a:lumMod val="85000"/>
                </a:schemeClr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000" b="1" dirty="0">
                <a:solidFill>
                  <a:schemeClr val="bg1">
                    <a:lumMod val="85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库存调整</a:t>
            </a:r>
            <a:endParaRPr lang="en-US" altLang="zh-CN" sz="1000" b="1" dirty="0">
              <a:solidFill>
                <a:schemeClr val="bg1">
                  <a:lumMod val="85000"/>
                </a:schemeClr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000" b="1" dirty="0">
                <a:solidFill>
                  <a:schemeClr val="bg1">
                    <a:lumMod val="85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零件销售</a:t>
            </a:r>
            <a:endParaRPr lang="en-US" altLang="zh-CN" sz="1000" b="1" dirty="0">
              <a:solidFill>
                <a:schemeClr val="bg1">
                  <a:lumMod val="85000"/>
                </a:schemeClr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000" b="1" dirty="0">
                <a:solidFill>
                  <a:schemeClr val="bg1">
                    <a:lumMod val="85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其它</a:t>
            </a:r>
            <a:endParaRPr lang="en-US" altLang="zh-CN" sz="1000" b="1" dirty="0">
              <a:solidFill>
                <a:schemeClr val="bg1">
                  <a:lumMod val="85000"/>
                </a:schemeClr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0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18E03849-4A65-4669-B299-21477F18CAC8}"/>
              </a:ext>
            </a:extLst>
          </p:cNvPr>
          <p:cNvCxnSpPr/>
          <p:nvPr/>
        </p:nvCxnSpPr>
        <p:spPr>
          <a:xfrm>
            <a:off x="8337376" y="1628800"/>
            <a:ext cx="0" cy="1298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AF5F561A-CC50-4CA5-AA7D-3C67DA7FB8EB}"/>
              </a:ext>
            </a:extLst>
          </p:cNvPr>
          <p:cNvSpPr txBox="1"/>
          <p:nvPr/>
        </p:nvSpPr>
        <p:spPr>
          <a:xfrm>
            <a:off x="8337377" y="734507"/>
            <a:ext cx="1116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2024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年系统完善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-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未来规划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9BACB47-085F-4B69-BF8A-F25156CB36A6}"/>
              </a:ext>
            </a:extLst>
          </p:cNvPr>
          <p:cNvCxnSpPr>
            <a:cxnSpLocks/>
          </p:cNvCxnSpPr>
          <p:nvPr/>
        </p:nvCxnSpPr>
        <p:spPr>
          <a:xfrm flipH="1">
            <a:off x="3440831" y="1628800"/>
            <a:ext cx="1" cy="2751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39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2">
            <a:extLst>
              <a:ext uri="{FF2B5EF4-FFF2-40B4-BE49-F238E27FC236}">
                <a16:creationId xmlns:a16="http://schemas.microsoft.com/office/drawing/2014/main" id="{754C7F1E-A2EA-458F-A490-FCD1256E5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10" y="123825"/>
            <a:ext cx="3355262" cy="3692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369" tIns="45687" rIns="91369" bIns="45687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kern="0" dirty="0">
                <a:solidFill>
                  <a:sysClr val="windowText" lastClr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1. </a:t>
            </a:r>
            <a:r>
              <a:rPr lang="zh-CN" altLang="en-US" b="1" kern="0" dirty="0">
                <a:solidFill>
                  <a:sysClr val="windowText" lastClr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一期构筑效果及二期改善方向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51" name="텍스트 개체 틀 2">
            <a:extLst>
              <a:ext uri="{FF2B5EF4-FFF2-40B4-BE49-F238E27FC236}">
                <a16:creationId xmlns:a16="http://schemas.microsoft.com/office/drawing/2014/main" id="{E2A01EFD-63F7-431C-8485-6B9138282425}"/>
              </a:ext>
            </a:extLst>
          </p:cNvPr>
          <p:cNvSpPr txBox="1">
            <a:spLocks/>
          </p:cNvSpPr>
          <p:nvPr/>
        </p:nvSpPr>
        <p:spPr>
          <a:xfrm>
            <a:off x="632520" y="692696"/>
            <a:ext cx="8928992" cy="79208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  <a:cs typeface="Arial" pitchFamily="34" charset="0"/>
              </a:rPr>
              <a:t>工程程师服务系统</a:t>
            </a:r>
            <a:r>
              <a:rPr lang="en-US" altLang="zh-CN" sz="1600" dirty="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  <a:cs typeface="Arial" pitchFamily="34" charset="0"/>
              </a:rPr>
              <a:t>1.0</a:t>
            </a:r>
            <a:r>
              <a:rPr lang="zh-CN" altLang="en-US" sz="1600" dirty="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  <a:cs typeface="Arial" pitchFamily="34" charset="0"/>
              </a:rPr>
              <a:t>，实现了</a:t>
            </a:r>
            <a:r>
              <a:rPr lang="en-US" altLang="zh-CN" sz="1600" dirty="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  <a:cs typeface="Arial" pitchFamily="34" charset="0"/>
              </a:rPr>
              <a:t>SE</a:t>
            </a:r>
            <a:r>
              <a:rPr lang="zh-CN" altLang="en-US" sz="1600" dirty="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  <a:cs typeface="Arial" pitchFamily="34" charset="0"/>
              </a:rPr>
              <a:t>从</a:t>
            </a:r>
            <a:r>
              <a:rPr lang="en-US" altLang="zh-CN" sz="1600" dirty="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  <a:cs typeface="Arial" pitchFamily="34" charset="0"/>
              </a:rPr>
              <a:t>PC</a:t>
            </a:r>
            <a:r>
              <a:rPr lang="zh-CN" altLang="en-US" sz="1600" dirty="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  <a:cs typeface="Arial" pitchFamily="34" charset="0"/>
              </a:rPr>
              <a:t>端到移动端的转移，</a:t>
            </a:r>
            <a:r>
              <a:rPr lang="en-US" altLang="zh-CN" sz="1600" dirty="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  <a:cs typeface="Arial" pitchFamily="34" charset="0"/>
              </a:rPr>
              <a:t>SE</a:t>
            </a:r>
            <a:r>
              <a:rPr lang="zh-CN" altLang="en-US" sz="1600" dirty="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  <a:cs typeface="Arial" pitchFamily="34" charset="0"/>
              </a:rPr>
              <a:t>可以在移动端进行接单，改约，拒单，取消单，中间信息采集，维修结果现场信息采集</a:t>
            </a:r>
            <a:r>
              <a:rPr lang="en-US" altLang="zh-CN" sz="1600" dirty="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  <a:cs typeface="Arial" pitchFamily="34" charset="0"/>
              </a:rPr>
              <a:t>,</a:t>
            </a:r>
            <a:r>
              <a:rPr lang="zh-CN" altLang="en-US" sz="1600" dirty="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  <a:cs typeface="Arial" pitchFamily="34" charset="0"/>
              </a:rPr>
              <a:t>实现了</a:t>
            </a:r>
            <a:r>
              <a:rPr lang="en-US" altLang="zh-CN" sz="1600" dirty="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  <a:cs typeface="Arial" pitchFamily="34" charset="0"/>
              </a:rPr>
              <a:t>SVC</a:t>
            </a:r>
            <a:r>
              <a:rPr lang="zh-CN" altLang="en-US" sz="1600" dirty="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  <a:cs typeface="Arial" pitchFamily="34" charset="0"/>
              </a:rPr>
              <a:t>顾客服务过程的数字化转化</a:t>
            </a:r>
            <a:endParaRPr lang="en-US" altLang="zh-CN" sz="1600" dirty="0">
              <a:solidFill>
                <a:schemeClr val="tx1"/>
              </a:solidFill>
              <a:latin typeface="LG Smart_H Regular" panose="020B0600000101010101" pitchFamily="34" charset="-127"/>
              <a:ea typeface="LG Smart_H Regular" panose="020B0600000101010101" pitchFamily="34" charset="-127"/>
              <a:cs typeface="Arial" pitchFamily="34" charset="0"/>
            </a:endParaRPr>
          </a:p>
        </p:txBody>
      </p:sp>
      <p:sp>
        <p:nvSpPr>
          <p:cNvPr id="52" name="Line 14">
            <a:extLst>
              <a:ext uri="{FF2B5EF4-FFF2-40B4-BE49-F238E27FC236}">
                <a16:creationId xmlns:a16="http://schemas.microsoft.com/office/drawing/2014/main" id="{FAD4F6D5-D8DC-44E5-9A9E-192578474E2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48680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eaLnBrk="1" fontAlgn="base" hangingPunct="1">
              <a:spcBef>
                <a:spcPct val="0"/>
              </a:spcBef>
              <a:defRPr/>
            </a:pPr>
            <a:endParaRPr lang="ko-KR" altLang="en-US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39F7D4B-8C57-44DE-9EF2-7C17179B461C}"/>
              </a:ext>
            </a:extLst>
          </p:cNvPr>
          <p:cNvGrpSpPr/>
          <p:nvPr/>
        </p:nvGrpSpPr>
        <p:grpSpPr>
          <a:xfrm>
            <a:off x="704528" y="1916832"/>
            <a:ext cx="3672408" cy="1150593"/>
            <a:chOff x="625030" y="2708919"/>
            <a:chExt cx="3150113" cy="1728196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9EE9C3F5-C85C-473F-862A-ED78098F3719}"/>
                </a:ext>
              </a:extLst>
            </p:cNvPr>
            <p:cNvGrpSpPr/>
            <p:nvPr/>
          </p:nvGrpSpPr>
          <p:grpSpPr>
            <a:xfrm>
              <a:off x="625030" y="2708920"/>
              <a:ext cx="1342423" cy="1728195"/>
              <a:chOff x="5115165" y="3848950"/>
              <a:chExt cx="1350003" cy="1393587"/>
            </a:xfrm>
          </p:grpSpPr>
          <p:sp>
            <p:nvSpPr>
              <p:cNvPr id="65" name="Rectangle 1034">
                <a:extLst>
                  <a:ext uri="{FF2B5EF4-FFF2-40B4-BE49-F238E27FC236}">
                    <a16:creationId xmlns:a16="http://schemas.microsoft.com/office/drawing/2014/main" id="{79E4B84E-E90F-4F58-AE19-B32D03F97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5165" y="3848950"/>
                <a:ext cx="1350003" cy="1393587"/>
              </a:xfrm>
              <a:prstGeom prst="rect">
                <a:avLst/>
              </a:prstGeom>
              <a:pattFill prst="pct5">
                <a:fgClr>
                  <a:srgbClr val="FFFFFF">
                    <a:lumMod val="95000"/>
                  </a:srgbClr>
                </a:fgClr>
                <a:bgClr>
                  <a:srgbClr val="FFFFFF"/>
                </a:bgClr>
              </a:pattFill>
              <a:ln w="9525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lIns="108000" tIns="25200" rIns="108000" bIns="252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cs typeface="Arial" charset="0"/>
                </a:endParaRPr>
              </a:p>
            </p:txBody>
          </p:sp>
          <p:sp>
            <p:nvSpPr>
              <p:cNvPr id="66" name="TextBox 87">
                <a:extLst>
                  <a:ext uri="{FF2B5EF4-FFF2-40B4-BE49-F238E27FC236}">
                    <a16:creationId xmlns:a16="http://schemas.microsoft.com/office/drawing/2014/main" id="{174062CB-04A1-4269-88F2-32AE9EAF28FF}"/>
                  </a:ext>
                </a:extLst>
              </p:cNvPr>
              <p:cNvSpPr txBox="1"/>
              <p:nvPr/>
            </p:nvSpPr>
            <p:spPr>
              <a:xfrm>
                <a:off x="5115166" y="3876778"/>
                <a:ext cx="619790" cy="123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u="sng" dirty="0">
                    <a:solidFill>
                      <a:srgbClr val="000000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GSFS</a:t>
                </a:r>
                <a:endParaRPr lang="ko-KR" altLang="en-US" sz="1200" b="1" u="sng" dirty="0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sp>
          <p:nvSpPr>
            <p:cNvPr id="55" name="Rectangle 1034">
              <a:extLst>
                <a:ext uri="{FF2B5EF4-FFF2-40B4-BE49-F238E27FC236}">
                  <a16:creationId xmlns:a16="http://schemas.microsoft.com/office/drawing/2014/main" id="{4D2CC184-2270-486D-A362-F28C1B773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720" y="2708919"/>
              <a:ext cx="1342423" cy="1728195"/>
            </a:xfrm>
            <a:prstGeom prst="rect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/>
            </a:ln>
          </p:spPr>
          <p:txBody>
            <a:bodyPr lIns="108000" tIns="25200" rIns="108000" bIns="252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Arial" charset="0"/>
              </a:endParaRPr>
            </a:p>
          </p:txBody>
        </p:sp>
        <p:sp>
          <p:nvSpPr>
            <p:cNvPr id="56" name="TextBox 87">
              <a:extLst>
                <a:ext uri="{FF2B5EF4-FFF2-40B4-BE49-F238E27FC236}">
                  <a16:creationId xmlns:a16="http://schemas.microsoft.com/office/drawing/2014/main" id="{E5584FBD-D2F4-46E8-9476-FA09CFFCBA2D}"/>
                </a:ext>
              </a:extLst>
            </p:cNvPr>
            <p:cNvSpPr txBox="1"/>
            <p:nvPr/>
          </p:nvSpPr>
          <p:spPr>
            <a:xfrm>
              <a:off x="2614556" y="2719953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u="sng" dirty="0">
                  <a:solidFill>
                    <a:srgbClr val="000000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APP</a:t>
              </a:r>
              <a:endParaRPr lang="ko-KR" altLang="en-US" sz="1200" b="1" u="sng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0BC4DD30-BDC4-4AE4-8356-E6DC742C3847}"/>
                </a:ext>
              </a:extLst>
            </p:cNvPr>
            <p:cNvGrpSpPr/>
            <p:nvPr/>
          </p:nvGrpSpPr>
          <p:grpSpPr>
            <a:xfrm>
              <a:off x="2809343" y="2996952"/>
              <a:ext cx="883013" cy="887394"/>
              <a:chOff x="7131456" y="4696772"/>
              <a:chExt cx="861232" cy="1161068"/>
            </a:xfrm>
          </p:grpSpPr>
          <p:pic>
            <p:nvPicPr>
              <p:cNvPr id="62" name="图片 61">
                <a:extLst>
                  <a:ext uri="{FF2B5EF4-FFF2-40B4-BE49-F238E27FC236}">
                    <a16:creationId xmlns:a16="http://schemas.microsoft.com/office/drawing/2014/main" id="{EB6522BC-F38F-4ED7-81A6-B025A32F5E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131456" y="4696772"/>
                <a:ext cx="861232" cy="1161068"/>
              </a:xfrm>
              <a:prstGeom prst="rect">
                <a:avLst/>
              </a:prstGeom>
            </p:spPr>
          </p:pic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12AF9086-ABBB-4A4D-9785-3BBC9862405B}"/>
                  </a:ext>
                </a:extLst>
              </p:cNvPr>
              <p:cNvSpPr/>
              <p:nvPr/>
            </p:nvSpPr>
            <p:spPr>
              <a:xfrm rot="20784886">
                <a:off x="7303039" y="4919158"/>
                <a:ext cx="400390" cy="14427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C6AFC2BE-CC39-4DA7-A76D-AA72C5885792}"/>
                  </a:ext>
                </a:extLst>
              </p:cNvPr>
              <p:cNvSpPr/>
              <p:nvPr/>
            </p:nvSpPr>
            <p:spPr>
              <a:xfrm rot="20798102">
                <a:off x="7237606" y="4920753"/>
                <a:ext cx="572593" cy="153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400" b="1" kern="0" dirty="0">
                    <a:solidFill>
                      <a:srgbClr val="000000"/>
                    </a:solidFill>
                    <a:latin typeface="LG Smart_H Regular" panose="020B0600000101010101" pitchFamily="34" charset="-127"/>
                    <a:ea typeface="LG Smart_H Regular" panose="020B0600000101010101" pitchFamily="34" charset="-127"/>
                    <a:cs typeface="Arial" charset="0"/>
                  </a:rPr>
                  <a:t>서비스 관리 시스템</a:t>
                </a:r>
                <a:endParaRPr lang="zh-CN" altLang="en-US" sz="400" b="1" dirty="0"/>
              </a:p>
            </p:txBody>
          </p:sp>
        </p:grp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645D98D4-7BCA-4039-B4E5-B19E553115BF}"/>
                </a:ext>
              </a:extLst>
            </p:cNvPr>
            <p:cNvSpPr/>
            <p:nvPr/>
          </p:nvSpPr>
          <p:spPr>
            <a:xfrm>
              <a:off x="1172518" y="4077072"/>
              <a:ext cx="450764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700" b="1" dirty="0">
                  <a:solidFill>
                    <a:srgbClr val="C00000"/>
                  </a:solidFill>
                  <a:latin typeface="LG스마트체 Regular" pitchFamily="50" charset="-127"/>
                  <a:ea typeface="LG스마트체 Regular" pitchFamily="50" charset="-127"/>
                </a:rPr>
                <a:t>信息员</a:t>
              </a:r>
              <a:endParaRPr lang="zh-CN" altLang="en-US" sz="700" dirty="0">
                <a:solidFill>
                  <a:srgbClr val="C00000"/>
                </a:solidFill>
              </a:endParaRPr>
            </a:p>
          </p:txBody>
        </p:sp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7B12B4DD-B837-4A8D-B53F-C24124A27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2329" y="3030784"/>
              <a:ext cx="879330" cy="835961"/>
            </a:xfrm>
            <a:prstGeom prst="rect">
              <a:avLst/>
            </a:prstGeom>
          </p:spPr>
        </p:pic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AA5F8DC9-C230-47AE-961D-6E3250D7E8AD}"/>
                </a:ext>
              </a:extLst>
            </p:cNvPr>
            <p:cNvSpPr/>
            <p:nvPr/>
          </p:nvSpPr>
          <p:spPr>
            <a:xfrm>
              <a:off x="3035827" y="4057327"/>
              <a:ext cx="450764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700" b="1" dirty="0">
                  <a:solidFill>
                    <a:srgbClr val="C00000"/>
                  </a:solidFill>
                  <a:latin typeface="LG스마트체 Regular" pitchFamily="50" charset="-127"/>
                  <a:ea typeface="LG스마트체 Regular" pitchFamily="50" charset="-127"/>
                </a:rPr>
                <a:t>工程师</a:t>
              </a:r>
              <a:endParaRPr lang="zh-CN" altLang="en-US" sz="700" dirty="0">
                <a:solidFill>
                  <a:srgbClr val="C00000"/>
                </a:solidFill>
              </a:endParaRPr>
            </a:p>
          </p:txBody>
        </p:sp>
        <p:sp>
          <p:nvSpPr>
            <p:cNvPr id="61" name="箭头: 右 60">
              <a:extLst>
                <a:ext uri="{FF2B5EF4-FFF2-40B4-BE49-F238E27FC236}">
                  <a16:creationId xmlns:a16="http://schemas.microsoft.com/office/drawing/2014/main" id="{BEC51689-4990-4365-93E6-46AA989C0224}"/>
                </a:ext>
              </a:extLst>
            </p:cNvPr>
            <p:cNvSpPr/>
            <p:nvPr/>
          </p:nvSpPr>
          <p:spPr>
            <a:xfrm>
              <a:off x="2107698" y="3222052"/>
              <a:ext cx="167054" cy="855019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7" name="TextBox 39">
            <a:extLst>
              <a:ext uri="{FF2B5EF4-FFF2-40B4-BE49-F238E27FC236}">
                <a16:creationId xmlns:a16="http://schemas.microsoft.com/office/drawing/2014/main" id="{44867161-AE26-4114-9E53-8AEBDA64A104}"/>
              </a:ext>
            </a:extLst>
          </p:cNvPr>
          <p:cNvSpPr txBox="1"/>
          <p:nvPr/>
        </p:nvSpPr>
        <p:spPr>
          <a:xfrm>
            <a:off x="632520" y="3243917"/>
            <a:ext cx="4320480" cy="2273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100" dirty="0">
                <a:latin typeface="LG스마트체 Regular" pitchFamily="50" charset="-127"/>
                <a:ea typeface="LG스마트체 Regular" pitchFamily="50" charset="-127"/>
              </a:rPr>
              <a:t>工程师</a:t>
            </a:r>
            <a:r>
              <a:rPr lang="en-US" altLang="zh-CN" sz="1100" dirty="0">
                <a:latin typeface="LG스마트체 Regular" pitchFamily="50" charset="-127"/>
                <a:ea typeface="LG스마트체 Regular" pitchFamily="50" charset="-127"/>
              </a:rPr>
              <a:t>APP</a:t>
            </a:r>
            <a:r>
              <a:rPr lang="zh-CN" altLang="en-US" sz="1100" dirty="0">
                <a:latin typeface="LG스마트체 Regular" pitchFamily="50" charset="-127"/>
                <a:ea typeface="LG스마트체 Regular" pitchFamily="50" charset="-127"/>
              </a:rPr>
              <a:t>接单率</a:t>
            </a:r>
            <a:r>
              <a:rPr lang="en-US" altLang="zh-CN" sz="1100" dirty="0">
                <a:latin typeface="LG스마트체 Regular" pitchFamily="50" charset="-127"/>
                <a:ea typeface="LG스마트체 Regular" pitchFamily="50" charset="-127"/>
              </a:rPr>
              <a:t>99%(2023</a:t>
            </a:r>
            <a:r>
              <a:rPr lang="zh-CN" altLang="en-US" sz="1100" dirty="0">
                <a:latin typeface="LG스마트체 Regular" pitchFamily="50" charset="-127"/>
                <a:ea typeface="LG스마트체 Regular" pitchFamily="50" charset="-127"/>
              </a:rPr>
              <a:t>年</a:t>
            </a:r>
            <a:r>
              <a:rPr lang="en-US" altLang="zh-CN" sz="1100" dirty="0">
                <a:latin typeface="LG스마트체 Regular" pitchFamily="50" charset="-127"/>
                <a:ea typeface="LG스마트체 Regular" pitchFamily="50" charset="-127"/>
              </a:rPr>
              <a:t>7</a:t>
            </a:r>
            <a:r>
              <a:rPr lang="zh-CN" altLang="en-US" sz="1100" dirty="0">
                <a:latin typeface="LG스마트체 Regular" pitchFamily="50" charset="-127"/>
                <a:ea typeface="LG스마트체 Regular" pitchFamily="50" charset="-127"/>
              </a:rPr>
              <a:t>月基准</a:t>
            </a:r>
            <a:r>
              <a:rPr lang="en-US" altLang="zh-CN" sz="1100" dirty="0">
                <a:latin typeface="LG스마트체 Regular" pitchFamily="50" charset="-127"/>
                <a:ea typeface="LG스마트체 Regular" pitchFamily="50" charset="-127"/>
              </a:rPr>
              <a:t>)</a:t>
            </a: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100" dirty="0">
                <a:latin typeface="LG스마트체 Regular" pitchFamily="50" charset="-127"/>
                <a:ea typeface="LG스마트체 Regular" pitchFamily="50" charset="-127"/>
              </a:rPr>
              <a:t>工程师移动端处理业务给工程师每单节省</a:t>
            </a:r>
            <a:r>
              <a:rPr lang="en-US" altLang="zh-CN" sz="1100" dirty="0">
                <a:latin typeface="LG스마트체 Regular" pitchFamily="50" charset="-127"/>
                <a:ea typeface="LG스마트체 Regular" pitchFamily="50" charset="-127"/>
              </a:rPr>
              <a:t>12.6</a:t>
            </a:r>
            <a:r>
              <a:rPr lang="zh-CN" altLang="en-US" sz="1100" dirty="0">
                <a:latin typeface="LG스마트체 Regular" pitchFamily="50" charset="-127"/>
                <a:ea typeface="LG스마트체 Regular" pitchFamily="50" charset="-127"/>
              </a:rPr>
              <a:t>分钟的沟通时间（问卷结果）</a:t>
            </a:r>
            <a:endParaRPr lang="en-US" altLang="zh-CN" sz="1100" dirty="0">
              <a:latin typeface="LG스마트체 Regular" pitchFamily="50" charset="-127"/>
              <a:ea typeface="LG스마트체 Regular" pitchFamily="50" charset="-127"/>
            </a:endParaRPr>
          </a:p>
          <a:p>
            <a:pPr>
              <a:lnSpc>
                <a:spcPct val="130000"/>
              </a:lnSpc>
            </a:pPr>
            <a:endParaRPr lang="en-US" altLang="zh-CN" sz="1100" dirty="0">
              <a:latin typeface="LG스마트체 Regular" pitchFamily="50" charset="-127"/>
              <a:ea typeface="LG스마트체 Regular" pitchFamily="50" charset="-127"/>
            </a:endParaRPr>
          </a:p>
          <a:p>
            <a:pPr>
              <a:lnSpc>
                <a:spcPct val="130000"/>
              </a:lnSpc>
            </a:pPr>
            <a:endParaRPr lang="en-US" altLang="zh-CN" sz="1100" dirty="0">
              <a:latin typeface="LG스마트체 Regular" pitchFamily="50" charset="-127"/>
              <a:ea typeface="LG스마트체 Regular" pitchFamily="50" charset="-127"/>
            </a:endParaRP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100" dirty="0">
                <a:latin typeface="LG스마트체 Regular" pitchFamily="50" charset="-127"/>
                <a:ea typeface="LG스마트체 Regular" pitchFamily="50" charset="-127"/>
              </a:rPr>
              <a:t>实现了</a:t>
            </a:r>
            <a:r>
              <a:rPr lang="en-US" altLang="zh-CN" sz="1100" dirty="0">
                <a:latin typeface="LG스마트체 Regular" pitchFamily="50" charset="-127"/>
                <a:ea typeface="LG스마트체 Regular" pitchFamily="50" charset="-127"/>
              </a:rPr>
              <a:t>SE</a:t>
            </a:r>
            <a:r>
              <a:rPr lang="zh-CN" altLang="en-US" sz="1100" dirty="0">
                <a:latin typeface="LG스마트체 Regular" pitchFamily="50" charset="-127"/>
                <a:ea typeface="LG스마트체 Regular" pitchFamily="50" charset="-127"/>
              </a:rPr>
              <a:t>业务从线下到线上移动端的转移</a:t>
            </a:r>
            <a:endParaRPr lang="en-US" altLang="zh-CN" sz="1100" dirty="0">
              <a:latin typeface="LG스마트체 Regular" pitchFamily="50" charset="-127"/>
              <a:ea typeface="LG스마트체 Regular" pitchFamily="50" charset="-127"/>
            </a:endParaRP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100" dirty="0">
                <a:latin typeface="LG스마트체 Regular" pitchFamily="50" charset="-127"/>
                <a:ea typeface="LG스마트체 Regular" pitchFamily="50" charset="-127"/>
              </a:rPr>
              <a:t>直接派单到</a:t>
            </a:r>
            <a:r>
              <a:rPr lang="en-US" altLang="zh-CN" sz="1100" dirty="0">
                <a:latin typeface="LG스마트체 Regular" pitchFamily="50" charset="-127"/>
                <a:ea typeface="LG스마트체 Regular" pitchFamily="50" charset="-127"/>
              </a:rPr>
              <a:t>SE</a:t>
            </a:r>
            <a:r>
              <a:rPr lang="zh-CN" altLang="en-US" sz="1100" dirty="0">
                <a:latin typeface="LG스마트체 Regular" pitchFamily="50" charset="-127"/>
                <a:ea typeface="LG스마트체 Regular" pitchFamily="50" charset="-127"/>
              </a:rPr>
              <a:t>，</a:t>
            </a:r>
            <a:r>
              <a:rPr lang="en-US" altLang="zh-CN" sz="1100" dirty="0">
                <a:latin typeface="LG스마트체 Regular" pitchFamily="50" charset="-127"/>
                <a:ea typeface="LG스마트체 Regular" pitchFamily="50" charset="-127"/>
              </a:rPr>
              <a:t>SE</a:t>
            </a:r>
            <a:r>
              <a:rPr lang="zh-CN" altLang="en-US" sz="1100" dirty="0">
                <a:latin typeface="LG스마트체 Regular" pitchFamily="50" charset="-127"/>
                <a:ea typeface="LG스마트체 Regular" pitchFamily="50" charset="-127"/>
              </a:rPr>
              <a:t>可以第一时间接单，提高客户满意度</a:t>
            </a:r>
            <a:endParaRPr lang="en-US" altLang="zh-CN" sz="1100" dirty="0">
              <a:latin typeface="LG스마트체 Regular" pitchFamily="50" charset="-127"/>
              <a:ea typeface="LG스마트체 Regular" pitchFamily="50" charset="-127"/>
            </a:endParaRP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100" dirty="0">
                <a:latin typeface="LG스마트체 Regular" pitchFamily="50" charset="-127"/>
                <a:ea typeface="LG스마트체 Regular" pitchFamily="50" charset="-127"/>
              </a:rPr>
              <a:t>维修人员和提交信息人员统一，减少人工干预，较少线下沟通时间，提升</a:t>
            </a:r>
            <a:r>
              <a:rPr lang="en-US" altLang="zh-CN" sz="1100" dirty="0">
                <a:latin typeface="LG스마트체 Regular" pitchFamily="50" charset="-127"/>
                <a:ea typeface="LG스마트체 Regular" pitchFamily="50" charset="-127"/>
              </a:rPr>
              <a:t>ASC</a:t>
            </a:r>
            <a:r>
              <a:rPr lang="zh-CN" altLang="en-US" sz="1100" dirty="0">
                <a:latin typeface="LG스마트체 Regular" pitchFamily="50" charset="-127"/>
                <a:ea typeface="LG스마트체 Regular" pitchFamily="50" charset="-127"/>
              </a:rPr>
              <a:t>工作效率</a:t>
            </a:r>
            <a:endParaRPr lang="en-US" altLang="zh-CN" sz="1100" dirty="0">
              <a:latin typeface="LG스마트체 Regular" pitchFamily="50" charset="-127"/>
              <a:ea typeface="LG스마트체 Regular" pitchFamily="50" charset="-127"/>
            </a:endParaRP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100" dirty="0">
                <a:latin typeface="LG스마트체 Regular" pitchFamily="50" charset="-127"/>
                <a:ea typeface="LG스마트체 Regular" pitchFamily="50" charset="-127"/>
              </a:rPr>
              <a:t>精准采集工程师上门时间</a:t>
            </a:r>
            <a:r>
              <a:rPr lang="en-US" altLang="zh-CN" sz="1100" dirty="0">
                <a:latin typeface="LG스마트체 Regular" pitchFamily="50" charset="-127"/>
                <a:ea typeface="LG스마트체 Regular" pitchFamily="50" charset="-127"/>
              </a:rPr>
              <a:t>,</a:t>
            </a:r>
            <a:r>
              <a:rPr lang="zh-CN" altLang="en-US" sz="1100" dirty="0">
                <a:latin typeface="LG스마트체 Regular" pitchFamily="50" charset="-127"/>
                <a:ea typeface="LG스마트체 Regular" pitchFamily="50" charset="-127"/>
              </a:rPr>
              <a:t>实现对工程师上门数据的有效管理</a:t>
            </a:r>
            <a:endParaRPr lang="en-US" altLang="zh-CN" sz="11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68" name="TextBox 39">
            <a:extLst>
              <a:ext uri="{FF2B5EF4-FFF2-40B4-BE49-F238E27FC236}">
                <a16:creationId xmlns:a16="http://schemas.microsoft.com/office/drawing/2014/main" id="{38304F54-4560-4ABF-9692-DAB98C0A4892}"/>
              </a:ext>
            </a:extLst>
          </p:cNvPr>
          <p:cNvSpPr txBox="1"/>
          <p:nvPr/>
        </p:nvSpPr>
        <p:spPr>
          <a:xfrm>
            <a:off x="5529064" y="2692071"/>
            <a:ext cx="3600399" cy="11730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100" dirty="0">
                <a:latin typeface="LG스마트체 Regular" pitchFamily="50" charset="-127"/>
                <a:ea typeface="LG스마트체 Regular" pitchFamily="50" charset="-127"/>
              </a:rPr>
              <a:t>2.0</a:t>
            </a:r>
            <a:r>
              <a:rPr lang="zh-CN" altLang="en-US" sz="1100" dirty="0">
                <a:latin typeface="LG스마트체 Regular" pitchFamily="50" charset="-127"/>
                <a:ea typeface="LG스마트체 Regular" pitchFamily="50" charset="-127"/>
              </a:rPr>
              <a:t>将在</a:t>
            </a:r>
            <a:r>
              <a:rPr lang="en-US" altLang="zh-CN" sz="1100" dirty="0">
                <a:latin typeface="LG스마트체 Regular" pitchFamily="50" charset="-127"/>
                <a:ea typeface="LG스마트체 Regular" pitchFamily="50" charset="-127"/>
              </a:rPr>
              <a:t>APP</a:t>
            </a:r>
            <a:r>
              <a:rPr lang="zh-CN" altLang="en-US" sz="1100" dirty="0">
                <a:latin typeface="LG스마트체 Regular" pitchFamily="50" charset="-127"/>
                <a:ea typeface="LG스마트체 Regular" pitchFamily="50" charset="-127"/>
              </a:rPr>
              <a:t>增加零件使用功能，赋能工程师，进一步减少与信息员的非必要沟通，提升服务效率</a:t>
            </a:r>
            <a:endParaRPr lang="en-US" altLang="zh-CN" sz="1100" dirty="0">
              <a:latin typeface="LG스마트체 Regular" pitchFamily="50" charset="-127"/>
              <a:ea typeface="LG스마트체 Regular" pitchFamily="50" charset="-127"/>
            </a:endParaRP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zh-CN" sz="1100" dirty="0">
              <a:latin typeface="LG스마트체 Regular" pitchFamily="50" charset="-127"/>
              <a:ea typeface="LG스마트체 Regular" pitchFamily="50" charset="-127"/>
            </a:endParaRP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100" dirty="0">
                <a:latin typeface="LG스마트체 Regular" pitchFamily="50" charset="-127"/>
                <a:ea typeface="LG스마트체 Regular" pitchFamily="50" charset="-127"/>
              </a:rPr>
              <a:t>将结算校验逻辑分类公式化，嵌入系统进行自</a:t>
            </a:r>
            <a:r>
              <a:rPr lang="zh-CN" altLang="en-US" sz="1100" dirty="0">
                <a:latin typeface="LG Smart_H2.0 R" panose="020B0600000101010101" pitchFamily="34" charset="-127"/>
                <a:ea typeface="LG스마트체 Regular" pitchFamily="50" charset="-127"/>
              </a:rPr>
              <a:t>动</a:t>
            </a:r>
            <a:r>
              <a:rPr lang="zh-CN" altLang="en-US" sz="1100" dirty="0">
                <a:latin typeface="LG스마트체 Regular" pitchFamily="50" charset="-127"/>
                <a:ea typeface="LG스마트체 Regular" pitchFamily="50" charset="-127"/>
              </a:rPr>
              <a:t>化处理检验，使</a:t>
            </a:r>
            <a:r>
              <a:rPr lang="en-US" altLang="zh-CN" sz="1100" dirty="0">
                <a:latin typeface="LG스마트체 Regular" pitchFamily="50" charset="-127"/>
                <a:ea typeface="LG스마트체 Regular" pitchFamily="50" charset="-127"/>
              </a:rPr>
              <a:t>SVC</a:t>
            </a:r>
            <a:r>
              <a:rPr lang="zh-CN" altLang="en-US" sz="1100" dirty="0">
                <a:latin typeface="LG스마트체 Regular" pitchFamily="50" charset="-127"/>
                <a:ea typeface="LG스마트체 Regular" pitchFamily="50" charset="-127"/>
              </a:rPr>
              <a:t>业务系统化，效率化</a:t>
            </a:r>
            <a:endParaRPr lang="en-US" altLang="zh-CN" sz="11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69" name="텍스트 개체 틀 2">
            <a:extLst>
              <a:ext uri="{FF2B5EF4-FFF2-40B4-BE49-F238E27FC236}">
                <a16:creationId xmlns:a16="http://schemas.microsoft.com/office/drawing/2014/main" id="{26A95116-6621-408F-8FE7-009736E89DDF}"/>
              </a:ext>
            </a:extLst>
          </p:cNvPr>
          <p:cNvSpPr txBox="1">
            <a:spLocks/>
          </p:cNvSpPr>
          <p:nvPr/>
        </p:nvSpPr>
        <p:spPr>
          <a:xfrm>
            <a:off x="5453456" y="1772816"/>
            <a:ext cx="3892032" cy="79208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  <a:cs typeface="Arial" pitchFamily="34" charset="0"/>
              </a:rPr>
              <a:t>通过二期改善体系建设，完善系统结算校验，增加零件使用，使</a:t>
            </a:r>
            <a:r>
              <a:rPr lang="en-US" altLang="zh-CN" dirty="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  <a:cs typeface="Arial" pitchFamily="34" charset="0"/>
              </a:rPr>
              <a:t>ASC</a:t>
            </a:r>
            <a:r>
              <a:rPr lang="zh-CN" altLang="en-US" dirty="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  <a:cs typeface="Arial" pitchFamily="34" charset="0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  <a:cs typeface="Arial" pitchFamily="34" charset="0"/>
              </a:rPr>
              <a:t>SVC</a:t>
            </a:r>
            <a:r>
              <a:rPr lang="zh-CN" altLang="en-US" dirty="0">
                <a:solidFill>
                  <a:schemeClr val="tx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  <a:cs typeface="Arial" pitchFamily="34" charset="0"/>
              </a:rPr>
              <a:t>业务效率化，  进一步提高售后服务品质</a:t>
            </a:r>
            <a:endParaRPr lang="en-US" altLang="zh-CN" dirty="0">
              <a:solidFill>
                <a:schemeClr val="tx1"/>
              </a:solidFill>
              <a:latin typeface="LG Smart_H Regular" panose="020B0600000101010101" pitchFamily="34" charset="-127"/>
              <a:ea typeface="LG Smart_H Regular" panose="020B0600000101010101" pitchFamily="34" charset="-127"/>
              <a:cs typeface="Arial" pitchFamily="34" charset="0"/>
            </a:endParaRPr>
          </a:p>
        </p:txBody>
      </p:sp>
      <p:sp>
        <p:nvSpPr>
          <p:cNvPr id="71" name="직사각형 37">
            <a:extLst>
              <a:ext uri="{FF2B5EF4-FFF2-40B4-BE49-F238E27FC236}">
                <a16:creationId xmlns:a16="http://schemas.microsoft.com/office/drawing/2014/main" id="{DB5247A0-C358-4BC0-B63A-B72E824C9D93}"/>
              </a:ext>
            </a:extLst>
          </p:cNvPr>
          <p:cNvSpPr/>
          <p:nvPr/>
        </p:nvSpPr>
        <p:spPr>
          <a:xfrm>
            <a:off x="1810976" y="1340768"/>
            <a:ext cx="12859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b="1" u="sng" dirty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</a:rPr>
              <a:t>1.0</a:t>
            </a:r>
            <a:r>
              <a:rPr lang="zh-CN" altLang="en-US" sz="1600" b="1" u="sng" dirty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</a:rPr>
              <a:t>构筑效果</a:t>
            </a:r>
            <a:endParaRPr lang="ko-KR" altLang="en-US" sz="1600" b="1" u="sng" dirty="0">
              <a:solidFill>
                <a:srgbClr val="00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72" name="직사각형 37">
            <a:extLst>
              <a:ext uri="{FF2B5EF4-FFF2-40B4-BE49-F238E27FC236}">
                <a16:creationId xmlns:a16="http://schemas.microsoft.com/office/drawing/2014/main" id="{DF89C64A-012E-4D92-81C8-F90999B91DDF}"/>
              </a:ext>
            </a:extLst>
          </p:cNvPr>
          <p:cNvSpPr/>
          <p:nvPr/>
        </p:nvSpPr>
        <p:spPr>
          <a:xfrm>
            <a:off x="6983704" y="1340768"/>
            <a:ext cx="12827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b="1" u="sng" dirty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</a:rPr>
              <a:t>2.0</a:t>
            </a:r>
            <a:r>
              <a:rPr lang="zh-CN" altLang="en-US" sz="1600" b="1" u="sng" dirty="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</a:rPr>
              <a:t>改善方向</a:t>
            </a:r>
            <a:endParaRPr lang="ko-KR" altLang="en-US" sz="1600" b="1" u="sng" dirty="0">
              <a:solidFill>
                <a:srgbClr val="00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73" name="箭头: 下 72">
            <a:extLst>
              <a:ext uri="{FF2B5EF4-FFF2-40B4-BE49-F238E27FC236}">
                <a16:creationId xmlns:a16="http://schemas.microsoft.com/office/drawing/2014/main" id="{0BEDE768-1A36-419A-8B2D-228627D901CD}"/>
              </a:ext>
            </a:extLst>
          </p:cNvPr>
          <p:cNvSpPr/>
          <p:nvPr/>
        </p:nvSpPr>
        <p:spPr>
          <a:xfrm>
            <a:off x="1496616" y="4033745"/>
            <a:ext cx="1440159" cy="191892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TextBox 39">
            <a:extLst>
              <a:ext uri="{FF2B5EF4-FFF2-40B4-BE49-F238E27FC236}">
                <a16:creationId xmlns:a16="http://schemas.microsoft.com/office/drawing/2014/main" id="{69F26D7E-3523-44C5-8D52-42BD1A43EBAC}"/>
              </a:ext>
            </a:extLst>
          </p:cNvPr>
          <p:cNvSpPr txBox="1"/>
          <p:nvPr/>
        </p:nvSpPr>
        <p:spPr>
          <a:xfrm>
            <a:off x="704528" y="5852842"/>
            <a:ext cx="8280920" cy="627479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zh-CN" altLang="en-US" sz="1400" u="sng" dirty="0">
                <a:latin typeface="LG스마트체 Regular" pitchFamily="50" charset="-127"/>
                <a:ea typeface="LG스마트체 Regular" pitchFamily="50" charset="-127"/>
              </a:rPr>
              <a:t>通过数字化</a:t>
            </a:r>
            <a:r>
              <a:rPr lang="en-US" altLang="zh-CN" sz="1400" u="sng" dirty="0">
                <a:latin typeface="LG스마트체 Regular" pitchFamily="50" charset="-127"/>
                <a:ea typeface="LG스마트체 Regular" pitchFamily="50" charset="-127"/>
              </a:rPr>
              <a:t>SVC</a:t>
            </a:r>
            <a:r>
              <a:rPr lang="zh-CN" altLang="en-US" sz="1400" u="sng" dirty="0">
                <a:latin typeface="LG스마트체 Regular" pitchFamily="50" charset="-127"/>
                <a:ea typeface="LG스마트체 Regular" pitchFamily="50" charset="-127"/>
              </a:rPr>
              <a:t>体系建设，构筑系统化全新售后服务流程，使</a:t>
            </a:r>
            <a:r>
              <a:rPr lang="en-US" altLang="zh-CN" sz="1400" u="sng" dirty="0">
                <a:latin typeface="LG스마트체 Regular" pitchFamily="50" charset="-127"/>
                <a:ea typeface="LG스마트체 Regular" pitchFamily="50" charset="-127"/>
              </a:rPr>
              <a:t>ASC</a:t>
            </a:r>
            <a:r>
              <a:rPr lang="zh-CN" altLang="en-US" sz="1400" u="sng" dirty="0">
                <a:latin typeface="LG스마트체 Regular" pitchFamily="50" charset="-127"/>
                <a:ea typeface="LG스마트체 Regular" pitchFamily="50" charset="-127"/>
              </a:rPr>
              <a:t>业务透明可控，</a:t>
            </a:r>
            <a:r>
              <a:rPr lang="en-US" altLang="zh-CN" sz="1400" u="sng" dirty="0">
                <a:latin typeface="LG스마트체 Regular" pitchFamily="50" charset="-127"/>
                <a:ea typeface="LG스마트체 Regular" pitchFamily="50" charset="-127"/>
              </a:rPr>
              <a:t>SVC</a:t>
            </a:r>
            <a:r>
              <a:rPr lang="zh-CN" altLang="en-US" sz="1400" u="sng" dirty="0">
                <a:latin typeface="LG스마트체 Regular" pitchFamily="50" charset="-127"/>
                <a:ea typeface="LG스마트체 Regular" pitchFamily="50" charset="-127"/>
              </a:rPr>
              <a:t>业务效率提高，并最终达到提高售后服务品质，从而提高客户满意度</a:t>
            </a:r>
            <a:r>
              <a:rPr lang="zh-CN" altLang="en-US" sz="800" dirty="0">
                <a:latin typeface="LG스마트체 Regular" pitchFamily="50" charset="-127"/>
                <a:ea typeface="LG스마트체 Regular" pitchFamily="50" charset="-127"/>
              </a:rPr>
              <a:t>                                                                                                            </a:t>
            </a:r>
            <a:r>
              <a:rPr lang="zh-CN" altLang="en-US" sz="800" b="1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数字化构筑过程：</a:t>
            </a:r>
            <a:endParaRPr lang="en-US" altLang="zh-CN" sz="800" b="1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pic>
        <p:nvPicPr>
          <p:cNvPr id="77" name="图片 76">
            <a:extLst>
              <a:ext uri="{FF2B5EF4-FFF2-40B4-BE49-F238E27FC236}">
                <a16:creationId xmlns:a16="http://schemas.microsoft.com/office/drawing/2014/main" id="{6BEA403C-EF9D-4489-8AE6-805E6FF62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9464" y="6068866"/>
            <a:ext cx="432048" cy="528486"/>
          </a:xfrm>
          <a:prstGeom prst="rect">
            <a:avLst/>
          </a:prstGeom>
        </p:spPr>
      </p:pic>
      <p:sp>
        <p:nvSpPr>
          <p:cNvPr id="78" name="슬라이드 번호 개체 틀 10">
            <a:extLst>
              <a:ext uri="{FF2B5EF4-FFF2-40B4-BE49-F238E27FC236}">
                <a16:creationId xmlns:a16="http://schemas.microsoft.com/office/drawing/2014/main" id="{F0C2D9AE-96D2-4B59-AB33-24271136086D}"/>
              </a:ext>
            </a:extLst>
          </p:cNvPr>
          <p:cNvSpPr txBox="1">
            <a:spLocks/>
          </p:cNvSpPr>
          <p:nvPr/>
        </p:nvSpPr>
        <p:spPr>
          <a:xfrm>
            <a:off x="4638427" y="6465629"/>
            <a:ext cx="800347" cy="27573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r" defTabSz="914400" rtl="0" eaLnBrk="1" latinLnBrk="1" hangingPunct="1">
              <a:defRPr sz="105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1/6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9" name="AutoShape 64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9035C90A-986C-4081-9ECE-CBEDCE8FE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6428" y="2983005"/>
            <a:ext cx="189020" cy="213122"/>
          </a:xfrm>
          <a:prstGeom prst="actionButtonForwardNext">
            <a:avLst/>
          </a:prstGeom>
          <a:solidFill>
            <a:srgbClr val="F2F2F2"/>
          </a:solidFill>
          <a:ln w="317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1950" dirty="0">
                <a:latin typeface="微软雅黑" panose="020B0503020204020204" pitchFamily="34" charset="-122"/>
                <a:ea typeface="LG스마트체 Regular" pitchFamily="50" charset="-127"/>
                <a:cs typeface="Arial" panose="020B0604020202020204" pitchFamily="34" charset="0"/>
              </a:rPr>
              <a:t> </a:t>
            </a:r>
            <a:endParaRPr lang="ko-KR" altLang="ko-KR" sz="1950" dirty="0">
              <a:latin typeface="微软雅黑" panose="020B0503020204020204" pitchFamily="34" charset="-122"/>
              <a:ea typeface="LG스마트체 Regular" pitchFamily="50" charset="-127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1259263-496E-4E56-8487-C45CA0C81255}"/>
              </a:ext>
            </a:extLst>
          </p:cNvPr>
          <p:cNvGrpSpPr/>
          <p:nvPr/>
        </p:nvGrpSpPr>
        <p:grpSpPr>
          <a:xfrm>
            <a:off x="5529064" y="4171481"/>
            <a:ext cx="1662708" cy="1417759"/>
            <a:chOff x="7754788" y="4581128"/>
            <a:chExt cx="1662708" cy="137664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7AA00BD-AFCE-45D7-B457-C65B8C333BC7}"/>
                </a:ext>
              </a:extLst>
            </p:cNvPr>
            <p:cNvSpPr/>
            <p:nvPr/>
          </p:nvSpPr>
          <p:spPr>
            <a:xfrm>
              <a:off x="8546876" y="5719426"/>
              <a:ext cx="236624" cy="12467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200" kern="0" dirty="0" err="1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8C8D0E0-970B-4CC7-BD41-557CA976A763}"/>
                </a:ext>
              </a:extLst>
            </p:cNvPr>
            <p:cNvSpPr txBox="1"/>
            <p:nvPr/>
          </p:nvSpPr>
          <p:spPr>
            <a:xfrm>
              <a:off x="8617149" y="5645189"/>
              <a:ext cx="800347" cy="312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rgbClr val="231F20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  <a:cs typeface="Arial" pitchFamily="34" charset="0"/>
                </a:rPr>
                <a:t>ASC</a:t>
              </a:r>
            </a:p>
            <a:p>
              <a:pPr algn="ctr"/>
              <a:r>
                <a:rPr lang="zh-CN" altLang="en-US" sz="800" dirty="0">
                  <a:solidFill>
                    <a:srgbClr val="231F20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  <a:cs typeface="Arial" pitchFamily="34" charset="0"/>
                </a:rPr>
                <a:t>沟通时间</a:t>
              </a:r>
              <a:endParaRPr lang="en-US" altLang="zh-CN" sz="800" dirty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  <a:cs typeface="Arial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E8A56CF-0EEC-4486-9B05-EBC65B93965E}"/>
                </a:ext>
              </a:extLst>
            </p:cNvPr>
            <p:cNvSpPr/>
            <p:nvPr/>
          </p:nvSpPr>
          <p:spPr>
            <a:xfrm>
              <a:off x="8220186" y="4805202"/>
              <a:ext cx="165461" cy="454476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000" kern="0" dirty="0" err="1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6919D16-01EC-4186-9175-661F437167E6}"/>
                </a:ext>
              </a:extLst>
            </p:cNvPr>
            <p:cNvSpPr/>
            <p:nvPr/>
          </p:nvSpPr>
          <p:spPr>
            <a:xfrm>
              <a:off x="8690974" y="5101282"/>
              <a:ext cx="160071" cy="15839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000" kern="0" dirty="0" err="1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F49071F8-ABDC-40F7-858D-898537136735}"/>
                </a:ext>
              </a:extLst>
            </p:cNvPr>
            <p:cNvCxnSpPr>
              <a:cxnSpLocks/>
              <a:stCxn id="33" idx="0"/>
              <a:endCxn id="34" idx="0"/>
            </p:cNvCxnSpPr>
            <p:nvPr/>
          </p:nvCxnSpPr>
          <p:spPr>
            <a:xfrm>
              <a:off x="8302917" y="4805202"/>
              <a:ext cx="468093" cy="296080"/>
            </a:xfrm>
            <a:prstGeom prst="line">
              <a:avLst/>
            </a:prstGeom>
            <a:noFill/>
            <a:ln w="3175" cap="flat" cmpd="sng" algn="ctr">
              <a:solidFill>
                <a:schemeClr val="accent4">
                  <a:lumMod val="75000"/>
                </a:schemeClr>
              </a:solidFill>
              <a:prstDash val="dash"/>
              <a:headEnd type="none" w="med" len="med"/>
              <a:tailEnd type="triangle" w="med" len="med"/>
            </a:ln>
            <a:effectLst/>
          </p:spPr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3061DFA-A250-4298-BE5A-A6C10AFEBFE2}"/>
                </a:ext>
              </a:extLst>
            </p:cNvPr>
            <p:cNvSpPr txBox="1"/>
            <p:nvPr/>
          </p:nvSpPr>
          <p:spPr>
            <a:xfrm>
              <a:off x="7754788" y="4581128"/>
              <a:ext cx="899880" cy="317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231F20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  <a:cs typeface="Arial" pitchFamily="34" charset="0"/>
                </a:rPr>
                <a:t>64MD/</a:t>
              </a:r>
              <a:r>
                <a:rPr lang="zh-CN" altLang="en-US" sz="1000" dirty="0">
                  <a:solidFill>
                    <a:srgbClr val="231F20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  <a:cs typeface="Arial" pitchFamily="34" charset="0"/>
                </a:rPr>
                <a:t>月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0469138-DB11-4BC8-B492-F44DE14F5D00}"/>
                </a:ext>
              </a:extLst>
            </p:cNvPr>
            <p:cNvSpPr txBox="1"/>
            <p:nvPr/>
          </p:nvSpPr>
          <p:spPr>
            <a:xfrm>
              <a:off x="8360086" y="4853396"/>
              <a:ext cx="899880" cy="317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231F20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  <a:cs typeface="Arial" pitchFamily="34" charset="0"/>
                </a:rPr>
                <a:t>19MD/</a:t>
              </a:r>
              <a:r>
                <a:rPr lang="zh-CN" altLang="en-US" sz="1000" dirty="0">
                  <a:solidFill>
                    <a:srgbClr val="231F20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  <a:cs typeface="Arial" pitchFamily="34" charset="0"/>
                </a:rPr>
                <a:t>月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14C423F-F416-44AD-9264-D53BA9FC3E6F}"/>
                </a:ext>
              </a:extLst>
            </p:cNvPr>
            <p:cNvSpPr txBox="1"/>
            <p:nvPr/>
          </p:nvSpPr>
          <p:spPr>
            <a:xfrm>
              <a:off x="7982116" y="5383761"/>
              <a:ext cx="6996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231F20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  <a:cs typeface="Arial" pitchFamily="34" charset="0"/>
                </a:rPr>
                <a:t>Before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8684A78-0A8A-416E-819D-BE2982FE22ED}"/>
                </a:ext>
              </a:extLst>
            </p:cNvPr>
            <p:cNvSpPr txBox="1"/>
            <p:nvPr/>
          </p:nvSpPr>
          <p:spPr>
            <a:xfrm>
              <a:off x="8520158" y="5391914"/>
              <a:ext cx="5691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231F20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  <a:cs typeface="Arial" pitchFamily="34" charset="0"/>
                </a:rPr>
                <a:t>After</a:t>
              </a: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93202A4C-2DFF-443F-B4F8-A212374BF5FD}"/>
                </a:ext>
              </a:extLst>
            </p:cNvPr>
            <p:cNvCxnSpPr>
              <a:cxnSpLocks/>
            </p:cNvCxnSpPr>
            <p:nvPr/>
          </p:nvCxnSpPr>
          <p:spPr>
            <a:xfrm>
              <a:off x="8121352" y="5259678"/>
              <a:ext cx="967951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566E6B89-D52D-4204-8CC5-C3F865CC4D45}"/>
              </a:ext>
            </a:extLst>
          </p:cNvPr>
          <p:cNvGrpSpPr/>
          <p:nvPr/>
        </p:nvGrpSpPr>
        <p:grpSpPr>
          <a:xfrm>
            <a:off x="7592686" y="4365105"/>
            <a:ext cx="1428546" cy="1221706"/>
            <a:chOff x="7592686" y="3578782"/>
            <a:chExt cx="1428546" cy="1576258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C07C2E8-1EF7-45CB-9B3E-17048AE057E3}"/>
                </a:ext>
              </a:extLst>
            </p:cNvPr>
            <p:cNvSpPr/>
            <p:nvPr/>
          </p:nvSpPr>
          <p:spPr>
            <a:xfrm>
              <a:off x="8088050" y="4798368"/>
              <a:ext cx="236624" cy="170861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200" kern="0" dirty="0" err="1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AB9EFD5-EDAF-42BF-AA7E-D9C7EE3EA7E0}"/>
                </a:ext>
              </a:extLst>
            </p:cNvPr>
            <p:cNvSpPr txBox="1"/>
            <p:nvPr/>
          </p:nvSpPr>
          <p:spPr>
            <a:xfrm>
              <a:off x="8376083" y="4694903"/>
              <a:ext cx="609365" cy="460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srgbClr val="231F20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  <a:cs typeface="Arial" pitchFamily="34" charset="0"/>
                </a:rPr>
                <a:t>人工审核校验逻辑</a:t>
              </a:r>
              <a:endParaRPr lang="en-US" altLang="zh-CN" sz="800" dirty="0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  <a:cs typeface="Arial" pitchFamily="34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41CB47E-7F6B-4F1E-9639-69EB3023ADD3}"/>
                </a:ext>
              </a:extLst>
            </p:cNvPr>
            <p:cNvSpPr/>
            <p:nvPr/>
          </p:nvSpPr>
          <p:spPr>
            <a:xfrm>
              <a:off x="8265239" y="4192316"/>
              <a:ext cx="165460" cy="3680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000" kern="0" dirty="0" err="1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220C287-2B12-424C-AAF2-EA9F4C40AC75}"/>
                </a:ext>
              </a:extLst>
            </p:cNvPr>
            <p:cNvSpPr txBox="1"/>
            <p:nvPr/>
          </p:nvSpPr>
          <p:spPr>
            <a:xfrm>
              <a:off x="7592686" y="4240047"/>
              <a:ext cx="6996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231F20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  <a:cs typeface="Arial" pitchFamily="34" charset="0"/>
                </a:rPr>
                <a:t>Before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9AE6694-A4C2-45BD-840E-02E99CF81520}"/>
                </a:ext>
              </a:extLst>
            </p:cNvPr>
            <p:cNvSpPr txBox="1"/>
            <p:nvPr/>
          </p:nvSpPr>
          <p:spPr>
            <a:xfrm>
              <a:off x="8130728" y="4248199"/>
              <a:ext cx="5691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231F20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  <a:cs typeface="Arial" pitchFamily="34" charset="0"/>
                </a:rPr>
                <a:t>After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5A5C4AC-6D39-4167-8F7A-8279BAD69EF6}"/>
                </a:ext>
              </a:extLst>
            </p:cNvPr>
            <p:cNvSpPr/>
            <p:nvPr/>
          </p:nvSpPr>
          <p:spPr>
            <a:xfrm>
              <a:off x="7861706" y="3926572"/>
              <a:ext cx="160071" cy="29044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000" kern="0" dirty="0" err="1">
                <a:solidFill>
                  <a:srgbClr val="231F2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endParaRPr>
            </a:p>
          </p:txBody>
        </p: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2E81F5B1-5F7A-49F3-84B6-8ED280309D9A}"/>
                </a:ext>
              </a:extLst>
            </p:cNvPr>
            <p:cNvCxnSpPr>
              <a:cxnSpLocks/>
              <a:stCxn id="50" idx="0"/>
              <a:endCxn id="47" idx="0"/>
            </p:cNvCxnSpPr>
            <p:nvPr/>
          </p:nvCxnSpPr>
          <p:spPr>
            <a:xfrm>
              <a:off x="7941742" y="3926573"/>
              <a:ext cx="406227" cy="265743"/>
            </a:xfrm>
            <a:prstGeom prst="line">
              <a:avLst/>
            </a:prstGeom>
            <a:noFill/>
            <a:ln w="3175" cap="flat" cmpd="sng" algn="ctr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  <a:effectLst/>
          </p:spPr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87319070-DAD1-4E05-B827-6BD1CBC5B447}"/>
                </a:ext>
              </a:extLst>
            </p:cNvPr>
            <p:cNvSpPr txBox="1"/>
            <p:nvPr/>
          </p:nvSpPr>
          <p:spPr>
            <a:xfrm>
              <a:off x="7727197" y="3578782"/>
              <a:ext cx="899880" cy="368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LG Smart_H Regular" panose="020B0600000101010101" pitchFamily="34" charset="-127"/>
                  <a:ea typeface="LG Smart_H Regular" panose="020B0600000101010101" pitchFamily="34" charset="-127"/>
                  <a:cs typeface="Arial" pitchFamily="34" charset="0"/>
                </a:rPr>
                <a:t>3MD/</a:t>
              </a:r>
              <a:r>
                <a:rPr lang="zh-CN" altLang="en-US" sz="1000" dirty="0">
                  <a:latin typeface="LG Smart_H Regular" panose="020B0600000101010101" pitchFamily="34" charset="-127"/>
                  <a:ea typeface="LG Smart_H Regular" panose="020B0600000101010101" pitchFamily="34" charset="-127"/>
                  <a:cs typeface="Arial" pitchFamily="34" charset="0"/>
                </a:rPr>
                <a:t>月</a:t>
              </a: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DC1456C6-B594-494F-81F1-64F038C15479}"/>
                </a:ext>
              </a:extLst>
            </p:cNvPr>
            <p:cNvSpPr txBox="1"/>
            <p:nvPr/>
          </p:nvSpPr>
          <p:spPr>
            <a:xfrm>
              <a:off x="8121352" y="4004348"/>
              <a:ext cx="899880" cy="317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LG Smart_H Regular" panose="020B0600000101010101" pitchFamily="34" charset="-127"/>
                  <a:ea typeface="LG Smart_H Regular" panose="020B0600000101010101" pitchFamily="34" charset="-127"/>
                  <a:cs typeface="Arial" pitchFamily="34" charset="0"/>
                </a:rPr>
                <a:t>0 MD/</a:t>
              </a:r>
              <a:r>
                <a:rPr lang="zh-CN" altLang="en-US" sz="1000" dirty="0">
                  <a:latin typeface="LG Smart_H Regular" panose="020B0600000101010101" pitchFamily="34" charset="-127"/>
                  <a:ea typeface="LG Smart_H Regular" panose="020B0600000101010101" pitchFamily="34" charset="-127"/>
                  <a:cs typeface="Arial" pitchFamily="34" charset="0"/>
                </a:rPr>
                <a:t>月</a:t>
              </a:r>
              <a:endParaRPr lang="en-US" altLang="zh-CN" sz="1000" dirty="0">
                <a:latin typeface="LG Smart_H Regular" panose="020B0600000101010101" pitchFamily="34" charset="-127"/>
                <a:ea typeface="LG Smart_H Regular" panose="020B0600000101010101" pitchFamily="34" charset="-127"/>
                <a:cs typeface="Arial" pitchFamily="34" charset="0"/>
              </a:endParaRPr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9D808D1E-0408-42F6-9225-08639411431D}"/>
                </a:ext>
              </a:extLst>
            </p:cNvPr>
            <p:cNvCxnSpPr>
              <a:cxnSpLocks/>
            </p:cNvCxnSpPr>
            <p:nvPr/>
          </p:nvCxnSpPr>
          <p:spPr>
            <a:xfrm>
              <a:off x="7592686" y="4229122"/>
              <a:ext cx="1392762" cy="0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</p:cxnSp>
      </p:grpSp>
      <p:sp>
        <p:nvSpPr>
          <p:cNvPr id="83" name="AutoShape 64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41A3B0F4-70A7-4A4A-A61A-C6E3FEC5F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3240" y="5376118"/>
            <a:ext cx="189020" cy="213122"/>
          </a:xfrm>
          <a:prstGeom prst="actionButtonForwardNext">
            <a:avLst/>
          </a:prstGeom>
          <a:solidFill>
            <a:srgbClr val="F2F2F2"/>
          </a:solidFill>
          <a:ln w="317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1950" dirty="0">
                <a:latin typeface="微软雅黑" panose="020B0503020204020204" pitchFamily="34" charset="-122"/>
                <a:ea typeface="LG스마트체 Regular" pitchFamily="50" charset="-127"/>
                <a:cs typeface="Arial" panose="020B0604020202020204" pitchFamily="34" charset="0"/>
              </a:rPr>
              <a:t> </a:t>
            </a:r>
            <a:endParaRPr lang="ko-KR" altLang="ko-KR" sz="1950" dirty="0">
              <a:latin typeface="微软雅黑" panose="020B0503020204020204" pitchFamily="34" charset="-122"/>
              <a:ea typeface="LG스마트체 Regular" pitchFamily="50" charset="-127"/>
              <a:cs typeface="Arial" panose="020B0604020202020204" pitchFamily="34" charset="0"/>
            </a:endParaRPr>
          </a:p>
        </p:txBody>
      </p:sp>
      <p:sp>
        <p:nvSpPr>
          <p:cNvPr id="84" name="AutoShape 64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73AE431F-B697-4E69-9CB7-072FCAB14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2452" y="5301208"/>
            <a:ext cx="189020" cy="213122"/>
          </a:xfrm>
          <a:prstGeom prst="actionButtonForwardNext">
            <a:avLst/>
          </a:prstGeom>
          <a:solidFill>
            <a:srgbClr val="F2F2F2"/>
          </a:solidFill>
          <a:ln w="317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1950" dirty="0">
                <a:latin typeface="微软雅黑" panose="020B0503020204020204" pitchFamily="34" charset="-122"/>
                <a:ea typeface="LG스마트체 Regular" pitchFamily="50" charset="-127"/>
                <a:cs typeface="Arial" panose="020B0604020202020204" pitchFamily="34" charset="0"/>
              </a:rPr>
              <a:t> </a:t>
            </a:r>
            <a:endParaRPr lang="ko-KR" altLang="ko-KR" sz="1950" dirty="0">
              <a:latin typeface="微软雅黑" panose="020B0503020204020204" pitchFamily="34" charset="-122"/>
              <a:ea typeface="LG스마트체 Regular" pitchFamily="50" charset="-127"/>
              <a:cs typeface="Arial" panose="020B0604020202020204" pitchFamily="34" charset="0"/>
            </a:endParaRPr>
          </a:p>
        </p:txBody>
      </p:sp>
      <p:sp>
        <p:nvSpPr>
          <p:cNvPr id="85" name="AutoShape 64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EC2D7381-B5A6-45B1-AB09-9A3221E75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836" y="3284984"/>
            <a:ext cx="189020" cy="213122"/>
          </a:xfrm>
          <a:prstGeom prst="actionButtonForwardNext">
            <a:avLst/>
          </a:prstGeom>
          <a:solidFill>
            <a:srgbClr val="F2F2F2"/>
          </a:solidFill>
          <a:ln w="317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1950" dirty="0">
                <a:latin typeface="微软雅黑" panose="020B0503020204020204" pitchFamily="34" charset="-122"/>
                <a:ea typeface="LG스마트체 Regular" pitchFamily="50" charset="-127"/>
                <a:cs typeface="Arial" panose="020B0604020202020204" pitchFamily="34" charset="0"/>
              </a:rPr>
              <a:t> </a:t>
            </a:r>
            <a:endParaRPr lang="ko-KR" altLang="ko-KR" sz="1950" dirty="0">
              <a:latin typeface="微软雅黑" panose="020B0503020204020204" pitchFamily="34" charset="-122"/>
              <a:ea typeface="LG스마트체 Regular" pitchFamily="50" charset="-127"/>
              <a:cs typeface="Arial" panose="020B0604020202020204" pitchFamily="34" charset="0"/>
            </a:endParaRPr>
          </a:p>
        </p:txBody>
      </p:sp>
      <p:sp>
        <p:nvSpPr>
          <p:cNvPr id="86" name="AutoShape 64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52960F56-0BC1-466E-8832-C81E3393F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644" y="3717032"/>
            <a:ext cx="189020" cy="213122"/>
          </a:xfrm>
          <a:prstGeom prst="actionButtonForwardNext">
            <a:avLst/>
          </a:prstGeom>
          <a:solidFill>
            <a:srgbClr val="F2F2F2"/>
          </a:solidFill>
          <a:ln w="317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1950" dirty="0">
                <a:latin typeface="微软雅黑" panose="020B0503020204020204" pitchFamily="34" charset="-122"/>
                <a:ea typeface="LG스마트체 Regular" pitchFamily="50" charset="-127"/>
                <a:cs typeface="Arial" panose="020B0604020202020204" pitchFamily="34" charset="0"/>
              </a:rPr>
              <a:t> </a:t>
            </a:r>
            <a:endParaRPr lang="ko-KR" altLang="ko-KR" sz="1950" dirty="0">
              <a:latin typeface="微软雅黑" panose="020B0503020204020204" pitchFamily="34" charset="-122"/>
              <a:ea typeface="LG스마트체 Regular" pitchFamily="50" charset="-127"/>
              <a:cs typeface="Arial" panose="020B0604020202020204" pitchFamily="34" charset="0"/>
            </a:endParaRPr>
          </a:p>
        </p:txBody>
      </p:sp>
      <p:sp>
        <p:nvSpPr>
          <p:cNvPr id="87" name="AutoShape 64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0638008C-B1E2-4647-9A93-3F7D92E12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4420" y="6240214"/>
            <a:ext cx="189020" cy="213122"/>
          </a:xfrm>
          <a:prstGeom prst="actionButtonForwardNext">
            <a:avLst/>
          </a:prstGeom>
          <a:solidFill>
            <a:srgbClr val="F2F2F2"/>
          </a:solidFill>
          <a:ln w="317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1950" dirty="0">
                <a:latin typeface="微软雅黑" panose="020B0503020204020204" pitchFamily="34" charset="-122"/>
                <a:ea typeface="LG스마트체 Regular" pitchFamily="50" charset="-127"/>
                <a:cs typeface="Arial" panose="020B0604020202020204" pitchFamily="34" charset="0"/>
              </a:rPr>
              <a:t> </a:t>
            </a:r>
            <a:endParaRPr lang="ko-KR" altLang="ko-KR" sz="1950" dirty="0">
              <a:latin typeface="微软雅黑" panose="020B0503020204020204" pitchFamily="34" charset="-122"/>
              <a:ea typeface="LG스마트체 Regular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62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96FAC643-D4D1-4C6D-8746-38CA2666C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11" y="116632"/>
            <a:ext cx="1805159" cy="3692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369" tIns="45687" rIns="91369" bIns="45687">
            <a:spAutoFit/>
          </a:bodyPr>
          <a:lstStyle/>
          <a:p>
            <a:pPr defTabSz="914395">
              <a:defRPr/>
            </a:pPr>
            <a:r>
              <a:rPr lang="en-US" altLang="zh-CN" b="1" kern="0" dirty="0">
                <a:solidFill>
                  <a:sysClr val="windowText" lastClr="00000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  <a:cs typeface="Arial" pitchFamily="34" charset="0"/>
              </a:rPr>
              <a:t>2</a:t>
            </a:r>
            <a:r>
              <a:rPr lang="en-US" altLang="ko-KR" b="1" kern="0" dirty="0">
                <a:solidFill>
                  <a:sysClr val="windowText" lastClr="00000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  <a:cs typeface="Arial" pitchFamily="34" charset="0"/>
              </a:rPr>
              <a:t>. </a:t>
            </a:r>
            <a:r>
              <a:rPr lang="zh-CN" altLang="en-US" b="1" kern="0" dirty="0">
                <a:solidFill>
                  <a:sysClr val="windowText" lastClr="00000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  <a:cs typeface="Arial" pitchFamily="34" charset="0"/>
              </a:rPr>
              <a:t>二期开发范围</a:t>
            </a:r>
            <a:endParaRPr lang="ko-KR" altLang="en-US" b="1" kern="0" dirty="0">
              <a:solidFill>
                <a:sysClr val="windowText" lastClr="000000"/>
              </a:solidFill>
              <a:latin typeface="LG Smart_H Regular" panose="020B0600000101010101" pitchFamily="34" charset="-127"/>
              <a:ea typeface="LG Smart_H Regular" panose="020B0600000101010101" pitchFamily="34" charset="-127"/>
              <a:cs typeface="Arial" pitchFamily="34" charset="0"/>
            </a:endParaRPr>
          </a:p>
        </p:txBody>
      </p:sp>
      <p:sp>
        <p:nvSpPr>
          <p:cNvPr id="6" name="Line 14">
            <a:extLst>
              <a:ext uri="{FF2B5EF4-FFF2-40B4-BE49-F238E27FC236}">
                <a16:creationId xmlns:a16="http://schemas.microsoft.com/office/drawing/2014/main" id="{38BD65E8-B2FA-4705-A440-D587C529C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48680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eaLnBrk="1" fontAlgn="base" hangingPunct="1">
              <a:spcBef>
                <a:spcPct val="0"/>
              </a:spcBef>
              <a:defRPr/>
            </a:pPr>
            <a:endParaRPr lang="ko-KR" altLang="en-US">
              <a:latin typeface="微软雅黑" panose="020B0503020204020204" pitchFamily="34" charset="-122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34" name="슬라이드 번호 개체 틀 10">
            <a:extLst>
              <a:ext uri="{FF2B5EF4-FFF2-40B4-BE49-F238E27FC236}">
                <a16:creationId xmlns:a16="http://schemas.microsoft.com/office/drawing/2014/main" id="{FC5D6B43-A555-4E8B-8DB2-08B249B07394}"/>
              </a:ext>
            </a:extLst>
          </p:cNvPr>
          <p:cNvSpPr txBox="1">
            <a:spLocks/>
          </p:cNvSpPr>
          <p:nvPr/>
        </p:nvSpPr>
        <p:spPr>
          <a:xfrm>
            <a:off x="4638427" y="6321613"/>
            <a:ext cx="800347" cy="27573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r" defTabSz="914400" rtl="0" eaLnBrk="1" latinLnBrk="1" hangingPunct="1">
              <a:defRPr sz="105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/6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4" name="TextBox 81">
            <a:extLst>
              <a:ext uri="{FF2B5EF4-FFF2-40B4-BE49-F238E27FC236}">
                <a16:creationId xmlns:a16="http://schemas.microsoft.com/office/drawing/2014/main" id="{62A417A9-1832-4F67-98A8-AF6E91A0B6AF}"/>
              </a:ext>
            </a:extLst>
          </p:cNvPr>
          <p:cNvSpPr txBox="1"/>
          <p:nvPr/>
        </p:nvSpPr>
        <p:spPr>
          <a:xfrm>
            <a:off x="1096893" y="560973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600" b="1" u="sng" kern="0" dirty="0">
                <a:solidFill>
                  <a:prstClr val="black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项目</a:t>
            </a:r>
            <a:endParaRPr lang="en-US" sz="1600" b="1" u="sng" kern="0" dirty="0">
              <a:solidFill>
                <a:prstClr val="black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25" name="TextBox 82">
            <a:extLst>
              <a:ext uri="{FF2B5EF4-FFF2-40B4-BE49-F238E27FC236}">
                <a16:creationId xmlns:a16="http://schemas.microsoft.com/office/drawing/2014/main" id="{63BA9BB3-21A2-4885-B5DB-A4EA827A4E9F}"/>
              </a:ext>
            </a:extLst>
          </p:cNvPr>
          <p:cNvSpPr txBox="1"/>
          <p:nvPr/>
        </p:nvSpPr>
        <p:spPr>
          <a:xfrm>
            <a:off x="4448944" y="560973"/>
            <a:ext cx="1058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600" b="1" u="sng" kern="0" dirty="0">
                <a:solidFill>
                  <a:prstClr val="black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</a:t>
            </a:r>
            <a:r>
              <a:rPr lang="zh-CN" altLang="en-US" sz="1600" b="1" u="sng" kern="0" dirty="0">
                <a:solidFill>
                  <a:prstClr val="black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开发事项</a:t>
            </a:r>
            <a:endParaRPr lang="en-US" sz="1600" b="1" u="sng" kern="0" dirty="0">
              <a:solidFill>
                <a:prstClr val="black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cxnSp>
        <p:nvCxnSpPr>
          <p:cNvPr id="28" name="직선 연결선 84">
            <a:extLst>
              <a:ext uri="{FF2B5EF4-FFF2-40B4-BE49-F238E27FC236}">
                <a16:creationId xmlns:a16="http://schemas.microsoft.com/office/drawing/2014/main" id="{275ACC6C-7967-4C2C-A6DB-F09B5E98CC38}"/>
              </a:ext>
            </a:extLst>
          </p:cNvPr>
          <p:cNvCxnSpPr/>
          <p:nvPr/>
        </p:nvCxnSpPr>
        <p:spPr>
          <a:xfrm>
            <a:off x="272480" y="870297"/>
            <a:ext cx="918102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85">
            <a:extLst>
              <a:ext uri="{FF2B5EF4-FFF2-40B4-BE49-F238E27FC236}">
                <a16:creationId xmlns:a16="http://schemas.microsoft.com/office/drawing/2014/main" id="{F9D0F557-C434-4DA9-AB9F-B75756C6D955}"/>
              </a:ext>
            </a:extLst>
          </p:cNvPr>
          <p:cNvCxnSpPr/>
          <p:nvPr/>
        </p:nvCxnSpPr>
        <p:spPr>
          <a:xfrm>
            <a:off x="233064" y="630932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87">
            <a:extLst>
              <a:ext uri="{FF2B5EF4-FFF2-40B4-BE49-F238E27FC236}">
                <a16:creationId xmlns:a16="http://schemas.microsoft.com/office/drawing/2014/main" id="{CE43D9B8-1F05-4195-9FD7-A60139DD9E8D}"/>
              </a:ext>
            </a:extLst>
          </p:cNvPr>
          <p:cNvCxnSpPr/>
          <p:nvPr/>
        </p:nvCxnSpPr>
        <p:spPr>
          <a:xfrm>
            <a:off x="272480" y="1988840"/>
            <a:ext cx="918102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오각형 89">
            <a:extLst>
              <a:ext uri="{FF2B5EF4-FFF2-40B4-BE49-F238E27FC236}">
                <a16:creationId xmlns:a16="http://schemas.microsoft.com/office/drawing/2014/main" id="{B7926829-1D49-451A-88D8-6DDDE8FAB2C2}"/>
              </a:ext>
            </a:extLst>
          </p:cNvPr>
          <p:cNvSpPr/>
          <p:nvPr/>
        </p:nvSpPr>
        <p:spPr>
          <a:xfrm rot="5400000">
            <a:off x="951176" y="738517"/>
            <a:ext cx="739826" cy="1215137"/>
          </a:xfrm>
          <a:prstGeom prst="homePlate">
            <a:avLst>
              <a:gd name="adj" fmla="val 14745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dist="38100" dir="2700000" algn="tl" rotWithShape="0">
              <a:srgbClr val="FFFFFF">
                <a:lumMod val="50000"/>
              </a:srgbClr>
            </a:outerShdw>
          </a:effectLst>
        </p:spPr>
        <p:txBody>
          <a:bodyPr vert="vert270" lIns="36000" tIns="36000" rIns="36000" bIns="36000" rtlCol="0" anchor="ctr"/>
          <a:lstStyle/>
          <a:p>
            <a:pPr algn="ctr">
              <a:defRPr/>
            </a:pPr>
            <a:r>
              <a:rPr lang="zh-CN" altLang="en-US" sz="1400" b="1" kern="0" dirty="0">
                <a:solidFill>
                  <a:srgbClr val="00000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  <a:cs typeface="Arial" panose="020B0604020202020204" pitchFamily="34" charset="0"/>
              </a:rPr>
              <a:t>基础信息管理</a:t>
            </a:r>
            <a:endParaRPr lang="en-US" altLang="ko-KR" sz="1400" b="1" kern="0" dirty="0">
              <a:solidFill>
                <a:srgbClr val="000000"/>
              </a:solidFill>
              <a:latin typeface="LG Smart_H Regular" panose="020B0600000101010101" pitchFamily="34" charset="-127"/>
              <a:ea typeface="LG Smart_H Regular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51" name="오각형 90">
            <a:extLst>
              <a:ext uri="{FF2B5EF4-FFF2-40B4-BE49-F238E27FC236}">
                <a16:creationId xmlns:a16="http://schemas.microsoft.com/office/drawing/2014/main" id="{072D9218-F290-4EE3-A2B0-182C9D9C8367}"/>
              </a:ext>
            </a:extLst>
          </p:cNvPr>
          <p:cNvSpPr/>
          <p:nvPr/>
        </p:nvSpPr>
        <p:spPr>
          <a:xfrm rot="5400000">
            <a:off x="572605" y="2273775"/>
            <a:ext cx="1496971" cy="1215138"/>
          </a:xfrm>
          <a:prstGeom prst="homePlate">
            <a:avLst>
              <a:gd name="adj" fmla="val 14745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dist="38100" dir="2700000" algn="tl" rotWithShape="0">
              <a:srgbClr val="FFFFFF">
                <a:lumMod val="50000"/>
              </a:srgbClr>
            </a:outerShdw>
          </a:effectLst>
        </p:spPr>
        <p:txBody>
          <a:bodyPr vert="vert270" lIns="36000" tIns="36000" rIns="36000" bIns="36000" rtlCol="0" anchor="ctr"/>
          <a:lstStyle/>
          <a:p>
            <a:pPr algn="ctr">
              <a:defRPr/>
            </a:pPr>
            <a:r>
              <a:rPr lang="en-US" altLang="zh-CN" sz="1400" b="1" kern="0" dirty="0">
                <a:solidFill>
                  <a:srgbClr val="00000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  <a:cs typeface="Arial" panose="020B0604020202020204" pitchFamily="34" charset="0"/>
              </a:rPr>
              <a:t>GSFS</a:t>
            </a:r>
            <a:r>
              <a:rPr lang="zh-CN" altLang="en-US" sz="1400" b="1" kern="0" dirty="0">
                <a:solidFill>
                  <a:srgbClr val="00000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  <a:cs typeface="Arial" panose="020B0604020202020204" pitchFamily="34" charset="0"/>
              </a:rPr>
              <a:t>接口</a:t>
            </a:r>
            <a:endParaRPr lang="en-US" altLang="ko-KR" sz="1400" b="1" kern="0" dirty="0">
              <a:solidFill>
                <a:srgbClr val="000000"/>
              </a:solidFill>
              <a:latin typeface="LG Smart_H Regular" panose="020B0600000101010101" pitchFamily="34" charset="-127"/>
              <a:ea typeface="LG Smart_H Regular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53" name="TextBox 96">
            <a:extLst>
              <a:ext uri="{FF2B5EF4-FFF2-40B4-BE49-F238E27FC236}">
                <a16:creationId xmlns:a16="http://schemas.microsoft.com/office/drawing/2014/main" id="{14CCD3FF-627A-4D3B-B52E-6A36C10073DC}"/>
              </a:ext>
            </a:extLst>
          </p:cNvPr>
          <p:cNvSpPr txBox="1"/>
          <p:nvPr/>
        </p:nvSpPr>
        <p:spPr>
          <a:xfrm>
            <a:off x="3008785" y="875388"/>
            <a:ext cx="4608512" cy="1123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-    </a:t>
            </a:r>
            <a:r>
              <a:rPr lang="zh-CN" altLang="en-US" sz="14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包外四级代码</a:t>
            </a:r>
            <a:endParaRPr lang="en-US" altLang="zh-CN" sz="14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zh-CN" altLang="en-US" sz="14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包内四级代码</a:t>
            </a:r>
            <a:endParaRPr lang="en-US" altLang="zh-CN" sz="14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zh-CN" altLang="en-US" sz="14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二维码管理 </a:t>
            </a:r>
            <a:r>
              <a:rPr lang="en-US" altLang="zh-CN" sz="14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DB</a:t>
            </a:r>
            <a:r>
              <a:rPr lang="zh-CN" altLang="en-US" sz="14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对象</a:t>
            </a:r>
            <a:endParaRPr lang="en-US" altLang="zh-CN" sz="14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zh-CN" altLang="en-US" sz="14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改约功能改善</a:t>
            </a:r>
            <a:endParaRPr lang="en-US" altLang="ko-KR" sz="14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57" name="오각형 20">
            <a:extLst>
              <a:ext uri="{FF2B5EF4-FFF2-40B4-BE49-F238E27FC236}">
                <a16:creationId xmlns:a16="http://schemas.microsoft.com/office/drawing/2014/main" id="{5FA3F7A6-3909-45AF-9C94-ED18A512BE23}"/>
              </a:ext>
            </a:extLst>
          </p:cNvPr>
          <p:cNvSpPr/>
          <p:nvPr/>
        </p:nvSpPr>
        <p:spPr>
          <a:xfrm rot="5400000">
            <a:off x="1069068" y="5233701"/>
            <a:ext cx="504052" cy="1215138"/>
          </a:xfrm>
          <a:prstGeom prst="homePlate">
            <a:avLst>
              <a:gd name="adj" fmla="val 14745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dist="38100" dir="2700000" algn="tl" rotWithShape="0">
              <a:srgbClr val="FFFFFF">
                <a:lumMod val="50000"/>
              </a:srgbClr>
            </a:outerShdw>
          </a:effectLst>
        </p:spPr>
        <p:txBody>
          <a:bodyPr vert="vert270" lIns="36000" tIns="36000" rIns="36000" bIns="36000" rtlCol="0" anchor="ctr"/>
          <a:lstStyle/>
          <a:p>
            <a:pPr algn="ctr">
              <a:defRPr/>
            </a:pPr>
            <a:r>
              <a:rPr lang="zh-CN" altLang="en-US" sz="1400" b="1" kern="0" dirty="0">
                <a:solidFill>
                  <a:srgbClr val="00000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  <a:cs typeface="Arial" panose="020B0604020202020204" pitchFamily="34" charset="0"/>
              </a:rPr>
              <a:t>结算</a:t>
            </a:r>
            <a:endParaRPr lang="en-US" altLang="ko-KR" sz="1400" b="1" kern="0" dirty="0">
              <a:solidFill>
                <a:srgbClr val="000000"/>
              </a:solidFill>
              <a:latin typeface="LG Smart_H Regular" panose="020B0600000101010101" pitchFamily="34" charset="-127"/>
              <a:ea typeface="LG Smart_H Regular" panose="020B0600000101010101" pitchFamily="34" charset="-127"/>
              <a:cs typeface="Arial" panose="020B0604020202020204" pitchFamily="34" charset="0"/>
            </a:endParaRPr>
          </a:p>
        </p:txBody>
      </p:sp>
      <p:cxnSp>
        <p:nvCxnSpPr>
          <p:cNvPr id="58" name="직선 연결선 21">
            <a:extLst>
              <a:ext uri="{FF2B5EF4-FFF2-40B4-BE49-F238E27FC236}">
                <a16:creationId xmlns:a16="http://schemas.microsoft.com/office/drawing/2014/main" id="{88BD41F8-C495-48F5-8CE2-F5A80433823D}"/>
              </a:ext>
            </a:extLst>
          </p:cNvPr>
          <p:cNvCxnSpPr/>
          <p:nvPr/>
        </p:nvCxnSpPr>
        <p:spPr>
          <a:xfrm>
            <a:off x="272480" y="3645024"/>
            <a:ext cx="918102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22">
            <a:extLst>
              <a:ext uri="{FF2B5EF4-FFF2-40B4-BE49-F238E27FC236}">
                <a16:creationId xmlns:a16="http://schemas.microsoft.com/office/drawing/2014/main" id="{E53B000D-B5F4-43E0-90EB-8DE110803A7B}"/>
              </a:ext>
            </a:extLst>
          </p:cNvPr>
          <p:cNvSpPr txBox="1"/>
          <p:nvPr/>
        </p:nvSpPr>
        <p:spPr>
          <a:xfrm>
            <a:off x="3008784" y="3717032"/>
            <a:ext cx="54005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8" indent="-171448">
              <a:buFontTx/>
              <a:buChar char="-"/>
            </a:pPr>
            <a:r>
              <a:rPr lang="zh-CN" altLang="en-US" sz="14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 零件借用</a:t>
            </a:r>
            <a:endParaRPr lang="en-US" altLang="zh-CN" sz="14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pPr marL="171448" indent="-171448">
              <a:buFontTx/>
              <a:buChar char="-"/>
            </a:pPr>
            <a:r>
              <a:rPr lang="en-US" altLang="zh-CN" sz="1400" dirty="0">
                <a:latin typeface="LG Smart_H Regular" panose="020B0600000101010101" pitchFamily="34" charset="-127"/>
                <a:ea typeface="LG Smart_H Regular" panose="020B0600000101010101" pitchFamily="34" charset="-127"/>
                <a:sym typeface="+mn-ea"/>
              </a:rPr>
              <a:t>  </a:t>
            </a:r>
            <a:r>
              <a:rPr lang="zh-CN" altLang="en-US" sz="1400" dirty="0">
                <a:latin typeface="LG Smart_H Regular" panose="020B0600000101010101" pitchFamily="34" charset="-127"/>
                <a:ea typeface="LG Smart_H Regular" panose="020B0600000101010101" pitchFamily="34" charset="-127"/>
                <a:sym typeface="+mn-ea"/>
              </a:rPr>
              <a:t>借用审批</a:t>
            </a:r>
            <a:endParaRPr lang="en-US" altLang="zh-CN" sz="1400" dirty="0">
              <a:latin typeface="LG Smart_H Regular" panose="020B0600000101010101" pitchFamily="34" charset="-127"/>
              <a:ea typeface="LG Smart_H Regular" panose="020B0600000101010101" pitchFamily="34" charset="-127"/>
              <a:sym typeface="+mn-ea"/>
            </a:endParaRPr>
          </a:p>
          <a:p>
            <a:pPr marL="171448" indent="-171448">
              <a:buFontTx/>
              <a:buChar char="-"/>
            </a:pPr>
            <a:r>
              <a:rPr lang="en-US" altLang="zh-CN" sz="1400" dirty="0">
                <a:latin typeface="LG Smart_H Regular" panose="020B0600000101010101" pitchFamily="34" charset="-127"/>
                <a:ea typeface="LG Smart_H Regular" panose="020B0600000101010101" pitchFamily="34" charset="-127"/>
                <a:sym typeface="+mn-ea"/>
              </a:rPr>
              <a:t> </a:t>
            </a:r>
            <a:r>
              <a:rPr lang="zh-CN" altLang="en-US" sz="1400" dirty="0">
                <a:latin typeface="LG Smart_H Regular" panose="020B0600000101010101" pitchFamily="34" charset="-127"/>
                <a:ea typeface="LG Smart_H Regular" panose="020B0600000101010101" pitchFamily="34" charset="-127"/>
                <a:sym typeface="+mn-ea"/>
              </a:rPr>
              <a:t> 零件订单</a:t>
            </a:r>
            <a:endParaRPr lang="en-US" altLang="zh-CN" sz="1400" dirty="0">
              <a:latin typeface="LG Smart_H Regular" panose="020B0600000101010101" pitchFamily="34" charset="-127"/>
              <a:ea typeface="LG Smart_H Regular" panose="020B0600000101010101" pitchFamily="34" charset="-127"/>
              <a:sym typeface="+mn-ea"/>
            </a:endParaRPr>
          </a:p>
          <a:p>
            <a:pPr marL="171448" indent="-171448">
              <a:buFontTx/>
              <a:buChar char="-"/>
            </a:pPr>
            <a:r>
              <a:rPr lang="en-US" altLang="zh-CN" sz="1400" dirty="0">
                <a:latin typeface="LG Smart_H Regular" panose="020B0600000101010101" pitchFamily="34" charset="-127"/>
                <a:ea typeface="LG Smart_H Regular" panose="020B0600000101010101" pitchFamily="34" charset="-127"/>
                <a:sym typeface="+mn-ea"/>
              </a:rPr>
              <a:t> </a:t>
            </a:r>
            <a:r>
              <a:rPr lang="zh-CN" altLang="en-US" sz="1400" dirty="0">
                <a:latin typeface="LG Smart_H Regular" panose="020B0600000101010101" pitchFamily="34" charset="-127"/>
                <a:ea typeface="LG Smart_H Regular" panose="020B0600000101010101" pitchFamily="34" charset="-127"/>
                <a:sym typeface="+mn-ea"/>
              </a:rPr>
              <a:t> 订单状态查询</a:t>
            </a:r>
            <a:endParaRPr lang="en-US" altLang="zh-CN" sz="1400" dirty="0">
              <a:latin typeface="LG Smart_H Regular" panose="020B0600000101010101" pitchFamily="34" charset="-127"/>
              <a:ea typeface="LG Smart_H Regular" panose="020B0600000101010101" pitchFamily="34" charset="-127"/>
              <a:sym typeface="+mn-ea"/>
            </a:endParaRPr>
          </a:p>
          <a:p>
            <a:pPr marL="171448" indent="-171448">
              <a:buFontTx/>
              <a:buChar char="-"/>
            </a:pPr>
            <a:r>
              <a:rPr lang="zh-CN" altLang="en-US" sz="1400" dirty="0">
                <a:latin typeface="LG Smart_H Regular" panose="020B0600000101010101" pitchFamily="34" charset="-127"/>
                <a:ea typeface="LG Smart_H Regular" panose="020B0600000101010101" pitchFamily="34" charset="-127"/>
                <a:sym typeface="+mn-ea"/>
              </a:rPr>
              <a:t>  零件入库</a:t>
            </a:r>
            <a:endParaRPr lang="en-US" altLang="zh-CN" sz="1400" dirty="0">
              <a:latin typeface="LG Smart_H Regular" panose="020B0600000101010101" pitchFamily="34" charset="-127"/>
              <a:ea typeface="LG Smart_H Regular" panose="020B0600000101010101" pitchFamily="34" charset="-127"/>
              <a:sym typeface="+mn-ea"/>
            </a:endParaRPr>
          </a:p>
          <a:p>
            <a:pPr marL="171448" indent="-171448">
              <a:buFontTx/>
              <a:buChar char="-"/>
            </a:pPr>
            <a:r>
              <a:rPr lang="en-US" altLang="zh-CN" sz="1400" dirty="0">
                <a:latin typeface="LG Smart_H Regular" panose="020B0600000101010101" pitchFamily="34" charset="-127"/>
                <a:ea typeface="LG Smart_H Regular" panose="020B0600000101010101" pitchFamily="34" charset="-127"/>
                <a:sym typeface="+mn-ea"/>
              </a:rPr>
              <a:t>  </a:t>
            </a:r>
            <a:r>
              <a:rPr lang="zh-CN" altLang="en-US" sz="1400" dirty="0">
                <a:latin typeface="LG Smart_H Regular" panose="020B0600000101010101" pitchFamily="34" charset="-127"/>
                <a:ea typeface="LG Smart_H Regular" panose="020B0600000101010101" pitchFamily="34" charset="-127"/>
                <a:sym typeface="+mn-ea"/>
              </a:rPr>
              <a:t>零件取消</a:t>
            </a:r>
            <a:endParaRPr lang="en-US" altLang="zh-CN" sz="1400" dirty="0">
              <a:latin typeface="LG Smart_H Regular" panose="020B0600000101010101" pitchFamily="34" charset="-127"/>
              <a:ea typeface="LG Smart_H Regular" panose="020B0600000101010101" pitchFamily="34" charset="-127"/>
              <a:sym typeface="+mn-ea"/>
            </a:endParaRPr>
          </a:p>
          <a:p>
            <a:pPr marL="171448" indent="-171448">
              <a:buFontTx/>
              <a:buChar char="-"/>
            </a:pPr>
            <a:r>
              <a:rPr lang="en-US" altLang="zh-CN" sz="1400" dirty="0">
                <a:latin typeface="LG Smart_H Regular" panose="020B0600000101010101" pitchFamily="34" charset="-127"/>
                <a:ea typeface="LG Smart_H Regular" panose="020B0600000101010101" pitchFamily="34" charset="-127"/>
                <a:sym typeface="+mn-ea"/>
              </a:rPr>
              <a:t>  GSFS</a:t>
            </a:r>
            <a:r>
              <a:rPr lang="zh-CN" altLang="en-US" sz="1400" dirty="0">
                <a:latin typeface="LG Smart_H Regular" panose="020B0600000101010101" pitchFamily="34" charset="-127"/>
                <a:ea typeface="LG Smart_H Regular" panose="020B0600000101010101" pitchFamily="34" charset="-127"/>
                <a:sym typeface="+mn-ea"/>
              </a:rPr>
              <a:t>接口管理</a:t>
            </a:r>
            <a:endParaRPr lang="en-US" altLang="zh-CN" sz="1400" dirty="0">
              <a:latin typeface="LG Smart_H Regular" panose="020B0600000101010101" pitchFamily="34" charset="-127"/>
              <a:ea typeface="LG Smart_H Regular" panose="020B0600000101010101" pitchFamily="34" charset="-127"/>
              <a:sym typeface="+mn-ea"/>
            </a:endParaRPr>
          </a:p>
          <a:p>
            <a:pPr marL="171448" indent="-171448">
              <a:buFontTx/>
              <a:buChar char="-"/>
            </a:pPr>
            <a:r>
              <a:rPr lang="en-US" altLang="zh-CN" sz="1400" dirty="0">
                <a:latin typeface="LG Smart_H Regular" panose="020B0600000101010101" pitchFamily="34" charset="-127"/>
                <a:ea typeface="LG Smart_H Regular" panose="020B0600000101010101" pitchFamily="34" charset="-127"/>
                <a:sym typeface="+mn-ea"/>
              </a:rPr>
              <a:t> </a:t>
            </a:r>
            <a:r>
              <a:rPr lang="zh-CN" altLang="en-US" sz="1400" dirty="0">
                <a:latin typeface="LG Smart_H Regular" panose="020B0600000101010101" pitchFamily="34" charset="-127"/>
                <a:ea typeface="LG Smart_H Regular" panose="020B0600000101010101" pitchFamily="34" charset="-127"/>
                <a:sym typeface="+mn-ea"/>
              </a:rPr>
              <a:t>爆炸图接入</a:t>
            </a:r>
            <a:endParaRPr lang="en-US" altLang="zh-CN" sz="1400" dirty="0">
              <a:latin typeface="LG Smart_H Regular" panose="020B0600000101010101" pitchFamily="34" charset="-127"/>
              <a:ea typeface="LG Smart_H Regular" panose="020B0600000101010101" pitchFamily="34" charset="-127"/>
              <a:sym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570EE1-33C4-4504-9EDA-F87BDDC100C7}"/>
              </a:ext>
            </a:extLst>
          </p:cNvPr>
          <p:cNvSpPr txBox="1"/>
          <p:nvPr/>
        </p:nvSpPr>
        <p:spPr>
          <a:xfrm>
            <a:off x="8265368" y="1211947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16MD</a:t>
            </a:r>
            <a:endParaRPr lang="zh-CN" altLang="en-US" sz="14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018DBA6-1763-46C3-B22F-03404342FD30}"/>
              </a:ext>
            </a:extLst>
          </p:cNvPr>
          <p:cNvSpPr txBox="1"/>
          <p:nvPr/>
        </p:nvSpPr>
        <p:spPr>
          <a:xfrm>
            <a:off x="8273752" y="2841666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53.4MD</a:t>
            </a:r>
            <a:endParaRPr lang="zh-CN" altLang="en-US" sz="14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A5B8F99-7A2E-4828-8F7B-E39F8BD16CE0}"/>
              </a:ext>
            </a:extLst>
          </p:cNvPr>
          <p:cNvSpPr txBox="1"/>
          <p:nvPr/>
        </p:nvSpPr>
        <p:spPr>
          <a:xfrm>
            <a:off x="8265368" y="4437112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45.6MD</a:t>
            </a:r>
            <a:endParaRPr lang="zh-CN" altLang="en-US" sz="14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26" name="TextBox 82">
            <a:extLst>
              <a:ext uri="{FF2B5EF4-FFF2-40B4-BE49-F238E27FC236}">
                <a16:creationId xmlns:a16="http://schemas.microsoft.com/office/drawing/2014/main" id="{E90A22FB-C1A3-474F-9483-218980B2E326}"/>
              </a:ext>
            </a:extLst>
          </p:cNvPr>
          <p:cNvSpPr txBox="1"/>
          <p:nvPr/>
        </p:nvSpPr>
        <p:spPr>
          <a:xfrm>
            <a:off x="8121352" y="560973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600" b="1" u="sng" kern="0" dirty="0">
                <a:solidFill>
                  <a:prstClr val="black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</a:t>
            </a:r>
            <a:r>
              <a:rPr lang="en-US" altLang="ko-KR" sz="1600" b="1" u="sng" kern="0" dirty="0">
                <a:solidFill>
                  <a:prstClr val="black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Effort</a:t>
            </a:r>
            <a:r>
              <a:rPr lang="zh-CN" altLang="en-US" sz="1600" b="1" u="sng" kern="0" dirty="0">
                <a:solidFill>
                  <a:prstClr val="black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预计</a:t>
            </a:r>
            <a:endParaRPr lang="en-US" sz="1600" b="1" u="sng" kern="0" dirty="0">
              <a:solidFill>
                <a:prstClr val="black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29" name="AutoShape 6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6D30C9A-5F1F-4EE6-97EF-5533DD3AF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0484" y="6456238"/>
            <a:ext cx="189020" cy="213122"/>
          </a:xfrm>
          <a:prstGeom prst="actionButtonForwardNext">
            <a:avLst/>
          </a:prstGeom>
          <a:solidFill>
            <a:srgbClr val="F2F2F2"/>
          </a:solidFill>
          <a:ln w="317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1950" dirty="0">
                <a:latin typeface="微软雅黑" panose="020B0503020204020204" pitchFamily="34" charset="-122"/>
                <a:ea typeface="LG스마트체 Regular" pitchFamily="50" charset="-127"/>
                <a:cs typeface="Arial" panose="020B0604020202020204" pitchFamily="34" charset="0"/>
              </a:rPr>
              <a:t> </a:t>
            </a:r>
            <a:endParaRPr lang="ko-KR" altLang="ko-KR" sz="1950" dirty="0">
              <a:latin typeface="微软雅黑" panose="020B0503020204020204" pitchFamily="34" charset="-122"/>
              <a:ea typeface="LG스마트체 Regular" pitchFamily="50" charset="-127"/>
              <a:cs typeface="Arial" panose="020B0604020202020204" pitchFamily="34" charset="0"/>
            </a:endParaRPr>
          </a:p>
        </p:txBody>
      </p:sp>
      <p:cxnSp>
        <p:nvCxnSpPr>
          <p:cNvPr id="30" name="직선 연결선 21">
            <a:extLst>
              <a:ext uri="{FF2B5EF4-FFF2-40B4-BE49-F238E27FC236}">
                <a16:creationId xmlns:a16="http://schemas.microsoft.com/office/drawing/2014/main" id="{A513DA56-C23D-46F5-9749-69A90AC78200}"/>
              </a:ext>
            </a:extLst>
          </p:cNvPr>
          <p:cNvCxnSpPr/>
          <p:nvPr/>
        </p:nvCxnSpPr>
        <p:spPr>
          <a:xfrm>
            <a:off x="272480" y="5517232"/>
            <a:ext cx="918102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오각형 20">
            <a:extLst>
              <a:ext uri="{FF2B5EF4-FFF2-40B4-BE49-F238E27FC236}">
                <a16:creationId xmlns:a16="http://schemas.microsoft.com/office/drawing/2014/main" id="{35A68124-97FB-4B87-9F2C-D152B7D4FFA1}"/>
              </a:ext>
            </a:extLst>
          </p:cNvPr>
          <p:cNvSpPr/>
          <p:nvPr/>
        </p:nvSpPr>
        <p:spPr>
          <a:xfrm rot="5400000">
            <a:off x="556017" y="4009568"/>
            <a:ext cx="1512159" cy="1215138"/>
          </a:xfrm>
          <a:prstGeom prst="homePlate">
            <a:avLst>
              <a:gd name="adj" fmla="val 14745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</a:ln>
          <a:effectLst>
            <a:outerShdw dist="38100" dir="2700000" algn="tl" rotWithShape="0">
              <a:srgbClr val="FFFFFF">
                <a:lumMod val="50000"/>
              </a:srgbClr>
            </a:outerShdw>
          </a:effectLst>
        </p:spPr>
        <p:txBody>
          <a:bodyPr vert="vert270" lIns="36000" tIns="36000" rIns="36000" bIns="36000" rtlCol="0" anchor="ctr"/>
          <a:lstStyle/>
          <a:p>
            <a:pPr algn="ctr">
              <a:defRPr/>
            </a:pPr>
            <a:r>
              <a:rPr lang="zh-CN" altLang="en-US" sz="1400" b="1" kern="0" dirty="0">
                <a:solidFill>
                  <a:srgbClr val="00000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  <a:cs typeface="Arial" panose="020B0604020202020204" pitchFamily="34" charset="0"/>
              </a:rPr>
              <a:t>零件</a:t>
            </a:r>
            <a:endParaRPr lang="en-US" altLang="ko-KR" sz="1400" b="1" kern="0" dirty="0">
              <a:solidFill>
                <a:srgbClr val="000000"/>
              </a:solidFill>
              <a:latin typeface="LG Smart_H Regular" panose="020B0600000101010101" pitchFamily="34" charset="-127"/>
              <a:ea typeface="LG Smart_H Regular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9FC10B6-DE98-4C8D-B292-D61846011399}"/>
              </a:ext>
            </a:extLst>
          </p:cNvPr>
          <p:cNvSpPr/>
          <p:nvPr/>
        </p:nvSpPr>
        <p:spPr>
          <a:xfrm>
            <a:off x="3030452" y="5570076"/>
            <a:ext cx="211468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sz="14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自定义校验逻辑</a:t>
            </a:r>
            <a:endParaRPr lang="en-US" altLang="zh-CN" sz="14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zh-CN" altLang="en-US" sz="14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零件录入，计算费用</a:t>
            </a:r>
            <a:endParaRPr lang="en-US" altLang="zh-CN" sz="14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zh-CN" altLang="en-US" sz="14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自定义逻辑应用</a:t>
            </a:r>
            <a:endParaRPr lang="en-US" altLang="zh-CN" sz="14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F462224-4C4B-49ED-BBE3-1D09F9194616}"/>
              </a:ext>
            </a:extLst>
          </p:cNvPr>
          <p:cNvSpPr txBox="1"/>
          <p:nvPr/>
        </p:nvSpPr>
        <p:spPr>
          <a:xfrm>
            <a:off x="8265368" y="5713511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21.1MD</a:t>
            </a:r>
            <a:endParaRPr lang="zh-CN" altLang="en-US" sz="14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33" name="TextBox 96">
            <a:extLst>
              <a:ext uri="{FF2B5EF4-FFF2-40B4-BE49-F238E27FC236}">
                <a16:creationId xmlns:a16="http://schemas.microsoft.com/office/drawing/2014/main" id="{B0A2119D-9DEB-45A9-9AD4-2FF8A1EA387E}"/>
              </a:ext>
            </a:extLst>
          </p:cNvPr>
          <p:cNvSpPr txBox="1"/>
          <p:nvPr/>
        </p:nvSpPr>
        <p:spPr>
          <a:xfrm>
            <a:off x="3008784" y="2091137"/>
            <a:ext cx="4608512" cy="1553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sz="14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发送订单</a:t>
            </a:r>
            <a:endParaRPr lang="en-US" altLang="zh-CN" sz="14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zh-CN" altLang="en-US" sz="14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取消单发送</a:t>
            </a:r>
            <a:endParaRPr lang="en-US" altLang="zh-CN" sz="14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zh-CN" altLang="en-US" sz="14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订单状态同步</a:t>
            </a:r>
            <a:endParaRPr lang="en-US" altLang="zh-CN" sz="14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zh-CN" altLang="en-US" sz="14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零件入库</a:t>
            </a:r>
            <a:endParaRPr lang="en-US" altLang="zh-CN" sz="14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zh-CN" sz="14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GERP</a:t>
            </a:r>
            <a:r>
              <a:rPr lang="zh-CN" altLang="en-US" sz="14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库存</a:t>
            </a:r>
            <a:endParaRPr lang="en-US" altLang="zh-CN" sz="14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zh-CN" altLang="en-US" sz="14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其它基本信息接口</a:t>
            </a:r>
            <a:endParaRPr lang="en-US" altLang="ko-KR" sz="14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A6F7BD-B6A7-4D5D-A9E7-4E99C8C80E00}"/>
              </a:ext>
            </a:extLst>
          </p:cNvPr>
          <p:cNvSpPr txBox="1"/>
          <p:nvPr/>
        </p:nvSpPr>
        <p:spPr>
          <a:xfrm>
            <a:off x="7696058" y="6309320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合计：</a:t>
            </a:r>
            <a:r>
              <a:rPr lang="en-US" altLang="zh-CN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GSFS  53.4 MD</a:t>
            </a:r>
          </a:p>
          <a:p>
            <a:r>
              <a:rPr lang="en-US" altLang="zh-CN" sz="10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          APP    82.7MD</a:t>
            </a:r>
            <a:endParaRPr lang="zh-CN" altLang="en-US" sz="1000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704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>
            <a:extLst>
              <a:ext uri="{FF2B5EF4-FFF2-40B4-BE49-F238E27FC236}">
                <a16:creationId xmlns:a16="http://schemas.microsoft.com/office/drawing/2014/main" id="{D36EF3B6-F690-405D-92FA-875244DDD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10" y="123825"/>
            <a:ext cx="4659977" cy="3692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369" tIns="45687" rIns="91369" bIns="45687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kern="0" dirty="0">
                <a:solidFill>
                  <a:sysClr val="windowText" lastClr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3</a:t>
            </a:r>
            <a:r>
              <a:rPr kumimoji="0" lang="en-US" altLang="ko-KR" b="1" kern="0" dirty="0">
                <a:solidFill>
                  <a:sysClr val="windowText" lastClr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. </a:t>
            </a:r>
            <a:r>
              <a:rPr kumimoji="0" lang="zh-CN" altLang="en-US" b="1" kern="0" dirty="0">
                <a:solidFill>
                  <a:sysClr val="windowText" lastClr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开发工时和费用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352A2881-D324-46B1-9FDE-A59FA51AE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48680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eaLnBrk="1" fontAlgn="base" hangingPunct="1">
              <a:spcBef>
                <a:spcPct val="0"/>
              </a:spcBef>
              <a:defRPr/>
            </a:pPr>
            <a:endParaRPr lang="ko-KR" altLang="en-US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9" name="내용 개체 틀 5">
            <a:extLst>
              <a:ext uri="{FF2B5EF4-FFF2-40B4-BE49-F238E27FC236}">
                <a16:creationId xmlns:a16="http://schemas.microsoft.com/office/drawing/2014/main" id="{B7A1B21A-E159-4435-ABB2-F7E147D4B905}"/>
              </a:ext>
            </a:extLst>
          </p:cNvPr>
          <p:cNvSpPr txBox="1">
            <a:spLocks/>
          </p:cNvSpPr>
          <p:nvPr/>
        </p:nvSpPr>
        <p:spPr bwMode="auto">
          <a:xfrm>
            <a:off x="621443" y="5809436"/>
            <a:ext cx="5915733" cy="283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kumimoji="1" sz="15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9750" indent="-177800" algn="l" rtl="0" eaLnBrk="0" fontAlgn="base" latinLnBrk="1" hangingPunct="0">
              <a:spcBef>
                <a:spcPct val="40000"/>
              </a:spcBef>
              <a:spcAft>
                <a:spcPct val="0"/>
              </a:spcAft>
              <a:buChar char="–"/>
              <a:defRPr kumimoji="1"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6938" indent="-177800" algn="l" rtl="0" eaLnBrk="0" fontAlgn="base" latinLnBrk="1" hangingPunct="0">
              <a:spcBef>
                <a:spcPct val="4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4125" indent="-177800" algn="l" rtl="0" eaLnBrk="0" fontAlgn="base" latinLnBrk="1" hangingPunct="0">
              <a:spcBef>
                <a:spcPct val="4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611313" indent="-177800" algn="l" rtl="0" eaLnBrk="0" fontAlgn="base" latinLnBrk="1" hangingPunct="0">
              <a:spcBef>
                <a:spcPct val="4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068513" indent="-177800" algn="l" rtl="0" fontAlgn="base" latinLnBrk="1">
              <a:spcBef>
                <a:spcPct val="4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25713" indent="-177800" algn="l" rtl="0" fontAlgn="base" latinLnBrk="1">
              <a:spcBef>
                <a:spcPct val="4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82913" indent="-177800" algn="l" rtl="0" fontAlgn="base" latinLnBrk="1">
              <a:spcBef>
                <a:spcPct val="4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0113" indent="-177800" algn="l" rtl="0" fontAlgn="base" latinLnBrk="1">
              <a:spcBef>
                <a:spcPct val="4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atinLnBrk="0"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SI </a:t>
            </a:r>
            <a:r>
              <a:rPr lang="ko-KR" altLang="en-US" sz="120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사업대가 </a:t>
            </a:r>
            <a:r>
              <a:rPr lang="en-US" altLang="ko-KR" sz="120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= 2.54 M/M * 19,255</a:t>
            </a:r>
            <a:r>
              <a:rPr lang="ko-KR" altLang="en-US" sz="120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천원</a:t>
            </a:r>
            <a:r>
              <a:rPr lang="en-US" altLang="ko-KR" sz="1200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/(M/M) =</a:t>
            </a:r>
            <a:r>
              <a:rPr lang="en-US" altLang="ko-KR" sz="1200" u="sng" kern="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48,907  </a:t>
            </a:r>
            <a:r>
              <a:rPr lang="ko-KR" altLang="en-US" sz="1200" u="sng" kern="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천원</a:t>
            </a:r>
          </a:p>
        </p:txBody>
      </p:sp>
      <p:sp>
        <p:nvSpPr>
          <p:cNvPr id="21" name="직사각형 5">
            <a:extLst>
              <a:ext uri="{FF2B5EF4-FFF2-40B4-BE49-F238E27FC236}">
                <a16:creationId xmlns:a16="http://schemas.microsoft.com/office/drawing/2014/main" id="{BB2D660F-C437-49EF-8D89-090486EA9DAE}"/>
              </a:ext>
            </a:extLst>
          </p:cNvPr>
          <p:cNvSpPr/>
          <p:nvPr/>
        </p:nvSpPr>
        <p:spPr>
          <a:xfrm>
            <a:off x="279245" y="5486568"/>
            <a:ext cx="2791695" cy="292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3) </a:t>
            </a:r>
            <a:r>
              <a:rPr lang="ko-KR" altLang="en-US" sz="14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인건비 사업대가 </a:t>
            </a:r>
            <a:endParaRPr lang="ko-KR" altLang="ko-KR" sz="1400" b="1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2" name="직사각형 13">
            <a:extLst>
              <a:ext uri="{FF2B5EF4-FFF2-40B4-BE49-F238E27FC236}">
                <a16:creationId xmlns:a16="http://schemas.microsoft.com/office/drawing/2014/main" id="{F515F54C-08CF-4455-A7B4-120ADBD62305}"/>
              </a:ext>
            </a:extLst>
          </p:cNvPr>
          <p:cNvSpPr/>
          <p:nvPr/>
        </p:nvSpPr>
        <p:spPr>
          <a:xfrm>
            <a:off x="6854991" y="1358920"/>
            <a:ext cx="19864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b="1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전체 프로그램    </a:t>
            </a:r>
            <a:r>
              <a:rPr lang="en-US" altLang="ko-KR" sz="1100" b="1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 22</a:t>
            </a:r>
            <a:r>
              <a:rPr lang="ko-KR" altLang="en-US" sz="1100" b="1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건 </a:t>
            </a:r>
            <a:endParaRPr lang="en-US" altLang="ko-KR" sz="1100" b="1" kern="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100" b="1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재활용 프로그램 </a:t>
            </a:r>
            <a:r>
              <a:rPr lang="en-US" altLang="ko-KR" sz="1100" b="1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  0</a:t>
            </a:r>
            <a:r>
              <a:rPr lang="ko-KR" altLang="en-US" sz="1100" b="1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건 </a:t>
            </a:r>
            <a:r>
              <a:rPr lang="en-US" altLang="ko-KR" sz="1100" b="1" kern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(0%)</a:t>
            </a:r>
          </a:p>
        </p:txBody>
      </p:sp>
      <p:graphicFrame>
        <p:nvGraphicFramePr>
          <p:cNvPr id="23" name="표 14">
            <a:extLst>
              <a:ext uri="{FF2B5EF4-FFF2-40B4-BE49-F238E27FC236}">
                <a16:creationId xmlns:a16="http://schemas.microsoft.com/office/drawing/2014/main" id="{87448A0B-A0B2-43CD-BA34-A132F60F0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808975"/>
              </p:ext>
            </p:extLst>
          </p:nvPr>
        </p:nvGraphicFramePr>
        <p:xfrm>
          <a:off x="5943600" y="1949966"/>
          <a:ext cx="3545903" cy="2252572"/>
        </p:xfrm>
        <a:graphic>
          <a:graphicData uri="http://schemas.openxmlformats.org/drawingml/2006/table">
            <a:tbl>
              <a:tblPr/>
              <a:tblGrid>
                <a:gridCol w="794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2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2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211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2)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재활용 공수 현황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3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LG스마트체 Regular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LG스마트체 Regular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13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난이도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전체</a:t>
                      </a:r>
                      <a:b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개수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적용전</a:t>
                      </a:r>
                      <a:b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M/D)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재활용</a:t>
                      </a:r>
                      <a:b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개수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재활용</a:t>
                      </a:r>
                      <a:b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M/D)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최종</a:t>
                      </a:r>
                      <a:b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M/D)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7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39.8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39.8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13.6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13.6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7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17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합계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53.4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4" name="표 2">
            <a:extLst>
              <a:ext uri="{FF2B5EF4-FFF2-40B4-BE49-F238E27FC236}">
                <a16:creationId xmlns:a16="http://schemas.microsoft.com/office/drawing/2014/main" id="{A9418DF8-B514-4F9D-A154-47AA11661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860449"/>
              </p:ext>
            </p:extLst>
          </p:nvPr>
        </p:nvGraphicFramePr>
        <p:xfrm>
          <a:off x="621443" y="987040"/>
          <a:ext cx="3764252" cy="4351340"/>
        </p:xfrm>
        <a:graphic>
          <a:graphicData uri="http://schemas.openxmlformats.org/drawingml/2006/table">
            <a:tbl>
              <a:tblPr/>
              <a:tblGrid>
                <a:gridCol w="871994">
                  <a:extLst>
                    <a:ext uri="{9D8B030D-6E8A-4147-A177-3AD203B41FA5}">
                      <a16:colId xmlns:a16="http://schemas.microsoft.com/office/drawing/2014/main" val="1629471455"/>
                    </a:ext>
                  </a:extLst>
                </a:gridCol>
                <a:gridCol w="612986">
                  <a:extLst>
                    <a:ext uri="{9D8B030D-6E8A-4147-A177-3AD203B41FA5}">
                      <a16:colId xmlns:a16="http://schemas.microsoft.com/office/drawing/2014/main" val="1263776483"/>
                    </a:ext>
                  </a:extLst>
                </a:gridCol>
                <a:gridCol w="569818">
                  <a:extLst>
                    <a:ext uri="{9D8B030D-6E8A-4147-A177-3AD203B41FA5}">
                      <a16:colId xmlns:a16="http://schemas.microsoft.com/office/drawing/2014/main" val="1871401473"/>
                    </a:ext>
                  </a:extLst>
                </a:gridCol>
                <a:gridCol w="569818">
                  <a:extLst>
                    <a:ext uri="{9D8B030D-6E8A-4147-A177-3AD203B41FA5}">
                      <a16:colId xmlns:a16="http://schemas.microsoft.com/office/drawing/2014/main" val="4155121638"/>
                    </a:ext>
                  </a:extLst>
                </a:gridCol>
                <a:gridCol w="569818">
                  <a:extLst>
                    <a:ext uri="{9D8B030D-6E8A-4147-A177-3AD203B41FA5}">
                      <a16:colId xmlns:a16="http://schemas.microsoft.com/office/drawing/2014/main" val="3911916966"/>
                    </a:ext>
                  </a:extLst>
                </a:gridCol>
                <a:gridCol w="569818">
                  <a:extLst>
                    <a:ext uri="{9D8B030D-6E8A-4147-A177-3AD203B41FA5}">
                      <a16:colId xmlns:a16="http://schemas.microsoft.com/office/drawing/2014/main" val="3545856028"/>
                    </a:ext>
                  </a:extLst>
                </a:gridCol>
              </a:tblGrid>
              <a:tr h="31081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구 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난이도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공수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M/D)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공수비율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개수비율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866013"/>
                  </a:ext>
                </a:extLst>
              </a:tr>
              <a:tr h="155405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신규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835514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699934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744087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552325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38.3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923636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13.6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900745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35468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Sub 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51.9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93897"/>
                  </a:ext>
                </a:extLst>
              </a:tr>
              <a:tr h="155405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신규 재사용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850955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3071227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286934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77888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140400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819905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27243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Sub 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861338"/>
                  </a:ext>
                </a:extLst>
              </a:tr>
              <a:tr h="155405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변경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600490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254776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452674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267858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203459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90901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883906"/>
                  </a:ext>
                </a:extLst>
              </a:tr>
              <a:tr h="155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Sub 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201539"/>
                  </a:ext>
                </a:extLst>
              </a:tr>
              <a:tr h="15540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합계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53.40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833992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2.54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(MM)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(53.4 / 21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일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981835"/>
                  </a:ext>
                </a:extLst>
              </a:tr>
            </a:tbl>
          </a:graphicData>
        </a:graphic>
      </p:graphicFrame>
      <p:sp>
        <p:nvSpPr>
          <p:cNvPr id="25" name="직사각형 3">
            <a:extLst>
              <a:ext uri="{FF2B5EF4-FFF2-40B4-BE49-F238E27FC236}">
                <a16:creationId xmlns:a16="http://schemas.microsoft.com/office/drawing/2014/main" id="{3D11C598-073F-406B-A4B2-41C536695272}"/>
              </a:ext>
            </a:extLst>
          </p:cNvPr>
          <p:cNvSpPr/>
          <p:nvPr/>
        </p:nvSpPr>
        <p:spPr>
          <a:xfrm>
            <a:off x="339318" y="574663"/>
            <a:ext cx="3533561" cy="331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1) </a:t>
            </a:r>
            <a:r>
              <a:rPr lang="ko-KR" altLang="en-US" sz="14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프로그램 난이도별 신규 </a:t>
            </a:r>
            <a:r>
              <a:rPr lang="en-US" altLang="ko-KR" sz="14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 </a:t>
            </a:r>
            <a:r>
              <a:rPr lang="ko-KR" altLang="en-US" sz="14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수정 비율</a:t>
            </a:r>
            <a:endParaRPr lang="ko-KR" altLang="ko-KR" sz="1400" b="1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8" name="Text Box 2">
            <a:extLst>
              <a:ext uri="{FF2B5EF4-FFF2-40B4-BE49-F238E27FC236}">
                <a16:creationId xmlns:a16="http://schemas.microsoft.com/office/drawing/2014/main" id="{624BD9EF-09D7-4647-A095-6AB9C7E36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7559" y="116632"/>
            <a:ext cx="4659977" cy="307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369" tIns="45687" rIns="91369" bIns="45687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HQ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29" name="실행 단추: 앞으로 또는 다음 3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B9922D0-6B68-4B2B-ACCE-990BED7A0707}"/>
              </a:ext>
            </a:extLst>
          </p:cNvPr>
          <p:cNvSpPr/>
          <p:nvPr/>
        </p:nvSpPr>
        <p:spPr bwMode="auto">
          <a:xfrm>
            <a:off x="5961260" y="4390641"/>
            <a:ext cx="287337" cy="144462"/>
          </a:xfrm>
          <a:prstGeom prst="actionButtonForwardNex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latin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0" name="직사각형 31">
            <a:extLst>
              <a:ext uri="{FF2B5EF4-FFF2-40B4-BE49-F238E27FC236}">
                <a16:creationId xmlns:a16="http://schemas.microsoft.com/office/drawing/2014/main" id="{02A8125F-739D-451C-918D-D7AF2807B73C}"/>
              </a:ext>
            </a:extLst>
          </p:cNvPr>
          <p:cNvSpPr/>
          <p:nvPr/>
        </p:nvSpPr>
        <p:spPr>
          <a:xfrm>
            <a:off x="6393308" y="4292786"/>
            <a:ext cx="3024188" cy="31432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0" latinLnBrk="0" hangingPunct="0">
              <a:lnSpc>
                <a:spcPct val="120000"/>
              </a:lnSpc>
              <a:defRPr/>
            </a:pPr>
            <a:r>
              <a:rPr lang="ko-KR" altLang="en-US" sz="12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상세 공수 산정 내역 </a:t>
            </a:r>
            <a:r>
              <a:rPr lang="en-US" altLang="ko-KR" sz="1200" b="1" dirty="0">
                <a:solidFill>
                  <a:srgbClr val="000000">
                    <a:lumMod val="50000"/>
                    <a:lumOff val="50000"/>
                  </a:srgb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(PPT </a:t>
            </a:r>
            <a:r>
              <a:rPr lang="ko-KR" altLang="en-US" sz="1200" b="1" dirty="0">
                <a:solidFill>
                  <a:srgbClr val="000000">
                    <a:lumMod val="50000"/>
                    <a:lumOff val="50000"/>
                  </a:srgb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별첨</a:t>
            </a:r>
            <a:r>
              <a:rPr lang="en-US" altLang="ko-KR" sz="1200" b="1" dirty="0">
                <a:solidFill>
                  <a:srgbClr val="000000">
                    <a:lumMod val="50000"/>
                    <a:lumOff val="50000"/>
                  </a:srgb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ko-KR" sz="1200" b="1" dirty="0">
              <a:solidFill>
                <a:srgbClr val="000000">
                  <a:lumMod val="50000"/>
                  <a:lumOff val="50000"/>
                </a:srgb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1" name="슬라이드 번호 개체 틀 10">
            <a:extLst>
              <a:ext uri="{FF2B5EF4-FFF2-40B4-BE49-F238E27FC236}">
                <a16:creationId xmlns:a16="http://schemas.microsoft.com/office/drawing/2014/main" id="{D37DA0E5-B232-4F51-986C-981CB4B54601}"/>
              </a:ext>
            </a:extLst>
          </p:cNvPr>
          <p:cNvSpPr txBox="1">
            <a:spLocks/>
          </p:cNvSpPr>
          <p:nvPr/>
        </p:nvSpPr>
        <p:spPr>
          <a:xfrm>
            <a:off x="4790827" y="6453336"/>
            <a:ext cx="800347" cy="27573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ko-KR"/>
            </a:defPPr>
            <a:lvl1pPr marL="0" algn="r" defTabSz="914400" rtl="0" eaLnBrk="1" latinLnBrk="1" hangingPunct="1">
              <a:defRPr sz="105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3/6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381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0FA4C3F-1B83-44BE-8520-09FE8CD28A7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3109" y="951234"/>
          <a:ext cx="4248473" cy="3345508"/>
        </p:xfrm>
        <a:graphic>
          <a:graphicData uri="http://schemas.openxmlformats.org/drawingml/2006/table">
            <a:tbl>
              <a:tblPr/>
              <a:tblGrid>
                <a:gridCol w="843146">
                  <a:extLst>
                    <a:ext uri="{9D8B030D-6E8A-4147-A177-3AD203B41FA5}">
                      <a16:colId xmlns:a16="http://schemas.microsoft.com/office/drawing/2014/main" val="3197318559"/>
                    </a:ext>
                  </a:extLst>
                </a:gridCol>
                <a:gridCol w="774930">
                  <a:extLst>
                    <a:ext uri="{9D8B030D-6E8A-4147-A177-3AD203B41FA5}">
                      <a16:colId xmlns:a16="http://schemas.microsoft.com/office/drawing/2014/main" val="2880393244"/>
                    </a:ext>
                  </a:extLst>
                </a:gridCol>
                <a:gridCol w="622127">
                  <a:extLst>
                    <a:ext uri="{9D8B030D-6E8A-4147-A177-3AD203B41FA5}">
                      <a16:colId xmlns:a16="http://schemas.microsoft.com/office/drawing/2014/main" val="3385792618"/>
                    </a:ext>
                  </a:extLst>
                </a:gridCol>
                <a:gridCol w="720358">
                  <a:extLst>
                    <a:ext uri="{9D8B030D-6E8A-4147-A177-3AD203B41FA5}">
                      <a16:colId xmlns:a16="http://schemas.microsoft.com/office/drawing/2014/main" val="378348234"/>
                    </a:ext>
                  </a:extLst>
                </a:gridCol>
                <a:gridCol w="512982">
                  <a:extLst>
                    <a:ext uri="{9D8B030D-6E8A-4147-A177-3AD203B41FA5}">
                      <a16:colId xmlns:a16="http://schemas.microsoft.com/office/drawing/2014/main" val="2341694214"/>
                    </a:ext>
                  </a:extLst>
                </a:gridCol>
                <a:gridCol w="774930">
                  <a:extLst>
                    <a:ext uri="{9D8B030D-6E8A-4147-A177-3AD203B41FA5}">
                      <a16:colId xmlns:a16="http://schemas.microsoft.com/office/drawing/2014/main" val="47155490"/>
                    </a:ext>
                  </a:extLst>
                </a:gridCol>
              </a:tblGrid>
              <a:tr h="32798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구 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난이도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공수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(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M/D)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공수비율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개수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개수비율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325341"/>
                  </a:ext>
                </a:extLst>
              </a:tr>
              <a:tr h="163994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신규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기타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744301"/>
                  </a:ext>
                </a:extLst>
              </a:tr>
              <a:tr h="1639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C5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223401"/>
                  </a:ext>
                </a:extLst>
              </a:tr>
              <a:tr h="1639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C4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958755"/>
                  </a:ext>
                </a:extLst>
              </a:tr>
              <a:tr h="1639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C3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44.6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54%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54%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391486"/>
                  </a:ext>
                </a:extLst>
              </a:tr>
              <a:tr h="1639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C2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34.9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42%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28%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325740"/>
                  </a:ext>
                </a:extLst>
              </a:tr>
              <a:tr h="1639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C1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3.2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748236"/>
                  </a:ext>
                </a:extLst>
              </a:tr>
              <a:tr h="1639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C0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631664"/>
                  </a:ext>
                </a:extLst>
              </a:tr>
              <a:tr h="1639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Sub 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82.7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87%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11569"/>
                  </a:ext>
                </a:extLst>
              </a:tr>
              <a:tr h="163994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변경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기타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907054"/>
                  </a:ext>
                </a:extLst>
              </a:tr>
              <a:tr h="1639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C5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101622"/>
                  </a:ext>
                </a:extLst>
              </a:tr>
              <a:tr h="1639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C4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222958"/>
                  </a:ext>
                </a:extLst>
              </a:tr>
              <a:tr h="1639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C3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34" charset="-127"/>
                        <a:ea typeface="LG스마트체 Regular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990335"/>
                  </a:ext>
                </a:extLst>
              </a:tr>
              <a:tr h="1639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C2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34" charset="-127"/>
                        <a:ea typeface="LG스마트체 Regular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10%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798325"/>
                  </a:ext>
                </a:extLst>
              </a:tr>
              <a:tr h="1639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C1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34" charset="-127"/>
                        <a:ea typeface="LG스마트체 Regular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836472"/>
                  </a:ext>
                </a:extLst>
              </a:tr>
              <a:tr h="1639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C0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34" charset="-127"/>
                        <a:ea typeface="LG스마트체 Regular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987595"/>
                  </a:ext>
                </a:extLst>
              </a:tr>
              <a:tr h="1639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Sub 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13%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953099"/>
                  </a:ext>
                </a:extLst>
              </a:tr>
              <a:tr h="16399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합계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82.7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012064"/>
                  </a:ext>
                </a:extLst>
              </a:tr>
              <a:tr h="163994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34" charset="-127"/>
                        <a:ea typeface="LG스마트체 Regular" panose="020B0600000101010101" pitchFamily="34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      </a:t>
                      </a:r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3.94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(MM)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(82.7 / 21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일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032066"/>
                  </a:ext>
                </a:extLst>
              </a:tr>
            </a:tbl>
          </a:graphicData>
        </a:graphic>
      </p:graphicFrame>
      <p:sp>
        <p:nvSpPr>
          <p:cNvPr id="6" name="Line 14">
            <a:extLst>
              <a:ext uri="{FF2B5EF4-FFF2-40B4-BE49-F238E27FC236}">
                <a16:creationId xmlns:a16="http://schemas.microsoft.com/office/drawing/2014/main" id="{38BD65E8-B2FA-4705-A440-D587C529C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48680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eaLnBrk="1" fontAlgn="base" hangingPunct="1">
              <a:spcBef>
                <a:spcPct val="0"/>
              </a:spcBef>
              <a:defRPr/>
            </a:pPr>
            <a:endParaRPr lang="ko-KR" altLang="en-US">
              <a:latin typeface="微软雅黑" panose="020B0503020204020204" pitchFamily="34" charset="-122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A128460A-C313-42B4-84AB-7EBF13B6DFBC}"/>
              </a:ext>
            </a:extLst>
          </p:cNvPr>
          <p:cNvSpPr txBox="1">
            <a:spLocks/>
          </p:cNvSpPr>
          <p:nvPr/>
        </p:nvSpPr>
        <p:spPr bwMode="auto">
          <a:xfrm>
            <a:off x="542509" y="4581128"/>
            <a:ext cx="7965886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71450" indent="-171450" latinLnBrk="0">
              <a:lnSpc>
                <a:spcPct val="110000"/>
              </a:lnSpc>
              <a:buFontTx/>
              <a:buChar char="-"/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SI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사업대가 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= 544,227 RMB</a:t>
            </a:r>
          </a:p>
          <a:p>
            <a:pPr latinLnBrk="0">
              <a:lnSpc>
                <a:spcPct val="110000"/>
              </a:lnSpc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          </a:t>
            </a:r>
            <a:r>
              <a:rPr lang="en-US" altLang="zh-CN" sz="1200" dirty="0">
                <a:latin typeface="LG스마트체 Regular" panose="020B0600000101010101" pitchFamily="50" charset="-127"/>
                <a:ea typeface="LG스마트체2.0 Regular" panose="020B0600000101010101" pitchFamily="50" charset="-127"/>
              </a:rPr>
              <a:t>3.94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M/M * </a:t>
            </a:r>
            <a:r>
              <a:rPr lang="en-US" altLang="zh-CN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67,663 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RMB  = 266,592 RMB(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성건세포함금액임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</a:p>
          <a:p>
            <a:pPr latinLnBrk="0">
              <a:lnSpc>
                <a:spcPct val="110000"/>
              </a:lnSpc>
            </a:pP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            2.54 </a:t>
            </a:r>
            <a:r>
              <a:rPr lang="en-US" altLang="zh-CN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M/M * 109,305 RMB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= 277,635 RMB(</a:t>
            </a:r>
            <a:r>
              <a:rPr lang="ko-KR" altLang="en-US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성건세포함금액임</a:t>
            </a: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</a:p>
          <a:p>
            <a:pPr latinLnBrk="0">
              <a:lnSpc>
                <a:spcPct val="110000"/>
              </a:lnSpc>
            </a:pPr>
            <a:endParaRPr lang="en-US" altLang="ko-KR" sz="1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latinLnBrk="0">
              <a:lnSpc>
                <a:spcPct val="110000"/>
              </a:lnSpc>
            </a:pPr>
            <a:r>
              <a:rPr lang="en-US" altLang="ko-KR" sz="1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endParaRPr lang="ko-KR" altLang="en-US" sz="1200" u="sng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D36EF3B6-F690-405D-92FA-875244DDD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10" y="123825"/>
            <a:ext cx="4659977" cy="3692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369" tIns="45687" rIns="91369" bIns="45687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kern="0" dirty="0">
                <a:solidFill>
                  <a:sysClr val="windowText" lastClr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3</a:t>
            </a:r>
            <a:r>
              <a:rPr kumimoji="0" lang="en-US" altLang="ko-KR" b="1" kern="0" dirty="0">
                <a:solidFill>
                  <a:sysClr val="windowText" lastClr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. </a:t>
            </a:r>
            <a:r>
              <a:rPr kumimoji="0" lang="zh-CN" altLang="en-US" b="1" kern="0" dirty="0">
                <a:solidFill>
                  <a:sysClr val="windowText" lastClr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开发工时和费用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352A2881-D324-46B1-9FDE-A59FA51AE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48680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eaLnBrk="1" fontAlgn="base" hangingPunct="1">
              <a:spcBef>
                <a:spcPct val="0"/>
              </a:spcBef>
              <a:defRPr/>
            </a:pPr>
            <a:endParaRPr lang="ko-KR" altLang="en-US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0" name="슬라이드 번호 개체 틀 10">
            <a:extLst>
              <a:ext uri="{FF2B5EF4-FFF2-40B4-BE49-F238E27FC236}">
                <a16:creationId xmlns:a16="http://schemas.microsoft.com/office/drawing/2014/main" id="{13BBB2DA-3AEF-4BD3-B6A8-413F70B78BFD}"/>
              </a:ext>
            </a:extLst>
          </p:cNvPr>
          <p:cNvSpPr txBox="1">
            <a:spLocks/>
          </p:cNvSpPr>
          <p:nvPr/>
        </p:nvSpPr>
        <p:spPr>
          <a:xfrm>
            <a:off x="4638427" y="6453336"/>
            <a:ext cx="800347" cy="27573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r" defTabSz="914400" rtl="0" eaLnBrk="1" latinLnBrk="1" hangingPunct="1">
              <a:defRPr sz="105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3/</a:t>
            </a:r>
            <a:r>
              <a:rPr lang="en-US" altLang="zh-CN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292F1290-EAC7-4D3D-9A5D-0C540395591C}"/>
              </a:ext>
            </a:extLst>
          </p:cNvPr>
          <p:cNvSpPr txBox="1">
            <a:spLocks/>
          </p:cNvSpPr>
          <p:nvPr/>
        </p:nvSpPr>
        <p:spPr>
          <a:xfrm>
            <a:off x="4790827" y="6453336"/>
            <a:ext cx="800347" cy="27573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ko-KR"/>
            </a:defPPr>
            <a:lvl1pPr marL="0" algn="r" defTabSz="914400" rtl="0" eaLnBrk="1" latinLnBrk="1" hangingPunct="1">
              <a:defRPr sz="105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4/6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직사각형 29">
            <a:extLst>
              <a:ext uri="{FF2B5EF4-FFF2-40B4-BE49-F238E27FC236}">
                <a16:creationId xmlns:a16="http://schemas.microsoft.com/office/drawing/2014/main" id="{6E2265C3-000B-4EFD-B54F-2C65B7635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80" y="4302271"/>
            <a:ext cx="3024188" cy="3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latinLnBrk="0">
              <a:lnSpc>
                <a:spcPct val="1200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3) </a:t>
            </a:r>
            <a:r>
              <a:rPr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인건비 사업대가 및 실투입 공수 </a:t>
            </a:r>
            <a:endParaRPr lang="ko-KR" altLang="ko-KR" sz="1400" b="1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실행 단추: 앞으로 또는 다음 3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7F389F6-9CE7-4CFA-8C6D-ED64EFA34ABD}"/>
              </a:ext>
            </a:extLst>
          </p:cNvPr>
          <p:cNvSpPr/>
          <p:nvPr/>
        </p:nvSpPr>
        <p:spPr bwMode="auto">
          <a:xfrm>
            <a:off x="5169024" y="3814887"/>
            <a:ext cx="287337" cy="144462"/>
          </a:xfrm>
          <a:prstGeom prst="actionButtonForwardNex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latin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직사각형 31">
            <a:extLst>
              <a:ext uri="{FF2B5EF4-FFF2-40B4-BE49-F238E27FC236}">
                <a16:creationId xmlns:a16="http://schemas.microsoft.com/office/drawing/2014/main" id="{6EA54478-0BC4-4408-ABC9-6EF27008D3A1}"/>
              </a:ext>
            </a:extLst>
          </p:cNvPr>
          <p:cNvSpPr/>
          <p:nvPr/>
        </p:nvSpPr>
        <p:spPr>
          <a:xfrm>
            <a:off x="5601072" y="3717032"/>
            <a:ext cx="3024188" cy="31432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0" latinLnBrk="0" hangingPunct="0">
              <a:lnSpc>
                <a:spcPct val="120000"/>
              </a:lnSpc>
              <a:defRPr/>
            </a:pPr>
            <a:r>
              <a:rPr lang="ko-KR" altLang="en-US" sz="12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상세 공수 산정 내역 </a:t>
            </a:r>
            <a:r>
              <a:rPr lang="en-US" altLang="ko-KR" sz="1200" b="1" dirty="0">
                <a:solidFill>
                  <a:srgbClr val="000000">
                    <a:lumMod val="50000"/>
                    <a:lumOff val="50000"/>
                  </a:srgb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(PPT </a:t>
            </a:r>
            <a:r>
              <a:rPr lang="ko-KR" altLang="en-US" sz="1200" b="1" dirty="0">
                <a:solidFill>
                  <a:srgbClr val="000000">
                    <a:lumMod val="50000"/>
                    <a:lumOff val="50000"/>
                  </a:srgb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별첨</a:t>
            </a:r>
            <a:r>
              <a:rPr lang="en-US" altLang="ko-KR" sz="1200" b="1" dirty="0">
                <a:solidFill>
                  <a:srgbClr val="000000">
                    <a:lumMod val="50000"/>
                    <a:lumOff val="50000"/>
                  </a:srgb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ko-KR" sz="1200" b="1" dirty="0">
              <a:solidFill>
                <a:srgbClr val="000000">
                  <a:lumMod val="50000"/>
                  <a:lumOff val="50000"/>
                </a:srgb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" name="TextBox 46">
            <a:extLst>
              <a:ext uri="{FF2B5EF4-FFF2-40B4-BE49-F238E27FC236}">
                <a16:creationId xmlns:a16="http://schemas.microsoft.com/office/drawing/2014/main" id="{AB6E588D-A8D7-4B3A-9CD0-BF6717D01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4128" y="4926360"/>
            <a:ext cx="28713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환율</a:t>
            </a:r>
            <a:r>
              <a:rPr lang="en-US" altLang="ko-KR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KRW-CNY:17</a:t>
            </a:r>
            <a:r>
              <a:rPr lang="en-US" altLang="zh-CN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8.95</a:t>
            </a:r>
            <a:r>
              <a:rPr lang="en-US" altLang="ko-KR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(2023/8 </a:t>
            </a:r>
            <a:r>
              <a:rPr lang="ko-KR" altLang="en-US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매매기준율</a:t>
            </a:r>
            <a:r>
              <a:rPr lang="en-US" altLang="ko-KR" sz="9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)</a:t>
            </a:r>
          </a:p>
        </p:txBody>
      </p:sp>
      <p:sp>
        <p:nvSpPr>
          <p:cNvPr id="17" name="직사각형 28">
            <a:extLst>
              <a:ext uri="{FF2B5EF4-FFF2-40B4-BE49-F238E27FC236}">
                <a16:creationId xmlns:a16="http://schemas.microsoft.com/office/drawing/2014/main" id="{FCD22C6C-A134-4665-A9E9-89AB5444E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2" y="541610"/>
            <a:ext cx="4324350" cy="33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latinLnBrk="0">
              <a:lnSpc>
                <a:spcPct val="1200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1) </a:t>
            </a:r>
            <a:r>
              <a:rPr lang="zh-CN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本地开发程序的难易度</a:t>
            </a:r>
            <a:r>
              <a:rPr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zh-CN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新构</a:t>
            </a:r>
            <a:r>
              <a:rPr lang="en-US" altLang="ko-KR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</a:t>
            </a:r>
            <a:r>
              <a:rPr lang="zh-CN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变更比率</a:t>
            </a:r>
            <a:endParaRPr lang="ko-KR" altLang="ko-KR" sz="1400" b="1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8" name="직사각형 35">
            <a:extLst>
              <a:ext uri="{FF2B5EF4-FFF2-40B4-BE49-F238E27FC236}">
                <a16:creationId xmlns:a16="http://schemas.microsoft.com/office/drawing/2014/main" id="{BDCA5311-A8BA-4FC2-B67D-E6E510CD7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672" y="908720"/>
            <a:ext cx="1440012" cy="3439802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latinLnBrk="0">
              <a:lnSpc>
                <a:spcPct val="90000"/>
              </a:lnSpc>
              <a:spcBef>
                <a:spcPct val="20000"/>
              </a:spcBef>
            </a:pPr>
            <a:endParaRPr lang="ko-KR" altLang="en-US" sz="100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6CD758B-297E-48BE-BF25-408C8DA4A1C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08894" y="1844824"/>
          <a:ext cx="4020569" cy="1676400"/>
        </p:xfrm>
        <a:graphic>
          <a:graphicData uri="http://schemas.openxmlformats.org/drawingml/2006/table">
            <a:tbl>
              <a:tblPr/>
              <a:tblGrid>
                <a:gridCol w="762650">
                  <a:extLst>
                    <a:ext uri="{9D8B030D-6E8A-4147-A177-3AD203B41FA5}">
                      <a16:colId xmlns:a16="http://schemas.microsoft.com/office/drawing/2014/main" val="3069680578"/>
                    </a:ext>
                  </a:extLst>
                </a:gridCol>
                <a:gridCol w="665632">
                  <a:extLst>
                    <a:ext uri="{9D8B030D-6E8A-4147-A177-3AD203B41FA5}">
                      <a16:colId xmlns:a16="http://schemas.microsoft.com/office/drawing/2014/main" val="3990273302"/>
                    </a:ext>
                  </a:extLst>
                </a:gridCol>
                <a:gridCol w="775749">
                  <a:extLst>
                    <a:ext uri="{9D8B030D-6E8A-4147-A177-3AD203B41FA5}">
                      <a16:colId xmlns:a16="http://schemas.microsoft.com/office/drawing/2014/main" val="1275161138"/>
                    </a:ext>
                  </a:extLst>
                </a:gridCol>
                <a:gridCol w="651584">
                  <a:extLst>
                    <a:ext uri="{9D8B030D-6E8A-4147-A177-3AD203B41FA5}">
                      <a16:colId xmlns:a16="http://schemas.microsoft.com/office/drawing/2014/main" val="1404727268"/>
                    </a:ext>
                  </a:extLst>
                </a:gridCol>
                <a:gridCol w="578385">
                  <a:extLst>
                    <a:ext uri="{9D8B030D-6E8A-4147-A177-3AD203B41FA5}">
                      <a16:colId xmlns:a16="http://schemas.microsoft.com/office/drawing/2014/main" val="3475228184"/>
                    </a:ext>
                  </a:extLst>
                </a:gridCol>
                <a:gridCol w="586569">
                  <a:extLst>
                    <a:ext uri="{9D8B030D-6E8A-4147-A177-3AD203B41FA5}">
                      <a16:colId xmlns:a16="http://schemas.microsoft.com/office/drawing/2014/main" val="3923008079"/>
                    </a:ext>
                  </a:extLst>
                </a:gridCol>
              </a:tblGrid>
              <a:tr h="29661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난이도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전체</a:t>
                      </a:r>
                      <a:b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</a:b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(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개수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적용전</a:t>
                      </a:r>
                      <a:b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</a:b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(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M/D)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재활용</a:t>
                      </a:r>
                      <a:b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</a:b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(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개수</a:t>
                      </a: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재활용</a:t>
                      </a:r>
                      <a:b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</a:b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(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M/D)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최종</a:t>
                      </a:r>
                      <a:b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</a:br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(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M/D)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596215"/>
                  </a:ext>
                </a:extLst>
              </a:tr>
              <a:tr h="1483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기타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376194"/>
                  </a:ext>
                </a:extLst>
              </a:tr>
              <a:tr h="1483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C5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306562"/>
                  </a:ext>
                </a:extLst>
              </a:tr>
              <a:tr h="1483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C4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187091"/>
                  </a:ext>
                </a:extLst>
              </a:tr>
              <a:tr h="1483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C3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50.0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5.4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44.6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358474"/>
                  </a:ext>
                </a:extLst>
              </a:tr>
              <a:tr h="1483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C2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34.9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34.9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802920"/>
                  </a:ext>
                </a:extLst>
              </a:tr>
              <a:tr h="1483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C1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3.2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3.2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610656"/>
                  </a:ext>
                </a:extLst>
              </a:tr>
              <a:tr h="1483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C0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681333"/>
                  </a:ext>
                </a:extLst>
              </a:tr>
              <a:tr h="1483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합계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88.1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5.4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82.7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333008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250224C7-7797-4315-8992-F19B70396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107997"/>
              </p:ext>
            </p:extLst>
          </p:nvPr>
        </p:nvGraphicFramePr>
        <p:xfrm>
          <a:off x="433109" y="5301208"/>
          <a:ext cx="8696353" cy="1169818"/>
        </p:xfrm>
        <a:graphic>
          <a:graphicData uri="http://schemas.openxmlformats.org/drawingml/2006/table">
            <a:tbl>
              <a:tblPr/>
              <a:tblGrid>
                <a:gridCol w="1288527">
                  <a:extLst>
                    <a:ext uri="{9D8B030D-6E8A-4147-A177-3AD203B41FA5}">
                      <a16:colId xmlns:a16="http://schemas.microsoft.com/office/drawing/2014/main" val="3263292889"/>
                    </a:ext>
                  </a:extLst>
                </a:gridCol>
                <a:gridCol w="529526">
                  <a:extLst>
                    <a:ext uri="{9D8B030D-6E8A-4147-A177-3AD203B41FA5}">
                      <a16:colId xmlns:a16="http://schemas.microsoft.com/office/drawing/2014/main" val="2197937161"/>
                    </a:ext>
                  </a:extLst>
                </a:gridCol>
                <a:gridCol w="893876">
                  <a:extLst>
                    <a:ext uri="{9D8B030D-6E8A-4147-A177-3AD203B41FA5}">
                      <a16:colId xmlns:a16="http://schemas.microsoft.com/office/drawing/2014/main" val="3446144801"/>
                    </a:ext>
                  </a:extLst>
                </a:gridCol>
                <a:gridCol w="818124">
                  <a:extLst>
                    <a:ext uri="{9D8B030D-6E8A-4147-A177-3AD203B41FA5}">
                      <a16:colId xmlns:a16="http://schemas.microsoft.com/office/drawing/2014/main" val="2589265379"/>
                    </a:ext>
                  </a:extLst>
                </a:gridCol>
                <a:gridCol w="818124">
                  <a:extLst>
                    <a:ext uri="{9D8B030D-6E8A-4147-A177-3AD203B41FA5}">
                      <a16:colId xmlns:a16="http://schemas.microsoft.com/office/drawing/2014/main" val="3739336541"/>
                    </a:ext>
                  </a:extLst>
                </a:gridCol>
                <a:gridCol w="1166584">
                  <a:extLst>
                    <a:ext uri="{9D8B030D-6E8A-4147-A177-3AD203B41FA5}">
                      <a16:colId xmlns:a16="http://schemas.microsoft.com/office/drawing/2014/main" val="3314244314"/>
                    </a:ext>
                  </a:extLst>
                </a:gridCol>
                <a:gridCol w="1590796">
                  <a:extLst>
                    <a:ext uri="{9D8B030D-6E8A-4147-A177-3AD203B41FA5}">
                      <a16:colId xmlns:a16="http://schemas.microsoft.com/office/drawing/2014/main" val="2742690903"/>
                    </a:ext>
                  </a:extLst>
                </a:gridCol>
                <a:gridCol w="1590796">
                  <a:extLst>
                    <a:ext uri="{9D8B030D-6E8A-4147-A177-3AD203B41FA5}">
                      <a16:colId xmlns:a16="http://schemas.microsoft.com/office/drawing/2014/main" val="3111737655"/>
                    </a:ext>
                  </a:extLst>
                </a:gridCol>
              </a:tblGrid>
              <a:tr h="13243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구분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등급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판가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표준공수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(</a:t>
                      </a: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M/M)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보정치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금액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(</a:t>
                      </a: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RMB)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성건세포함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(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RMB)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금액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(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천원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523035"/>
                  </a:ext>
                </a:extLst>
              </a:tr>
              <a:tr h="1324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(RMB)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93303"/>
                  </a:ext>
                </a:extLst>
              </a:tr>
              <a:tr h="26486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분석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/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설계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/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개발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중급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67,663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3.94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34" charset="-127"/>
                          <a:ea typeface="LG스마트체2.0 Regular" panose="020B0600000101010101" pitchFamily="34" charset="-127"/>
                        </a:rPr>
                        <a:t>266,592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266,592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47,707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500157"/>
                  </a:ext>
                </a:extLst>
              </a:tr>
              <a:tr h="26486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분석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/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설계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/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개발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HQ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109,305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2.54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34" charset="-127"/>
                          <a:ea typeface="LG스마트체2.0 Regular" panose="020B0600000101010101" pitchFamily="34" charset="-127"/>
                        </a:rPr>
                        <a:t>277,635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277,635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49,683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557578"/>
                  </a:ext>
                </a:extLst>
              </a:tr>
              <a:tr h="198652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6.48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544,227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544,227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97390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665317"/>
                  </a:ext>
                </a:extLst>
              </a:tr>
            </a:tbl>
          </a:graphicData>
        </a:graphic>
      </p:graphicFrame>
      <p:sp>
        <p:nvSpPr>
          <p:cNvPr id="19" name="Text Box 2">
            <a:extLst>
              <a:ext uri="{FF2B5EF4-FFF2-40B4-BE49-F238E27FC236}">
                <a16:creationId xmlns:a16="http://schemas.microsoft.com/office/drawing/2014/main" id="{29878279-EC4E-4CF0-8B02-01639CD88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7559" y="116632"/>
            <a:ext cx="4659977" cy="307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369" tIns="45687" rIns="91369" bIns="45687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Local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7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4">
            <a:extLst>
              <a:ext uri="{FF2B5EF4-FFF2-40B4-BE49-F238E27FC236}">
                <a16:creationId xmlns:a16="http://schemas.microsoft.com/office/drawing/2014/main" id="{38BD65E8-B2FA-4705-A440-D587C529C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48680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eaLnBrk="1" fontAlgn="base" hangingPunct="1">
              <a:spcBef>
                <a:spcPct val="0"/>
              </a:spcBef>
              <a:defRPr/>
            </a:pPr>
            <a:endParaRPr lang="ko-KR" altLang="en-US">
              <a:latin typeface="微软雅黑" panose="020B0503020204020204" pitchFamily="34" charset="-122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27" name="Text Box 2">
            <a:extLst>
              <a:ext uri="{FF2B5EF4-FFF2-40B4-BE49-F238E27FC236}">
                <a16:creationId xmlns:a16="http://schemas.microsoft.com/office/drawing/2014/main" id="{AF6F3215-94FF-40A6-B145-80AFAC977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10" y="123825"/>
            <a:ext cx="4659977" cy="3692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369" tIns="45687" rIns="91369" bIns="45687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kern="0" dirty="0">
                <a:solidFill>
                  <a:sysClr val="windowText" lastClr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4. </a:t>
            </a:r>
            <a:r>
              <a:rPr kumimoji="0" lang="en-US" altLang="zh-CN" b="1" kern="0" dirty="0">
                <a:solidFill>
                  <a:sysClr val="windowText" lastClr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ITMS</a:t>
            </a:r>
            <a:r>
              <a:rPr kumimoji="0" lang="zh-CN" altLang="en-US" b="1" kern="0" dirty="0">
                <a:solidFill>
                  <a:sysClr val="windowText" lastClr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费用和投资规模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35" name="Line 14">
            <a:extLst>
              <a:ext uri="{FF2B5EF4-FFF2-40B4-BE49-F238E27FC236}">
                <a16:creationId xmlns:a16="http://schemas.microsoft.com/office/drawing/2014/main" id="{85E3C27B-5005-4FC8-92C8-26323FA8FF6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48680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eaLnBrk="1" fontAlgn="base" hangingPunct="1">
              <a:spcBef>
                <a:spcPct val="0"/>
              </a:spcBef>
              <a:defRPr/>
            </a:pPr>
            <a:endParaRPr lang="ko-KR" altLang="en-US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36" name="슬라이드 번호 개체 틀 10">
            <a:extLst>
              <a:ext uri="{FF2B5EF4-FFF2-40B4-BE49-F238E27FC236}">
                <a16:creationId xmlns:a16="http://schemas.microsoft.com/office/drawing/2014/main" id="{2A30C3FE-AE45-481B-ADEC-435D35F6517E}"/>
              </a:ext>
            </a:extLst>
          </p:cNvPr>
          <p:cNvSpPr txBox="1">
            <a:spLocks/>
          </p:cNvSpPr>
          <p:nvPr/>
        </p:nvSpPr>
        <p:spPr>
          <a:xfrm>
            <a:off x="4638427" y="6453336"/>
            <a:ext cx="800347" cy="27573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r" defTabSz="914400" rtl="0" eaLnBrk="1" latinLnBrk="1" hangingPunct="1">
              <a:defRPr sz="105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3/</a:t>
            </a:r>
            <a:r>
              <a:rPr lang="en-US" altLang="zh-CN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7" name="슬라이드 번호 개체 틀 10">
            <a:extLst>
              <a:ext uri="{FF2B5EF4-FFF2-40B4-BE49-F238E27FC236}">
                <a16:creationId xmlns:a16="http://schemas.microsoft.com/office/drawing/2014/main" id="{C956D7EA-E453-4958-BF67-CC9A8B2EDE2D}"/>
              </a:ext>
            </a:extLst>
          </p:cNvPr>
          <p:cNvSpPr txBox="1">
            <a:spLocks/>
          </p:cNvSpPr>
          <p:nvPr/>
        </p:nvSpPr>
        <p:spPr>
          <a:xfrm>
            <a:off x="4790827" y="6453336"/>
            <a:ext cx="800347" cy="27573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ko-KR"/>
            </a:defPPr>
            <a:lvl1pPr marL="0" algn="r" defTabSz="914400" rtl="0" eaLnBrk="1" latinLnBrk="1" hangingPunct="1">
              <a:defRPr sz="105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5/6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8" name="Text Box 86">
            <a:extLst>
              <a:ext uri="{FF2B5EF4-FFF2-40B4-BE49-F238E27FC236}">
                <a16:creationId xmlns:a16="http://schemas.microsoft.com/office/drawing/2014/main" id="{4B0B2F74-8D17-42E6-B4DB-290D2E11F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8054" y="692696"/>
            <a:ext cx="13965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708688"/>
            </a:prstShdw>
          </a:effectLst>
        </p:spPr>
        <p:txBody>
          <a:bodyPr wrap="none">
            <a:spAutoFit/>
          </a:bodyPr>
          <a:lstStyle/>
          <a:p>
            <a:pPr algn="r" latinLnBrk="0"/>
            <a:r>
              <a:rPr kumimoji="0" lang="en-US" altLang="ko-KR" sz="10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가는둥근제목체"/>
              </a:rPr>
              <a:t>[ </a:t>
            </a:r>
            <a:r>
              <a:rPr kumimoji="0" lang="ko-KR" altLang="en-US" sz="10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가는둥근제목체"/>
              </a:rPr>
              <a:t>단위</a:t>
            </a:r>
            <a:r>
              <a:rPr kumimoji="0" lang="en-US" altLang="ko-KR" sz="10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가는둥근제목체"/>
              </a:rPr>
              <a:t>:RMB, VAT</a:t>
            </a:r>
            <a:r>
              <a:rPr kumimoji="0" lang="ko-KR" altLang="en-US" sz="10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가는둥근제목체"/>
              </a:rPr>
              <a:t>별도 </a:t>
            </a:r>
            <a:r>
              <a:rPr kumimoji="0" lang="en-US" altLang="ko-KR" sz="10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가는둥근제목체"/>
              </a:rPr>
              <a:t>]</a:t>
            </a:r>
            <a:endParaRPr kumimoji="0" lang="ko-KR" altLang="en-US" sz="100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가는둥근제목체"/>
            </a:endParaRPr>
          </a:p>
        </p:txBody>
      </p:sp>
      <p:graphicFrame>
        <p:nvGraphicFramePr>
          <p:cNvPr id="39" name="Group 191">
            <a:extLst>
              <a:ext uri="{FF2B5EF4-FFF2-40B4-BE49-F238E27FC236}">
                <a16:creationId xmlns:a16="http://schemas.microsoft.com/office/drawing/2014/main" id="{C1C863CD-1A99-4FF7-B187-018CEAA7E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140702"/>
              </p:ext>
            </p:extLst>
          </p:nvPr>
        </p:nvGraphicFramePr>
        <p:xfrm>
          <a:off x="632520" y="941934"/>
          <a:ext cx="8588375" cy="3161040"/>
        </p:xfrm>
        <a:graphic>
          <a:graphicData uri="http://schemas.openxmlformats.org/drawingml/2006/table">
            <a:tbl>
              <a:tblPr/>
              <a:tblGrid>
                <a:gridCol w="1277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6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028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항목</a:t>
                      </a:r>
                    </a:p>
                  </a:txBody>
                  <a:tcPr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금액</a:t>
                      </a: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비고</a:t>
                      </a: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731">
                <a:tc rowSpan="8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투자</a:t>
                      </a:r>
                    </a:p>
                  </a:txBody>
                  <a:tcPr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개발 인건비</a:t>
                      </a:r>
                    </a:p>
                  </a:txBody>
                  <a:tcPr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</a:t>
                      </a: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44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,227</a:t>
                      </a:r>
                    </a:p>
                  </a:txBody>
                  <a:tcPr marL="90000" marR="288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성건세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포함금액임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.  Master MQ IF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는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SM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으로 지원함 </a:t>
                      </a: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TA</a:t>
                      </a:r>
                    </a:p>
                  </a:txBody>
                  <a:tcPr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0000" marR="288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DBA</a:t>
                      </a:r>
                    </a:p>
                  </a:txBody>
                  <a:tcPr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0000" marR="288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731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SWA</a:t>
                      </a:r>
                    </a:p>
                  </a:txBody>
                  <a:tcPr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0000" marR="288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HW</a:t>
                      </a:r>
                    </a:p>
                  </a:txBody>
                  <a:tcPr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0000" marR="288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SW</a:t>
                      </a:r>
                    </a:p>
                  </a:txBody>
                  <a:tcPr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0000" marR="288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출장비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0000" marR="288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6731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Sub Total</a:t>
                      </a:r>
                    </a:p>
                  </a:txBody>
                  <a:tcPr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0000" marR="288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6731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경비</a:t>
                      </a:r>
                    </a:p>
                  </a:txBody>
                  <a:tcPr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HW</a:t>
                      </a:r>
                    </a:p>
                  </a:txBody>
                  <a:tcPr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0000" marR="288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731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0000" marR="288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6731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Sub Total</a:t>
                      </a:r>
                    </a:p>
                  </a:txBody>
                  <a:tcPr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0000" marR="288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731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Total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</a:t>
                      </a:r>
                      <a:r>
                        <a:rPr kumimoji="1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44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,227</a:t>
                      </a:r>
                    </a:p>
                  </a:txBody>
                  <a:tcPr marL="90000" marR="288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0" name="직사각형 216">
            <a:extLst>
              <a:ext uri="{FF2B5EF4-FFF2-40B4-BE49-F238E27FC236}">
                <a16:creationId xmlns:a16="http://schemas.microsoft.com/office/drawing/2014/main" id="{6B7D69EC-9CA6-4FB0-B0BE-6AB07CF97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" y="620688"/>
            <a:ext cx="402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5725" indent="-85725">
              <a:buFont typeface="Wingdings" pitchFamily="2" charset="2"/>
              <a:buChar char="l"/>
            </a:pPr>
            <a:r>
              <a:rPr lang="en-US" altLang="ko-KR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총 </a:t>
            </a:r>
            <a:r>
              <a:rPr lang="en-US" altLang="ko-KR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IT </a:t>
            </a:r>
            <a:r>
              <a:rPr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비용</a:t>
            </a:r>
            <a:r>
              <a:rPr lang="en-US" altLang="ko-KR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(</a:t>
            </a:r>
            <a:r>
              <a:rPr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투자와 경비</a:t>
            </a:r>
            <a:r>
              <a:rPr lang="en-US" altLang="ko-KR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)</a:t>
            </a:r>
            <a:r>
              <a:rPr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규모 </a:t>
            </a:r>
            <a:r>
              <a:rPr lang="ko-KR" altLang="en-US" sz="1400" b="1" dirty="0" err="1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산정표</a:t>
            </a:r>
            <a:endParaRPr lang="ko-KR" altLang="en-US" sz="1400" b="1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41" name="Text Box 86">
            <a:extLst>
              <a:ext uri="{FF2B5EF4-FFF2-40B4-BE49-F238E27FC236}">
                <a16:creationId xmlns:a16="http://schemas.microsoft.com/office/drawing/2014/main" id="{8B416E2C-D31F-4E9E-9D94-625413CDF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989" y="4677965"/>
            <a:ext cx="13965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708688"/>
            </a:prstShdw>
          </a:effectLst>
        </p:spPr>
        <p:txBody>
          <a:bodyPr wrap="none">
            <a:spAutoFit/>
          </a:bodyPr>
          <a:lstStyle/>
          <a:p>
            <a:pPr algn="r" latinLnBrk="0"/>
            <a:r>
              <a:rPr kumimoji="0" lang="en-US" altLang="ko-KR" sz="10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가는둥근제목체"/>
              </a:rPr>
              <a:t>[ </a:t>
            </a:r>
            <a:r>
              <a:rPr kumimoji="0" lang="ko-KR" altLang="en-US" sz="10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가는둥근제목체"/>
              </a:rPr>
              <a:t>단위</a:t>
            </a:r>
            <a:r>
              <a:rPr kumimoji="0" lang="en-US" altLang="ko-KR" sz="10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가는둥근제목체"/>
              </a:rPr>
              <a:t>:RMB, VAT</a:t>
            </a:r>
            <a:r>
              <a:rPr kumimoji="0" lang="ko-KR" altLang="en-US" sz="10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가는둥근제목체"/>
              </a:rPr>
              <a:t>별도 </a:t>
            </a:r>
            <a:r>
              <a:rPr kumimoji="0" lang="en-US" altLang="ko-KR" sz="10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가는둥근제목체"/>
              </a:rPr>
              <a:t>]</a:t>
            </a:r>
            <a:endParaRPr kumimoji="0" lang="ko-KR" altLang="en-US" sz="100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가는둥근제목체"/>
            </a:endParaRPr>
          </a:p>
        </p:txBody>
      </p:sp>
      <p:sp>
        <p:nvSpPr>
          <p:cNvPr id="42" name="직사각형 216">
            <a:extLst>
              <a:ext uri="{FF2B5EF4-FFF2-40B4-BE49-F238E27FC236}">
                <a16:creationId xmlns:a16="http://schemas.microsoft.com/office/drawing/2014/main" id="{54818CC5-5318-473C-ABE7-86404F918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580" y="4581128"/>
            <a:ext cx="402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5725" indent="-85725">
              <a:buFont typeface="Wingdings" pitchFamily="2" charset="2"/>
              <a:buChar char="l"/>
            </a:pPr>
            <a:r>
              <a:rPr lang="en-US" altLang="ko-KR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 ITMS </a:t>
            </a:r>
            <a:r>
              <a:rPr lang="ko-KR" altLang="en-US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투자 품의 규모</a:t>
            </a:r>
          </a:p>
        </p:txBody>
      </p:sp>
      <p:sp>
        <p:nvSpPr>
          <p:cNvPr id="43" name="Text Box 86">
            <a:extLst>
              <a:ext uri="{FF2B5EF4-FFF2-40B4-BE49-F238E27FC236}">
                <a16:creationId xmlns:a16="http://schemas.microsoft.com/office/drawing/2014/main" id="{1210380D-47A9-406E-8268-20A39483E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" y="4293096"/>
            <a:ext cx="394050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708688"/>
            </a:prstShdw>
          </a:effectLst>
        </p:spPr>
        <p:txBody>
          <a:bodyPr wrap="none">
            <a:spAutoFit/>
          </a:bodyPr>
          <a:lstStyle/>
          <a:p>
            <a:pPr latinLnBrk="0"/>
            <a:r>
              <a:rPr kumimoji="0" lang="en-US" altLang="ko-KR" sz="10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가는둥근제목체"/>
              </a:rPr>
              <a:t>* TA, DBA, SWA</a:t>
            </a:r>
            <a:r>
              <a:rPr kumimoji="0" lang="ko-KR" altLang="en-US" sz="10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가는둥근제목체"/>
              </a:rPr>
              <a:t>는 본사 통합으로 운영하여 실제 </a:t>
            </a:r>
            <a:r>
              <a:rPr kumimoji="0" lang="en-US" altLang="ko-KR" sz="10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가는둥근제목체"/>
              </a:rPr>
              <a:t>ITMS </a:t>
            </a:r>
            <a:r>
              <a:rPr kumimoji="0" lang="ko-KR" altLang="en-US" sz="10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가는둥근제목체"/>
              </a:rPr>
              <a:t>비용에서 제외됨</a:t>
            </a:r>
            <a:r>
              <a:rPr kumimoji="0" lang="en-US" altLang="ko-KR" sz="10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가는둥근제목체"/>
              </a:rPr>
              <a:t>.</a:t>
            </a:r>
            <a:endParaRPr kumimoji="0" lang="ko-KR" altLang="en-US" sz="100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가는둥근제목체"/>
            </a:endParaRPr>
          </a:p>
        </p:txBody>
      </p:sp>
      <p:graphicFrame>
        <p:nvGraphicFramePr>
          <p:cNvPr id="44" name="Group 191">
            <a:extLst>
              <a:ext uri="{FF2B5EF4-FFF2-40B4-BE49-F238E27FC236}">
                <a16:creationId xmlns:a16="http://schemas.microsoft.com/office/drawing/2014/main" id="{61266D36-5D24-4768-BE4B-1BAEA70C0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036917"/>
              </p:ext>
            </p:extLst>
          </p:nvPr>
        </p:nvGraphicFramePr>
        <p:xfrm>
          <a:off x="632520" y="4897768"/>
          <a:ext cx="8588375" cy="1532000"/>
        </p:xfrm>
        <a:graphic>
          <a:graphicData uri="http://schemas.openxmlformats.org/drawingml/2006/table">
            <a:tbl>
              <a:tblPr/>
              <a:tblGrid>
                <a:gridCol w="1277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6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69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항목</a:t>
                      </a:r>
                    </a:p>
                  </a:txBody>
                  <a:tcPr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금액</a:t>
                      </a: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비고</a:t>
                      </a: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340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투자</a:t>
                      </a:r>
                    </a:p>
                  </a:txBody>
                  <a:tcPr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개발 인건비</a:t>
                      </a:r>
                    </a:p>
                  </a:txBody>
                  <a:tcPr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</a:t>
                      </a: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44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,227</a:t>
                      </a:r>
                    </a:p>
                  </a:txBody>
                  <a:tcPr marL="90000" marR="288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HW</a:t>
                      </a:r>
                    </a:p>
                  </a:txBody>
                  <a:tcPr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0000" marR="288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4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SW</a:t>
                      </a:r>
                    </a:p>
                  </a:txBody>
                  <a:tcPr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0000" marR="288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출장비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90000" marR="288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017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Total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T="36000" marB="36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</a:t>
                      </a:r>
                      <a:r>
                        <a:rPr kumimoji="1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44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,227</a:t>
                      </a:r>
                    </a:p>
                  </a:txBody>
                  <a:tcPr marL="90000" marR="288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247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F6EBCA2-6AED-4487-966C-217DF02F5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594316"/>
              </p:ext>
            </p:extLst>
          </p:nvPr>
        </p:nvGraphicFramePr>
        <p:xfrm>
          <a:off x="488504" y="3835449"/>
          <a:ext cx="8915398" cy="1537767"/>
        </p:xfrm>
        <a:graphic>
          <a:graphicData uri="http://schemas.openxmlformats.org/drawingml/2006/table">
            <a:tbl>
              <a:tblPr/>
              <a:tblGrid>
                <a:gridCol w="916955">
                  <a:extLst>
                    <a:ext uri="{9D8B030D-6E8A-4147-A177-3AD203B41FA5}">
                      <a16:colId xmlns:a16="http://schemas.microsoft.com/office/drawing/2014/main" val="3004416712"/>
                    </a:ext>
                  </a:extLst>
                </a:gridCol>
                <a:gridCol w="919447">
                  <a:extLst>
                    <a:ext uri="{9D8B030D-6E8A-4147-A177-3AD203B41FA5}">
                      <a16:colId xmlns:a16="http://schemas.microsoft.com/office/drawing/2014/main" val="2155494238"/>
                    </a:ext>
                  </a:extLst>
                </a:gridCol>
                <a:gridCol w="1039050">
                  <a:extLst>
                    <a:ext uri="{9D8B030D-6E8A-4147-A177-3AD203B41FA5}">
                      <a16:colId xmlns:a16="http://schemas.microsoft.com/office/drawing/2014/main" val="200882850"/>
                    </a:ext>
                  </a:extLst>
                </a:gridCol>
                <a:gridCol w="1136228">
                  <a:extLst>
                    <a:ext uri="{9D8B030D-6E8A-4147-A177-3AD203B41FA5}">
                      <a16:colId xmlns:a16="http://schemas.microsoft.com/office/drawing/2014/main" val="3958507622"/>
                    </a:ext>
                  </a:extLst>
                </a:gridCol>
                <a:gridCol w="847187">
                  <a:extLst>
                    <a:ext uri="{9D8B030D-6E8A-4147-A177-3AD203B41FA5}">
                      <a16:colId xmlns:a16="http://schemas.microsoft.com/office/drawing/2014/main" val="878301719"/>
                    </a:ext>
                  </a:extLst>
                </a:gridCol>
                <a:gridCol w="647849">
                  <a:extLst>
                    <a:ext uri="{9D8B030D-6E8A-4147-A177-3AD203B41FA5}">
                      <a16:colId xmlns:a16="http://schemas.microsoft.com/office/drawing/2014/main" val="708238375"/>
                    </a:ext>
                  </a:extLst>
                </a:gridCol>
                <a:gridCol w="747518">
                  <a:extLst>
                    <a:ext uri="{9D8B030D-6E8A-4147-A177-3AD203B41FA5}">
                      <a16:colId xmlns:a16="http://schemas.microsoft.com/office/drawing/2014/main" val="787123239"/>
                    </a:ext>
                  </a:extLst>
                </a:gridCol>
                <a:gridCol w="747518">
                  <a:extLst>
                    <a:ext uri="{9D8B030D-6E8A-4147-A177-3AD203B41FA5}">
                      <a16:colId xmlns:a16="http://schemas.microsoft.com/office/drawing/2014/main" val="815762392"/>
                    </a:ext>
                  </a:extLst>
                </a:gridCol>
                <a:gridCol w="637882">
                  <a:extLst>
                    <a:ext uri="{9D8B030D-6E8A-4147-A177-3AD203B41FA5}">
                      <a16:colId xmlns:a16="http://schemas.microsoft.com/office/drawing/2014/main" val="1039274567"/>
                    </a:ext>
                  </a:extLst>
                </a:gridCol>
                <a:gridCol w="637882">
                  <a:extLst>
                    <a:ext uri="{9D8B030D-6E8A-4147-A177-3AD203B41FA5}">
                      <a16:colId xmlns:a16="http://schemas.microsoft.com/office/drawing/2014/main" val="594002986"/>
                    </a:ext>
                  </a:extLst>
                </a:gridCol>
                <a:gridCol w="637882">
                  <a:extLst>
                    <a:ext uri="{9D8B030D-6E8A-4147-A177-3AD203B41FA5}">
                      <a16:colId xmlns:a16="http://schemas.microsoft.com/office/drawing/2014/main" val="2517221195"/>
                    </a:ext>
                  </a:extLst>
                </a:gridCol>
              </a:tblGrid>
              <a:tr h="1271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참조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입력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입력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입력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입력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입력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계산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계산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입력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입력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입력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495012"/>
                  </a:ext>
                </a:extLst>
              </a:tr>
              <a:tr h="1271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구분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소속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등급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판가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역할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비고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총 공수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(</a:t>
                      </a: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MM)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총 금액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M1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M2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M3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115948"/>
                  </a:ext>
                </a:extLst>
              </a:tr>
              <a:tr h="13462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표준개발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CNS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CNS CIC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경리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34" charset="-127"/>
                        <a:ea typeface="LG스마트체 Regular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67,663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분석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설계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개발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           </a:t>
                      </a:r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1.00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       </a:t>
                      </a:r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67,663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0.40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0.20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0.40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15545"/>
                  </a:ext>
                </a:extLst>
              </a:tr>
              <a:tr h="13462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표준개발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CNS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CNS CIC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경리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34" charset="-127"/>
                        <a:ea typeface="LG스마트체 Regular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67,663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분석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설계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개발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           </a:t>
                      </a:r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2.94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      </a:t>
                      </a:r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198,929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1.00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1.00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0.94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108971"/>
                  </a:ext>
                </a:extLst>
              </a:tr>
              <a:tr h="13462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표준개발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CNS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CNS HQ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경리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LG스마트체 Regular" panose="020B0600000101010101" pitchFamily="34" charset="-127"/>
                        <a:ea typeface="LG스마트체 Regular" panose="020B0600000101010101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109,305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분석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설계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개발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           </a:t>
                      </a:r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2.54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      </a:t>
                      </a:r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277,635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0.54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1.00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            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1.00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654456"/>
                  </a:ext>
                </a:extLst>
              </a:tr>
              <a:tr h="1271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표준개발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                </a:t>
                      </a:r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758076"/>
                  </a:ext>
                </a:extLst>
              </a:tr>
              <a:tr h="12714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표준개발 합계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           </a:t>
                      </a:r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6.48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      </a:t>
                      </a:r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544,227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        </a:t>
                      </a:r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1.94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        </a:t>
                      </a:r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2.20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        </a:t>
                      </a:r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2.34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255919"/>
                  </a:ext>
                </a:extLst>
              </a:tr>
              <a:tr h="1271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관리지원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                </a:t>
                      </a:r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                </a:t>
                      </a:r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816401"/>
                  </a:ext>
                </a:extLst>
              </a:tr>
              <a:tr h="12714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관리지원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                </a:t>
                      </a:r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                </a:t>
                      </a:r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598827"/>
                  </a:ext>
                </a:extLst>
              </a:tr>
              <a:tr h="12714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관리지원 합계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                </a:t>
                      </a:r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                </a:t>
                      </a:r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             </a:t>
                      </a:r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             </a:t>
                      </a:r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             </a:t>
                      </a:r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968869"/>
                  </a:ext>
                </a:extLst>
              </a:tr>
              <a:tr h="239340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표준개발 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+ 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관리지원 합계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           </a:t>
                      </a:r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6.48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      </a:t>
                      </a:r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544,227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        </a:t>
                      </a:r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1.94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        </a:t>
                      </a:r>
                      <a:r>
                        <a:rPr lang="en-US" altLang="zh-CN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2.20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        </a:t>
                      </a:r>
                      <a:r>
                        <a:rPr lang="en-US" altLang="zh-C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Regular" panose="020B0600000101010101" pitchFamily="34" charset="-127"/>
                          <a:ea typeface="LG스마트체 Regular" panose="020B0600000101010101" pitchFamily="34" charset="-127"/>
                        </a:rPr>
                        <a:t>2.34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119594"/>
                  </a:ext>
                </a:extLst>
              </a:tr>
            </a:tbl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97110" y="123825"/>
            <a:ext cx="1805159" cy="3692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369" tIns="45687" rIns="91369" bIns="45687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kern="0" dirty="0">
                <a:solidFill>
                  <a:sysClr val="windowText" lastClr="00000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  <a:cs typeface="Arial" pitchFamily="34" charset="0"/>
              </a:rPr>
              <a:t>5. </a:t>
            </a:r>
            <a:r>
              <a:rPr kumimoji="0" lang="zh-CN" altLang="en-US" b="1" kern="0" dirty="0">
                <a:solidFill>
                  <a:sysClr val="windowText" lastClr="00000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  <a:cs typeface="Arial" pitchFamily="34" charset="0"/>
              </a:rPr>
              <a:t>计划推进日程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Arial" pitchFamily="34" charset="0"/>
            </a:endParaRPr>
          </a:p>
        </p:txBody>
      </p:sp>
      <p:sp>
        <p:nvSpPr>
          <p:cNvPr id="32" name="슬라이드 번호 개체 틀 10">
            <a:extLst>
              <a:ext uri="{FF2B5EF4-FFF2-40B4-BE49-F238E27FC236}">
                <a16:creationId xmlns:a16="http://schemas.microsoft.com/office/drawing/2014/main" id="{841D9E77-CE08-47DF-93CE-D00EC8863BF7}"/>
              </a:ext>
            </a:extLst>
          </p:cNvPr>
          <p:cNvSpPr txBox="1">
            <a:spLocks/>
          </p:cNvSpPr>
          <p:nvPr/>
        </p:nvSpPr>
        <p:spPr>
          <a:xfrm>
            <a:off x="4638427" y="6453336"/>
            <a:ext cx="800347" cy="27573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r" defTabSz="914400" rtl="0" eaLnBrk="1" latinLnBrk="1" hangingPunct="1">
              <a:defRPr sz="105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3/8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3" name="Line 14">
            <a:extLst>
              <a:ext uri="{FF2B5EF4-FFF2-40B4-BE49-F238E27FC236}">
                <a16:creationId xmlns:a16="http://schemas.microsoft.com/office/drawing/2014/main" id="{FE346F27-D17C-4C1C-8C8B-D8CCD9C2BD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5" y="548680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eaLnBrk="1" fontAlgn="base" hangingPunct="1">
              <a:spcBef>
                <a:spcPct val="0"/>
              </a:spcBef>
              <a:defRPr/>
            </a:pPr>
            <a:endParaRPr lang="ko-KR" altLang="en-US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34" name="오른쪽 중괄호 17">
            <a:extLst>
              <a:ext uri="{FF2B5EF4-FFF2-40B4-BE49-F238E27FC236}">
                <a16:creationId xmlns:a16="http://schemas.microsoft.com/office/drawing/2014/main" id="{6BA667E5-1FB1-4C97-8AB2-504C5573CE9D}"/>
              </a:ext>
            </a:extLst>
          </p:cNvPr>
          <p:cNvSpPr/>
          <p:nvPr/>
        </p:nvSpPr>
        <p:spPr bwMode="auto">
          <a:xfrm rot="5400000">
            <a:off x="5866692" y="-182510"/>
            <a:ext cx="396946" cy="5940660"/>
          </a:xfrm>
          <a:prstGeom prst="rightBrace">
            <a:avLst/>
          </a:prstGeom>
          <a:solidFill>
            <a:srgbClr val="FAFAC8">
              <a:alpha val="49804"/>
            </a:srgb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1000">
              <a:latin typeface="微软雅黑" panose="020B0503020204020204" pitchFamily="34" charset="-122"/>
              <a:ea typeface="LG스마트체 Regular" panose="020B0600000101010101" pitchFamily="50" charset="-127"/>
            </a:endParaRPr>
          </a:p>
        </p:txBody>
      </p:sp>
      <p:sp>
        <p:nvSpPr>
          <p:cNvPr id="35" name="TextBox 21">
            <a:extLst>
              <a:ext uri="{FF2B5EF4-FFF2-40B4-BE49-F238E27FC236}">
                <a16:creationId xmlns:a16="http://schemas.microsoft.com/office/drawing/2014/main" id="{1C6D75C4-846B-491E-A246-F0FE14E381ED}"/>
              </a:ext>
            </a:extLst>
          </p:cNvPr>
          <p:cNvSpPr txBox="1"/>
          <p:nvPr/>
        </p:nvSpPr>
        <p:spPr>
          <a:xfrm>
            <a:off x="7006006" y="1343966"/>
            <a:ext cx="83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799" indent="-177799" algn="ctr">
              <a:lnSpc>
                <a:spcPct val="150000"/>
              </a:lnSpc>
            </a:pPr>
            <a:r>
              <a:rPr lang="ko-KR" altLang="en-US" sz="1200" b="1" dirty="0">
                <a:latin typeface="微软雅黑" panose="020B0503020204020204" pitchFamily="34" charset="-122"/>
                <a:ea typeface="LG스마트체 Regular" panose="020B0600000101010101" pitchFamily="50" charset="-127"/>
              </a:rPr>
              <a:t>통합 </a:t>
            </a:r>
            <a:r>
              <a:rPr lang="en-US" altLang="ko-KR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</a:p>
        </p:txBody>
      </p:sp>
      <p:sp>
        <p:nvSpPr>
          <p:cNvPr id="36" name="모서리가 둥근 직사각형 28">
            <a:extLst>
              <a:ext uri="{FF2B5EF4-FFF2-40B4-BE49-F238E27FC236}">
                <a16:creationId xmlns:a16="http://schemas.microsoft.com/office/drawing/2014/main" id="{7144BF10-278E-4EB5-B279-10C97685C2FE}"/>
              </a:ext>
            </a:extLst>
          </p:cNvPr>
          <p:cNvSpPr/>
          <p:nvPr/>
        </p:nvSpPr>
        <p:spPr bwMode="auto">
          <a:xfrm>
            <a:off x="304526" y="1268760"/>
            <a:ext cx="514350" cy="1533097"/>
          </a:xfrm>
          <a:prstGeom prst="roundRect">
            <a:avLst/>
          </a:prstGeom>
          <a:solidFill>
            <a:srgbClr val="FFFFFF">
              <a:lumMod val="75000"/>
            </a:srgbClr>
          </a:solidFill>
          <a:ln w="12700">
            <a:solidFill>
              <a:srgbClr val="000000">
                <a:lumMod val="50000"/>
                <a:lumOff val="50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开发</a:t>
            </a:r>
            <a:endParaRPr lang="en-US" altLang="ko-KR" sz="1200" b="1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cxnSp>
        <p:nvCxnSpPr>
          <p:cNvPr id="37" name="직선 화살표 연결선 30">
            <a:extLst>
              <a:ext uri="{FF2B5EF4-FFF2-40B4-BE49-F238E27FC236}">
                <a16:creationId xmlns:a16="http://schemas.microsoft.com/office/drawing/2014/main" id="{C612604C-70EB-40B1-8C2D-B7678B3CF462}"/>
              </a:ext>
            </a:extLst>
          </p:cNvPr>
          <p:cNvCxnSpPr/>
          <p:nvPr/>
        </p:nvCxnSpPr>
        <p:spPr>
          <a:xfrm flipV="1">
            <a:off x="867822" y="2403937"/>
            <a:ext cx="8662728" cy="1905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29">
            <a:extLst>
              <a:ext uri="{FF2B5EF4-FFF2-40B4-BE49-F238E27FC236}">
                <a16:creationId xmlns:a16="http://schemas.microsoft.com/office/drawing/2014/main" id="{241E4A71-3171-4734-B9FF-0EB1390F4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801" y="2568194"/>
            <a:ext cx="69923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Kick Off</a:t>
            </a:r>
            <a:endParaRPr lang="ko-KR" altLang="en-US" sz="1000" b="1" dirty="0">
              <a:solidFill>
                <a:srgbClr val="000000"/>
              </a:solidFill>
              <a:latin typeface="微软雅黑" panose="020B0503020204020204" pitchFamily="34" charset="-122"/>
              <a:ea typeface="LG스마트체 Regular" charset="-127"/>
              <a:cs typeface="Arial" pitchFamily="34" charset="0"/>
            </a:endParaRPr>
          </a:p>
        </p:txBody>
      </p:sp>
      <p:sp>
        <p:nvSpPr>
          <p:cNvPr id="39" name="타원 32">
            <a:extLst>
              <a:ext uri="{FF2B5EF4-FFF2-40B4-BE49-F238E27FC236}">
                <a16:creationId xmlns:a16="http://schemas.microsoft.com/office/drawing/2014/main" id="{8E4552D7-58E7-4AB6-AE5C-776BE67DCD1A}"/>
              </a:ext>
            </a:extLst>
          </p:cNvPr>
          <p:cNvSpPr/>
          <p:nvPr/>
        </p:nvSpPr>
        <p:spPr>
          <a:xfrm>
            <a:off x="855123" y="2332500"/>
            <a:ext cx="180975" cy="17938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solidFill>
                <a:srgbClr val="FFFFFF"/>
              </a:solidFill>
              <a:latin typeface="微软雅黑" panose="020B0503020204020204" pitchFamily="34" charset="-122"/>
              <a:ea typeface="LG스마트체 Regular" charset="-127"/>
              <a:cs typeface="Arial" pitchFamily="34" charset="0"/>
            </a:endParaRPr>
          </a:p>
        </p:txBody>
      </p:sp>
      <p:sp>
        <p:nvSpPr>
          <p:cNvPr id="40" name="타원 34">
            <a:extLst>
              <a:ext uri="{FF2B5EF4-FFF2-40B4-BE49-F238E27FC236}">
                <a16:creationId xmlns:a16="http://schemas.microsoft.com/office/drawing/2014/main" id="{F77FE3A4-0AF8-4D36-9132-A43658FBB49C}"/>
              </a:ext>
            </a:extLst>
          </p:cNvPr>
          <p:cNvSpPr/>
          <p:nvPr/>
        </p:nvSpPr>
        <p:spPr>
          <a:xfrm>
            <a:off x="8073560" y="2313450"/>
            <a:ext cx="196850" cy="20478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solidFill>
                <a:srgbClr val="FFFFFF"/>
              </a:solidFill>
              <a:latin typeface="微软雅黑" panose="020B0503020204020204" pitchFamily="34" charset="-122"/>
              <a:ea typeface="LG스마트체 Regular" charset="-127"/>
              <a:cs typeface="Arial" pitchFamily="34" charset="0"/>
            </a:endParaRPr>
          </a:p>
        </p:txBody>
      </p:sp>
      <p:sp>
        <p:nvSpPr>
          <p:cNvPr id="41" name="오각형 36">
            <a:extLst>
              <a:ext uri="{FF2B5EF4-FFF2-40B4-BE49-F238E27FC236}">
                <a16:creationId xmlns:a16="http://schemas.microsoft.com/office/drawing/2014/main" id="{6F7A4DCB-A685-4CC7-8D2B-5E6D62ED60F5}"/>
              </a:ext>
            </a:extLst>
          </p:cNvPr>
          <p:cNvSpPr/>
          <p:nvPr/>
        </p:nvSpPr>
        <p:spPr bwMode="auto">
          <a:xfrm>
            <a:off x="1051005" y="1319101"/>
            <a:ext cx="2043831" cy="554037"/>
          </a:xfrm>
          <a:prstGeom prst="homePlate">
            <a:avLst>
              <a:gd name="adj" fmla="val 18018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latinLnBrk="1"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推进方案合议</a:t>
            </a:r>
            <a:r>
              <a:rPr lang="en-US" altLang="ko-KR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禀议</a:t>
            </a:r>
            <a:endParaRPr lang="ko-KR" altLang="en-US" sz="1400" b="1" dirty="0">
              <a:latin typeface="微软雅黑" panose="020B0503020204020204" pitchFamily="34" charset="-122"/>
              <a:ea typeface="LG스마트체 Regular" charset="-127"/>
            </a:endParaRPr>
          </a:p>
        </p:txBody>
      </p:sp>
      <p:sp>
        <p:nvSpPr>
          <p:cNvPr id="42" name="오각형 37">
            <a:extLst>
              <a:ext uri="{FF2B5EF4-FFF2-40B4-BE49-F238E27FC236}">
                <a16:creationId xmlns:a16="http://schemas.microsoft.com/office/drawing/2014/main" id="{8E22F90C-DC15-42F2-81D0-CDFB69D5A8E1}"/>
              </a:ext>
            </a:extLst>
          </p:cNvPr>
          <p:cNvSpPr/>
          <p:nvPr/>
        </p:nvSpPr>
        <p:spPr bwMode="auto">
          <a:xfrm>
            <a:off x="8799745" y="1315924"/>
            <a:ext cx="685800" cy="571500"/>
          </a:xfrm>
          <a:prstGeom prst="homePlate">
            <a:avLst>
              <a:gd name="adj" fmla="val 18018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latinLnBrk="1">
              <a:defRPr/>
            </a:pPr>
            <a:r>
              <a:rPr lang="en-US" altLang="ko-KR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pen</a:t>
            </a:r>
            <a:r>
              <a:rPr lang="en-US" altLang="ko-KR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algn="ctr" latinLnBrk="1"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稳定化</a:t>
            </a:r>
            <a:endParaRPr lang="ko-KR" altLang="en-US" sz="1400" b="1" dirty="0">
              <a:latin typeface="微软雅黑" panose="020B0503020204020204" pitchFamily="34" charset="-122"/>
              <a:ea typeface="LG스마트체 Regular" charset="-127"/>
            </a:endParaRPr>
          </a:p>
        </p:txBody>
      </p:sp>
      <p:sp>
        <p:nvSpPr>
          <p:cNvPr id="43" name="오각형 38">
            <a:extLst>
              <a:ext uri="{FF2B5EF4-FFF2-40B4-BE49-F238E27FC236}">
                <a16:creationId xmlns:a16="http://schemas.microsoft.com/office/drawing/2014/main" id="{F3328FD8-EC0C-4EC9-B9DD-ADA9CDD30055}"/>
              </a:ext>
            </a:extLst>
          </p:cNvPr>
          <p:cNvSpPr/>
          <p:nvPr/>
        </p:nvSpPr>
        <p:spPr bwMode="auto">
          <a:xfrm>
            <a:off x="3135387" y="1315925"/>
            <a:ext cx="1579629" cy="554037"/>
          </a:xfrm>
          <a:prstGeom prst="homePlate">
            <a:avLst>
              <a:gd name="adj" fmla="val 18018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latinLnBrk="1"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系统分析</a:t>
            </a:r>
            <a:r>
              <a:rPr lang="ko-KR" altLang="en-US" sz="1400" b="1" dirty="0">
                <a:latin typeface="微软雅黑" panose="020B0503020204020204" pitchFamily="34" charset="-122"/>
                <a:ea typeface="LG스마트체 Regular" charset="-127"/>
              </a:rPr>
              <a:t> </a:t>
            </a:r>
            <a:r>
              <a:rPr lang="en-US" altLang="ko-KR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ko-KR" altLang="en-US" sz="1400" b="1" dirty="0">
                <a:latin typeface="微软雅黑" panose="020B0503020204020204" pitchFamily="34" charset="-122"/>
                <a:ea typeface="LG스마트체 Regular" charset="-127"/>
              </a:rPr>
              <a:t> </a:t>
            </a:r>
          </a:p>
        </p:txBody>
      </p:sp>
      <p:sp>
        <p:nvSpPr>
          <p:cNvPr id="44" name="타원 41">
            <a:extLst>
              <a:ext uri="{FF2B5EF4-FFF2-40B4-BE49-F238E27FC236}">
                <a16:creationId xmlns:a16="http://schemas.microsoft.com/office/drawing/2014/main" id="{DDA41E67-33E6-40A2-A1E2-BC86A81A2299}"/>
              </a:ext>
            </a:extLst>
          </p:cNvPr>
          <p:cNvSpPr/>
          <p:nvPr/>
        </p:nvSpPr>
        <p:spPr>
          <a:xfrm>
            <a:off x="4490623" y="2328220"/>
            <a:ext cx="179388" cy="17938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solidFill>
                <a:srgbClr val="FFFFFF"/>
              </a:solidFill>
              <a:latin typeface="微软雅黑" panose="020B0503020204020204" pitchFamily="34" charset="-122"/>
              <a:ea typeface="LG스마트체 Regular" charset="-127"/>
              <a:cs typeface="Arial" pitchFamily="34" charset="0"/>
            </a:endParaRPr>
          </a:p>
        </p:txBody>
      </p:sp>
      <p:sp>
        <p:nvSpPr>
          <p:cNvPr id="45" name="오각형 43">
            <a:extLst>
              <a:ext uri="{FF2B5EF4-FFF2-40B4-BE49-F238E27FC236}">
                <a16:creationId xmlns:a16="http://schemas.microsoft.com/office/drawing/2014/main" id="{F12A5529-733C-444E-9B3D-BB5856CFD176}"/>
              </a:ext>
            </a:extLst>
          </p:cNvPr>
          <p:cNvSpPr/>
          <p:nvPr/>
        </p:nvSpPr>
        <p:spPr bwMode="auto">
          <a:xfrm>
            <a:off x="4755566" y="1315924"/>
            <a:ext cx="3351656" cy="571500"/>
          </a:xfrm>
          <a:prstGeom prst="homePlate">
            <a:avLst>
              <a:gd name="adj" fmla="val 18018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latinLnBrk="1"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系统开发</a:t>
            </a:r>
            <a:r>
              <a:rPr lang="en-US" altLang="ko-KR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ko-KR" altLang="en-US" sz="1400" b="1" dirty="0">
              <a:latin typeface="微软雅黑" panose="020B0503020204020204" pitchFamily="34" charset="-122"/>
              <a:ea typeface="LG스마트체 Regular" charset="-127"/>
            </a:endParaRPr>
          </a:p>
        </p:txBody>
      </p:sp>
      <p:sp>
        <p:nvSpPr>
          <p:cNvPr id="46" name="TextBox 67">
            <a:extLst>
              <a:ext uri="{FF2B5EF4-FFF2-40B4-BE49-F238E27FC236}">
                <a16:creationId xmlns:a16="http://schemas.microsoft.com/office/drawing/2014/main" id="{A44CA12E-95D3-43E6-9ECD-09B8992A7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6065" y="2192572"/>
            <a:ext cx="53251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Open</a:t>
            </a:r>
            <a:endParaRPr lang="ko-KR" altLang="en-US" sz="1000" b="1" dirty="0">
              <a:latin typeface="微软雅黑" panose="020B0503020204020204" pitchFamily="34" charset="-122"/>
              <a:ea typeface="LG스마트체 Regular" charset="-127"/>
              <a:cs typeface="Arial" pitchFamily="34" charset="0"/>
            </a:endParaRPr>
          </a:p>
        </p:txBody>
      </p: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00E9F51B-65F4-48D1-9AA8-2FECD087F20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8969931" y="2040172"/>
            <a:ext cx="155575" cy="152400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 w="9525" algn="ctr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b="1" kern="0">
              <a:solidFill>
                <a:srgbClr val="000000"/>
              </a:solidFill>
              <a:latin typeface="微软雅黑" panose="020B0503020204020204" pitchFamily="34" charset="-122"/>
              <a:ea typeface="LG Smart_H Regular" pitchFamily="34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C26BD20-2932-41F3-9B0A-16B4C9214AEC}"/>
              </a:ext>
            </a:extLst>
          </p:cNvPr>
          <p:cNvSpPr/>
          <p:nvPr/>
        </p:nvSpPr>
        <p:spPr>
          <a:xfrm>
            <a:off x="6425838" y="2313449"/>
            <a:ext cx="179387" cy="1809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solidFill>
                <a:srgbClr val="FFFFFF"/>
              </a:solidFill>
              <a:latin typeface="微软雅黑" panose="020B0503020204020204" pitchFamily="34" charset="-122"/>
              <a:ea typeface="LG스마트체 Regular" charset="-127"/>
              <a:cs typeface="Arial" pitchFamily="34" charset="0"/>
            </a:endParaRPr>
          </a:p>
        </p:txBody>
      </p:sp>
      <p:sp>
        <p:nvSpPr>
          <p:cNvPr id="49" name="오각형 49">
            <a:extLst>
              <a:ext uri="{FF2B5EF4-FFF2-40B4-BE49-F238E27FC236}">
                <a16:creationId xmlns:a16="http://schemas.microsoft.com/office/drawing/2014/main" id="{2A9DA99A-2126-466F-9C95-461BF4CFE6E9}"/>
              </a:ext>
            </a:extLst>
          </p:cNvPr>
          <p:cNvSpPr/>
          <p:nvPr/>
        </p:nvSpPr>
        <p:spPr bwMode="auto">
          <a:xfrm>
            <a:off x="8180400" y="1325824"/>
            <a:ext cx="578795" cy="571500"/>
          </a:xfrm>
          <a:prstGeom prst="homePlate">
            <a:avLst>
              <a:gd name="adj" fmla="val 18018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latinLnBrk="1"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培训</a:t>
            </a:r>
            <a:endParaRPr lang="ko-KR" altLang="en-US" sz="1400" b="1" dirty="0">
              <a:latin typeface="微软雅黑" panose="020B0503020204020204" pitchFamily="34" charset="-122"/>
              <a:ea typeface="LG스마트체 Regular" charset="-127"/>
            </a:endParaRPr>
          </a:p>
        </p:txBody>
      </p:sp>
      <p:sp>
        <p:nvSpPr>
          <p:cNvPr id="50" name="TextBox 29">
            <a:extLst>
              <a:ext uri="{FF2B5EF4-FFF2-40B4-BE49-F238E27FC236}">
                <a16:creationId xmlns:a16="http://schemas.microsoft.com/office/drawing/2014/main" id="{AAA22337-0D88-4419-8240-470F51D05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1101" y="2048910"/>
            <a:ext cx="13965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zh-CN" sz="1000" b="1" dirty="0">
                <a:solidFill>
                  <a:srgbClr val="000000"/>
                </a:solidFill>
                <a:latin typeface="微软雅黑" panose="020B0503020204020204" pitchFamily="34" charset="-122"/>
                <a:ea typeface="LG스마트체 Regular" charset="-127"/>
                <a:cs typeface="Arial" pitchFamily="34" charset="0"/>
              </a:rPr>
              <a:t>9</a:t>
            </a:r>
            <a:r>
              <a:rPr lang="zh-CN" altLang="en-US" sz="1000" b="1" dirty="0">
                <a:solidFill>
                  <a:srgbClr val="000000"/>
                </a:solidFill>
                <a:latin typeface="微软雅黑" panose="020B0503020204020204" pitchFamily="34" charset="-122"/>
                <a:ea typeface="LG스마트체 Regular" charset="-127"/>
                <a:cs typeface="Arial" pitchFamily="34" charset="0"/>
              </a:rPr>
              <a:t>月、</a:t>
            </a:r>
            <a:r>
              <a:rPr lang="en-US" altLang="zh-CN" sz="1000" b="1" dirty="0">
                <a:solidFill>
                  <a:srgbClr val="000000"/>
                </a:solidFill>
                <a:latin typeface="微软雅黑" panose="020B0503020204020204" pitchFamily="34" charset="-122"/>
                <a:ea typeface="LG스마트체 Regular" charset="-127"/>
                <a:cs typeface="Arial" pitchFamily="34" charset="0"/>
              </a:rPr>
              <a:t>10</a:t>
            </a:r>
            <a:r>
              <a:rPr lang="zh-CN" altLang="en-US" sz="1000" b="1" dirty="0">
                <a:solidFill>
                  <a:srgbClr val="000000"/>
                </a:solidFill>
                <a:latin typeface="微软雅黑" panose="020B0503020204020204" pitchFamily="34" charset="-122"/>
                <a:ea typeface="LG스마트체 Regular" charset="-127"/>
                <a:cs typeface="Arial" pitchFamily="34" charset="0"/>
              </a:rPr>
              <a:t>月、</a:t>
            </a:r>
            <a:r>
              <a:rPr lang="en-US" altLang="zh-CN" sz="1000" b="1" dirty="0">
                <a:solidFill>
                  <a:srgbClr val="000000"/>
                </a:solidFill>
                <a:latin typeface="微软雅黑" panose="020B0503020204020204" pitchFamily="34" charset="-122"/>
                <a:ea typeface="LG스마트체 Regular" charset="-127"/>
                <a:cs typeface="Arial" pitchFamily="34" charset="0"/>
              </a:rPr>
              <a:t>11</a:t>
            </a:r>
            <a:r>
              <a:rPr lang="zh-CN" altLang="en-US" sz="1000" b="1" dirty="0">
                <a:solidFill>
                  <a:srgbClr val="000000"/>
                </a:solidFill>
                <a:latin typeface="微软雅黑" panose="020B0503020204020204" pitchFamily="34" charset="-122"/>
                <a:ea typeface="LG스마트체 Regular" charset="-127"/>
                <a:cs typeface="Arial" pitchFamily="34" charset="0"/>
              </a:rPr>
              <a:t>月开发</a:t>
            </a:r>
            <a:endParaRPr lang="ko-KR" altLang="en-US" sz="1000" b="1" dirty="0">
              <a:solidFill>
                <a:srgbClr val="000000"/>
              </a:solidFill>
              <a:latin typeface="微软雅黑" panose="020B0503020204020204" pitchFamily="34" charset="-122"/>
              <a:ea typeface="LG스마트체 Regular" charset="-127"/>
              <a:cs typeface="Arial" pitchFamily="34" charset="0"/>
            </a:endParaRPr>
          </a:p>
        </p:txBody>
      </p:sp>
      <p:sp>
        <p:nvSpPr>
          <p:cNvPr id="51" name="TextBox 29">
            <a:extLst>
              <a:ext uri="{FF2B5EF4-FFF2-40B4-BE49-F238E27FC236}">
                <a16:creationId xmlns:a16="http://schemas.microsoft.com/office/drawing/2014/main" id="{D6AFE914-495A-44E4-9C75-FF2E2F314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8459" y="2552711"/>
            <a:ext cx="11432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zh-CN" altLang="en-US" sz="1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测试</a:t>
            </a:r>
            <a:r>
              <a:rPr lang="en-US" altLang="ko-KR" sz="1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</a:t>
            </a:r>
            <a:r>
              <a:rPr lang="zh-CN" altLang="en-US" sz="1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使用者培训</a:t>
            </a:r>
            <a:endParaRPr lang="ko-KR" altLang="en-US" sz="1000" b="1" dirty="0">
              <a:solidFill>
                <a:srgbClr val="000000"/>
              </a:solidFill>
              <a:latin typeface="微软雅黑" panose="020B0503020204020204" pitchFamily="34" charset="-122"/>
              <a:ea typeface="LG스마트체 Regular" charset="-127"/>
              <a:cs typeface="Arial" pitchFamily="34" charset="0"/>
            </a:endParaRPr>
          </a:p>
        </p:txBody>
      </p:sp>
      <p:sp>
        <p:nvSpPr>
          <p:cNvPr id="52" name="TextBox 54">
            <a:extLst>
              <a:ext uri="{FF2B5EF4-FFF2-40B4-BE49-F238E27FC236}">
                <a16:creationId xmlns:a16="http://schemas.microsoft.com/office/drawing/2014/main" id="{783329FC-0EDB-45D9-96B1-B39515997ED7}"/>
              </a:ext>
            </a:extLst>
          </p:cNvPr>
          <p:cNvSpPr txBox="1"/>
          <p:nvPr/>
        </p:nvSpPr>
        <p:spPr>
          <a:xfrm>
            <a:off x="1046565" y="2055020"/>
            <a:ext cx="1213794" cy="2990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799" indent="-177799">
              <a:lnSpc>
                <a:spcPts val="1800"/>
              </a:lnSpc>
            </a:pPr>
            <a:r>
              <a:rPr lang="en-US" altLang="zh-CN" sz="11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z="11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1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1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1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1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ko-KR" altLang="en-US" sz="1100" b="1" i="1" dirty="0">
              <a:latin typeface="微软雅黑" panose="020B0503020204020204" pitchFamily="34" charset="-122"/>
              <a:ea typeface="LG스마트체 Regular" panose="020B0600000101010101" pitchFamily="50" charset="-127"/>
            </a:endParaRPr>
          </a:p>
        </p:txBody>
      </p:sp>
      <p:sp>
        <p:nvSpPr>
          <p:cNvPr id="53" name="타원 55">
            <a:extLst>
              <a:ext uri="{FF2B5EF4-FFF2-40B4-BE49-F238E27FC236}">
                <a16:creationId xmlns:a16="http://schemas.microsoft.com/office/drawing/2014/main" id="{52450598-4798-4263-8FF0-67D738765CF9}"/>
              </a:ext>
            </a:extLst>
          </p:cNvPr>
          <p:cNvSpPr/>
          <p:nvPr/>
        </p:nvSpPr>
        <p:spPr bwMode="auto">
          <a:xfrm>
            <a:off x="2959820" y="2312902"/>
            <a:ext cx="216000" cy="216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95" eaLnBrk="0" fontAlgn="base" hangingPunct="0">
              <a:spcBef>
                <a:spcPct val="20000"/>
              </a:spcBef>
              <a:spcAft>
                <a:spcPct val="0"/>
              </a:spcAft>
            </a:pPr>
            <a:endParaRPr lang="ko-KR" altLang="en-US" sz="1000">
              <a:latin typeface="微软雅黑" panose="020B0503020204020204" pitchFamily="34" charset="-122"/>
              <a:ea typeface="LG스마트체 Regular" panose="020B0600000101010101" pitchFamily="50" charset="-127"/>
            </a:endParaRPr>
          </a:p>
        </p:txBody>
      </p:sp>
      <p:sp>
        <p:nvSpPr>
          <p:cNvPr id="54" name="AutoShape 115">
            <a:extLst>
              <a:ext uri="{FF2B5EF4-FFF2-40B4-BE49-F238E27FC236}">
                <a16:creationId xmlns:a16="http://schemas.microsoft.com/office/drawing/2014/main" id="{BD1F0AF5-785D-4746-B82C-3891EE8A8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80" y="764704"/>
            <a:ext cx="1080121" cy="3048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latinLnBrk="1" hangingPunct="1">
              <a:buFont typeface="Wingdings" pitchFamily="2" charset="2"/>
              <a:buChar char="l"/>
              <a:defRPr/>
            </a:pPr>
            <a:r>
              <a:rPr lang="en-US" altLang="ko-KR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日程</a:t>
            </a:r>
          </a:p>
        </p:txBody>
      </p:sp>
      <p:sp>
        <p:nvSpPr>
          <p:cNvPr id="55" name="TextBox 29">
            <a:extLst>
              <a:ext uri="{FF2B5EF4-FFF2-40B4-BE49-F238E27FC236}">
                <a16:creationId xmlns:a16="http://schemas.microsoft.com/office/drawing/2014/main" id="{7FD0FABE-CFB5-48DE-85DF-964B40DB3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285" y="2044605"/>
            <a:ext cx="152477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zh-CN" sz="1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12</a:t>
            </a:r>
            <a:r>
              <a:rPr lang="zh-CN" altLang="en-US" sz="1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月</a:t>
            </a:r>
            <a:r>
              <a:rPr lang="en-US" altLang="zh-CN" sz="1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11</a:t>
            </a:r>
            <a:r>
              <a:rPr lang="zh-CN" altLang="en-US" sz="1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日</a:t>
            </a:r>
            <a:r>
              <a:rPr lang="zh-CN" altLang="en-US" sz="1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开发构筑完成</a:t>
            </a:r>
            <a:endParaRPr lang="ko-KR" altLang="en-US" sz="1000" b="1" dirty="0">
              <a:solidFill>
                <a:srgbClr val="000000"/>
              </a:solidFill>
              <a:latin typeface="微软雅黑" panose="020B0503020204020204" pitchFamily="34" charset="-122"/>
              <a:ea typeface="LG스마트체 Regular" charset="-127"/>
              <a:cs typeface="Arial" pitchFamily="34" charset="0"/>
            </a:endParaRPr>
          </a:p>
        </p:txBody>
      </p:sp>
      <p:sp>
        <p:nvSpPr>
          <p:cNvPr id="57" name="TextBox 52">
            <a:extLst>
              <a:ext uri="{FF2B5EF4-FFF2-40B4-BE49-F238E27FC236}">
                <a16:creationId xmlns:a16="http://schemas.microsoft.com/office/drawing/2014/main" id="{EB6CA978-ED92-4308-B041-3A8C4083E728}"/>
              </a:ext>
            </a:extLst>
          </p:cNvPr>
          <p:cNvSpPr txBox="1"/>
          <p:nvPr/>
        </p:nvSpPr>
        <p:spPr>
          <a:xfrm>
            <a:off x="8967445" y="1988842"/>
            <a:ext cx="1011815" cy="295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799" indent="-177799">
              <a:lnSpc>
                <a:spcPts val="1800"/>
              </a:lnSpc>
            </a:pP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试运行</a:t>
            </a:r>
            <a:endParaRPr lang="ko-KR" altLang="en-US" sz="1000" b="1" i="1" dirty="0">
              <a:latin typeface="微软雅黑" panose="020B0503020204020204" pitchFamily="34" charset="-122"/>
              <a:ea typeface="LG스마트체 Regular" panose="020B0600000101010101" pitchFamily="50" charset="-127"/>
            </a:endParaRPr>
          </a:p>
        </p:txBody>
      </p:sp>
      <p:sp>
        <p:nvSpPr>
          <p:cNvPr id="58" name="TextBox 54">
            <a:extLst>
              <a:ext uri="{FF2B5EF4-FFF2-40B4-BE49-F238E27FC236}">
                <a16:creationId xmlns:a16="http://schemas.microsoft.com/office/drawing/2014/main" id="{C566565B-405A-4C24-9509-A5D7B71A2DAD}"/>
              </a:ext>
            </a:extLst>
          </p:cNvPr>
          <p:cNvSpPr txBox="1"/>
          <p:nvPr/>
        </p:nvSpPr>
        <p:spPr>
          <a:xfrm>
            <a:off x="2713091" y="2064138"/>
            <a:ext cx="1213794" cy="2990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799" indent="-177799">
              <a:lnSpc>
                <a:spcPts val="1800"/>
              </a:lnSpc>
            </a:pPr>
            <a:r>
              <a:rPr lang="en-US" altLang="zh-CN" sz="11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z="11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1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1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1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1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ko-KR" altLang="en-US" sz="1100" b="1" i="1" dirty="0">
              <a:latin typeface="微软雅黑" panose="020B0503020204020204" pitchFamily="34" charset="-122"/>
              <a:ea typeface="LG스마트체 Regular" panose="020B0600000101010101" pitchFamily="50" charset="-127"/>
            </a:endParaRPr>
          </a:p>
        </p:txBody>
      </p:sp>
      <p:sp>
        <p:nvSpPr>
          <p:cNvPr id="59" name="내용 개체 틀 5">
            <a:extLst>
              <a:ext uri="{FF2B5EF4-FFF2-40B4-BE49-F238E27FC236}">
                <a16:creationId xmlns:a16="http://schemas.microsoft.com/office/drawing/2014/main" id="{695ACBCA-8343-4816-9BB8-75DA33352AF3}"/>
              </a:ext>
            </a:extLst>
          </p:cNvPr>
          <p:cNvSpPr txBox="1">
            <a:spLocks/>
          </p:cNvSpPr>
          <p:nvPr/>
        </p:nvSpPr>
        <p:spPr bwMode="auto">
          <a:xfrm>
            <a:off x="1403733" y="3230844"/>
            <a:ext cx="282629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285749" indent="-285749">
              <a:lnSpc>
                <a:spcPct val="110000"/>
              </a:lnSpc>
              <a:buFontTx/>
              <a:buChar char="-"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合计</a:t>
            </a:r>
            <a:r>
              <a:rPr lang="ko-KR" altLang="en-US" sz="1500" b="1" dirty="0">
                <a:latin typeface="微软雅黑" panose="020B0503020204020204" pitchFamily="34" charset="-122"/>
                <a:ea typeface="LG스마트체2.0 Regular" panose="020B0600000101010101" pitchFamily="50" charset="-127"/>
              </a:rPr>
              <a:t> </a:t>
            </a:r>
            <a:r>
              <a:rPr lang="en-US" altLang="ko-KR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5</a:t>
            </a:r>
            <a:r>
              <a:rPr lang="en-US" altLang="zh-CN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44,227</a:t>
            </a:r>
            <a:r>
              <a:rPr lang="en-US" altLang="ko-KR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(RMB)</a:t>
            </a:r>
            <a:endParaRPr lang="en-US" altLang="zh-CN" b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내용 개체 틀 5">
            <a:extLst>
              <a:ext uri="{FF2B5EF4-FFF2-40B4-BE49-F238E27FC236}">
                <a16:creationId xmlns:a16="http://schemas.microsoft.com/office/drawing/2014/main" id="{CBF5C208-945C-4275-AAC3-BC61C5FBCDE0}"/>
              </a:ext>
            </a:extLst>
          </p:cNvPr>
          <p:cNvSpPr txBox="1">
            <a:spLocks/>
          </p:cNvSpPr>
          <p:nvPr/>
        </p:nvSpPr>
        <p:spPr bwMode="auto">
          <a:xfrm>
            <a:off x="373697" y="5961572"/>
            <a:ext cx="9158605" cy="275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en-US" altLang="ko-KR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※</a:t>
            </a:r>
            <a:r>
              <a:rPr lang="ko-KR" altLang="en-US" sz="1000" dirty="0">
                <a:solidFill>
                  <a:srgbClr val="FF000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 </a:t>
            </a:r>
            <a:r>
              <a:rPr lang="zh-CN" altLang="en-US" sz="1000" b="1" dirty="0">
                <a:solidFill>
                  <a:srgbClr val="FF000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上述为预计费用和日程，根据秉义进度最终确认范围及时间，可对费用和时间进行调整</a:t>
            </a:r>
            <a:endParaRPr lang="en-US" altLang="zh-CN" sz="1000" b="1" dirty="0">
              <a:solidFill>
                <a:srgbClr val="FF0000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pPr>
              <a:lnSpc>
                <a:spcPts val="1800"/>
              </a:lnSpc>
            </a:pPr>
            <a:r>
              <a:rPr lang="en-US" altLang="ko-KR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※</a:t>
            </a:r>
            <a:r>
              <a:rPr lang="zh-CN" altLang="en-US" sz="1000" b="1" dirty="0">
                <a:solidFill>
                  <a:srgbClr val="FF000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上述费用为</a:t>
            </a:r>
            <a:r>
              <a:rPr lang="en-US" altLang="zh-CN" sz="1000" b="1" dirty="0">
                <a:solidFill>
                  <a:srgbClr val="FF000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2</a:t>
            </a:r>
            <a:r>
              <a:rPr lang="zh-CN" altLang="en-US" sz="1000" b="1" dirty="0">
                <a:solidFill>
                  <a:srgbClr val="FF000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期预计费用</a:t>
            </a:r>
            <a:endParaRPr lang="ko-KR" altLang="en-US" sz="1000" b="1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  <a:p>
            <a:pPr>
              <a:lnSpc>
                <a:spcPts val="1800"/>
              </a:lnSpc>
            </a:pPr>
            <a:endParaRPr lang="en-US" altLang="zh-CN" sz="1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AutoShape 116">
            <a:extLst>
              <a:ext uri="{FF2B5EF4-FFF2-40B4-BE49-F238E27FC236}">
                <a16:creationId xmlns:a16="http://schemas.microsoft.com/office/drawing/2014/main" id="{833D15AB-931C-406A-88EF-AEB796BA2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486" y="3202317"/>
            <a:ext cx="1080121" cy="3048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latinLnBrk="1" hangingPunct="1">
              <a:buFont typeface="Wingdings" pitchFamily="2" charset="2"/>
              <a:buChar char="l"/>
              <a:defRPr/>
            </a:pPr>
            <a:r>
              <a:rPr lang="en-US" altLang="ko-KR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CNS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报价</a:t>
            </a:r>
          </a:p>
        </p:txBody>
      </p:sp>
      <p:sp>
        <p:nvSpPr>
          <p:cNvPr id="64" name="내용 개체 틀 5">
            <a:extLst>
              <a:ext uri="{FF2B5EF4-FFF2-40B4-BE49-F238E27FC236}">
                <a16:creationId xmlns:a16="http://schemas.microsoft.com/office/drawing/2014/main" id="{821B8B09-C158-49F0-8E63-894AAF259E9C}"/>
              </a:ext>
            </a:extLst>
          </p:cNvPr>
          <p:cNvSpPr txBox="1">
            <a:spLocks/>
          </p:cNvSpPr>
          <p:nvPr/>
        </p:nvSpPr>
        <p:spPr bwMode="auto">
          <a:xfrm>
            <a:off x="404487" y="3573016"/>
            <a:ext cx="282629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atinLnBrk="0">
              <a:lnSpc>
                <a:spcPct val="110000"/>
              </a:lnSpc>
            </a:pPr>
            <a:r>
              <a:rPr lang="en-US" altLang="ko-KR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※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投入详细明细</a:t>
            </a:r>
            <a:endParaRPr lang="en-US" altLang="zh-CN" sz="1200" b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46">
            <a:extLst>
              <a:ext uri="{FF2B5EF4-FFF2-40B4-BE49-F238E27FC236}">
                <a16:creationId xmlns:a16="http://schemas.microsoft.com/office/drawing/2014/main" id="{F256FFE1-E73C-4B33-9873-3E6777071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486" y="5560008"/>
            <a:ext cx="4895850" cy="461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zh-CN" altLang="en-US" sz="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上述单价为</a:t>
            </a:r>
            <a:r>
              <a:rPr lang="ko-KR" altLang="en-US" sz="799" dirty="0">
                <a:latin typeface="微软雅黑" panose="020B0503020204020204" pitchFamily="34" charset="-122"/>
                <a:ea typeface="LG스마트체 Regular" panose="020B0600000101010101" pitchFamily="50" charset="-127"/>
              </a:rPr>
              <a:t> </a:t>
            </a:r>
            <a:r>
              <a:rPr lang="en-US" altLang="zh-CN" sz="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年单价</a:t>
            </a:r>
            <a:r>
              <a:rPr lang="ko-KR" altLang="en-US" sz="799" dirty="0">
                <a:latin typeface="微软雅黑" panose="020B0503020204020204" pitchFamily="34" charset="-122"/>
                <a:ea typeface="LG스마트체 Regular" panose="020B0600000101010101" pitchFamily="50" charset="-127"/>
              </a:rPr>
              <a:t> </a:t>
            </a:r>
            <a:r>
              <a:rPr lang="en-US" altLang="ko-KR" sz="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67,663 RMB</a:t>
            </a:r>
            <a:r>
              <a:rPr lang="zh-CN" altLang="en-US" sz="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，包含</a:t>
            </a:r>
            <a:r>
              <a:rPr lang="ko-KR" altLang="en-US" sz="799" dirty="0">
                <a:latin typeface="微软雅黑" panose="020B0503020204020204" pitchFamily="34" charset="-122"/>
                <a:ea typeface="LG스마트체 Regular" panose="020B0600000101010101" pitchFamily="50" charset="-127"/>
              </a:rPr>
              <a:t> </a:t>
            </a:r>
            <a:r>
              <a:rPr lang="zh-CN" altLang="en-US" sz="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“城建税”</a:t>
            </a:r>
            <a:endParaRPr lang="en-US" altLang="ko-KR" sz="7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ko-KR" sz="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zh-CN" altLang="en-US" sz="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上述报价</a:t>
            </a:r>
            <a:r>
              <a:rPr lang="ko-KR" altLang="en-US" sz="799" dirty="0">
                <a:latin typeface="微软雅黑" panose="020B0503020204020204" pitchFamily="34" charset="-122"/>
                <a:ea typeface="LG스마트체 Regular" panose="020B0600000101010101" pitchFamily="50" charset="-127"/>
              </a:rPr>
              <a:t> </a:t>
            </a:r>
            <a:r>
              <a:rPr lang="en-US" altLang="ko-KR" sz="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Infra </a:t>
            </a:r>
            <a:r>
              <a:rPr lang="zh-CN" altLang="en-US" sz="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费用</a:t>
            </a:r>
            <a:r>
              <a:rPr lang="en-US" altLang="ko-KR" sz="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(H/W, S/W, N/W) </a:t>
            </a:r>
            <a:r>
              <a:rPr lang="zh-CN" altLang="en-US" sz="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及后期维保费用除外</a:t>
            </a:r>
            <a:r>
              <a:rPr lang="ko-KR" altLang="en-US" sz="799" dirty="0">
                <a:latin typeface="微软雅黑" panose="020B0503020204020204" pitchFamily="34" charset="-122"/>
                <a:ea typeface="LG스마트체 Regular" panose="020B0600000101010101" pitchFamily="50" charset="-127"/>
              </a:rPr>
              <a:t> </a:t>
            </a:r>
            <a:endParaRPr lang="en-US" altLang="ko-KR" sz="7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ko-KR" altLang="en-US" sz="799" dirty="0">
                <a:solidFill>
                  <a:srgbClr val="FF0000"/>
                </a:solidFill>
                <a:latin typeface="微软雅黑" panose="020B0503020204020204" pitchFamily="34" charset="-122"/>
                <a:ea typeface="LG스마트체 Regular" panose="020B0600000101010101" pitchFamily="50" charset="-127"/>
              </a:rPr>
              <a:t>* </a:t>
            </a:r>
            <a:r>
              <a:rPr lang="zh-CN" altLang="en-US" sz="799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上述报价根据顾客要求增加作业范围及时间，可追加进行费用预测</a:t>
            </a:r>
            <a:endParaRPr lang="ko-KR" altLang="en-US" sz="799" dirty="0">
              <a:latin typeface="微软雅黑" panose="020B0503020204020204" pitchFamily="34" charset="-122"/>
              <a:ea typeface="LG스마트체 Regular" panose="020B0600000101010101" pitchFamily="50" charset="-127"/>
            </a:endParaRPr>
          </a:p>
        </p:txBody>
      </p:sp>
      <p:sp>
        <p:nvSpPr>
          <p:cNvPr id="66" name="직사각형 62">
            <a:extLst>
              <a:ext uri="{FF2B5EF4-FFF2-40B4-BE49-F238E27FC236}">
                <a16:creationId xmlns:a16="http://schemas.microsoft.com/office/drawing/2014/main" id="{5006C484-389C-455D-B8EA-4D1406378B8D}"/>
              </a:ext>
            </a:extLst>
          </p:cNvPr>
          <p:cNvSpPr/>
          <p:nvPr/>
        </p:nvSpPr>
        <p:spPr>
          <a:xfrm>
            <a:off x="5961113" y="3819643"/>
            <a:ext cx="3449586" cy="15535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微软雅黑" panose="020B0503020204020204" pitchFamily="34" charset="-122"/>
            </a:endParaRPr>
          </a:p>
        </p:txBody>
      </p:sp>
      <p:sp>
        <p:nvSpPr>
          <p:cNvPr id="56" name="슬라이드 번호 개체 틀 10">
            <a:extLst>
              <a:ext uri="{FF2B5EF4-FFF2-40B4-BE49-F238E27FC236}">
                <a16:creationId xmlns:a16="http://schemas.microsoft.com/office/drawing/2014/main" id="{6858BB57-8E8D-4BD7-8159-C71E961F4AC2}"/>
              </a:ext>
            </a:extLst>
          </p:cNvPr>
          <p:cNvSpPr txBox="1">
            <a:spLocks/>
          </p:cNvSpPr>
          <p:nvPr/>
        </p:nvSpPr>
        <p:spPr>
          <a:xfrm>
            <a:off x="4790827" y="6453336"/>
            <a:ext cx="800347" cy="27573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ko-KR"/>
            </a:defPPr>
            <a:lvl1pPr marL="0" algn="r" defTabSz="914400" rtl="0" eaLnBrk="1" latinLnBrk="1" hangingPunct="1">
              <a:defRPr sz="105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6/6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438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0" y="548680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eaLnBrk="1" fontAlgn="base" hangingPunct="1">
              <a:spcBef>
                <a:spcPct val="0"/>
              </a:spcBef>
              <a:defRPr/>
            </a:pPr>
            <a:endParaRPr lang="ko-KR" altLang="en-US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97110" y="123825"/>
            <a:ext cx="1353112" cy="3692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369" tIns="45687" rIns="91369" bIns="45687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kern="0" dirty="0">
                <a:solidFill>
                  <a:sysClr val="windowText" lastClr="00000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  <a:cs typeface="Arial" pitchFamily="34" charset="0"/>
              </a:rPr>
              <a:t>6. </a:t>
            </a:r>
            <a:r>
              <a:rPr kumimoji="0" lang="zh-CN" altLang="en-US" b="1" kern="0" dirty="0">
                <a:solidFill>
                  <a:sysClr val="windowText" lastClr="00000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  <a:cs typeface="Arial" pitchFamily="34" charset="0"/>
              </a:rPr>
              <a:t>推进组织</a:t>
            </a: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G Smart_H Regular" panose="020B0600000101010101" pitchFamily="34" charset="-127"/>
              <a:ea typeface="LG Smart_H Regular" panose="020B0600000101010101" pitchFamily="34" charset="-127"/>
              <a:cs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86087" y="908492"/>
            <a:ext cx="2613025" cy="29238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latinLnBrk="0" hangingPunct="0">
              <a:spcBef>
                <a:spcPct val="50000"/>
              </a:spcBef>
              <a:buFont typeface="Wingdings" pitchFamily="2" charset="2"/>
              <a:buNone/>
            </a:pPr>
            <a:r>
              <a:rPr kumimoji="0" lang="ko-KR" altLang="en-US" sz="1300" b="1" u="sng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프로젝트 수행조직</a:t>
            </a:r>
          </a:p>
        </p:txBody>
      </p:sp>
      <p:grpSp>
        <p:nvGrpSpPr>
          <p:cNvPr id="7" name="그룹 33"/>
          <p:cNvGrpSpPr>
            <a:grpSpLocks/>
          </p:cNvGrpSpPr>
          <p:nvPr/>
        </p:nvGrpSpPr>
        <p:grpSpPr bwMode="auto">
          <a:xfrm>
            <a:off x="2834187" y="1863353"/>
            <a:ext cx="1440000" cy="565150"/>
            <a:chOff x="2824383" y="2498700"/>
            <a:chExt cx="1800000" cy="565170"/>
          </a:xfrm>
          <a:noFill/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2824383" y="2784460"/>
              <a:ext cx="1800000" cy="279410"/>
            </a:xfrm>
            <a:prstGeom prst="rect">
              <a:avLst/>
            </a:prstGeom>
            <a:grp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fontAlgn="ctr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kern="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Lu Tao</a:t>
              </a:r>
              <a:r>
                <a:rPr kumimoji="0" lang="ko-KR" altLang="en-US" sz="1000" b="1" kern="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팀장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824383" y="2498700"/>
              <a:ext cx="1800000" cy="230840"/>
            </a:xfrm>
            <a:prstGeom prst="rect">
              <a:avLst/>
            </a:prstGeom>
            <a:grpFill/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fontAlgn="ctr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ko-KR" altLang="en-US" sz="1000" b="1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en-US" altLang="ko-KR" sz="1000" b="1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Project Owner</a:t>
              </a:r>
              <a:endParaRPr lang="ko-KR" altLang="en-US" sz="1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10" name="그룹 34"/>
          <p:cNvGrpSpPr>
            <a:grpSpLocks/>
          </p:cNvGrpSpPr>
          <p:nvPr/>
        </p:nvGrpSpPr>
        <p:grpSpPr bwMode="auto">
          <a:xfrm>
            <a:off x="2834187" y="2780928"/>
            <a:ext cx="1440000" cy="747713"/>
            <a:chOff x="2824383" y="3338488"/>
            <a:chExt cx="1800000" cy="747746"/>
          </a:xfrm>
          <a:noFill/>
        </p:grpSpPr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2824383" y="3635364"/>
              <a:ext cx="1800000" cy="450870"/>
            </a:xfrm>
            <a:prstGeom prst="rect">
              <a:avLst/>
            </a:prstGeom>
            <a:grp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fontAlgn="ctr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kern="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LG CNS TBD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824383" y="3338488"/>
              <a:ext cx="1800000" cy="230842"/>
            </a:xfrm>
            <a:prstGeom prst="rect">
              <a:avLst/>
            </a:prstGeom>
            <a:grpFill/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fontAlgn="ctr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000" b="1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Project Manager</a:t>
              </a:r>
            </a:p>
          </p:txBody>
        </p:sp>
      </p:grpSp>
      <p:cxnSp>
        <p:nvCxnSpPr>
          <p:cNvPr id="13" name="AutoShape 12"/>
          <p:cNvCxnSpPr>
            <a:cxnSpLocks noChangeShapeType="1"/>
            <a:stCxn id="8" idx="2"/>
            <a:endCxn id="12" idx="0"/>
          </p:cNvCxnSpPr>
          <p:nvPr/>
        </p:nvCxnSpPr>
        <p:spPr bwMode="auto">
          <a:xfrm>
            <a:off x="3554187" y="2428503"/>
            <a:ext cx="0" cy="352425"/>
          </a:xfrm>
          <a:prstGeom prst="straightConnector1">
            <a:avLst/>
          </a:prstGeom>
          <a:noFill/>
          <a:ln w="6350">
            <a:solidFill>
              <a:srgbClr val="FFFFFF">
                <a:lumMod val="50000"/>
              </a:srgbClr>
            </a:solidFill>
            <a:round/>
            <a:headEnd/>
            <a:tailEnd/>
          </a:ln>
        </p:spPr>
      </p:cxnSp>
      <p:grpSp>
        <p:nvGrpSpPr>
          <p:cNvPr id="14" name="그룹 35"/>
          <p:cNvGrpSpPr>
            <a:grpSpLocks/>
          </p:cNvGrpSpPr>
          <p:nvPr/>
        </p:nvGrpSpPr>
        <p:grpSpPr bwMode="auto">
          <a:xfrm>
            <a:off x="1950497" y="4160937"/>
            <a:ext cx="1316112" cy="1800225"/>
            <a:chOff x="344488" y="4724400"/>
            <a:chExt cx="2088232" cy="1800225"/>
          </a:xfrm>
          <a:noFill/>
        </p:grpSpPr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344488" y="5006975"/>
              <a:ext cx="2088232" cy="1517650"/>
            </a:xfrm>
            <a:prstGeom prst="rect">
              <a:avLst/>
            </a:prstGeom>
            <a:grp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fontAlgn="ctr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kumimoji="0" lang="en-US" altLang="ko-KR" sz="1000" b="1" kern="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kumimoji="0" lang="ko-KR" altLang="en-US" sz="1000" b="1" kern="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분석</a:t>
              </a:r>
              <a:r>
                <a:rPr kumimoji="0" lang="en-US" altLang="ko-KR" sz="1000" b="1" kern="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/</a:t>
              </a:r>
              <a:r>
                <a:rPr kumimoji="0" lang="ko-KR" altLang="en-US" sz="1000" b="1" kern="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설계</a:t>
              </a:r>
              <a:r>
                <a:rPr kumimoji="0" lang="en-US" altLang="ko-KR" sz="1000" b="1" kern="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/</a:t>
              </a:r>
              <a:r>
                <a:rPr kumimoji="0" lang="ko-KR" altLang="en-US" sz="1000" b="1" kern="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개발 </a:t>
              </a:r>
              <a:r>
                <a:rPr kumimoji="0" lang="en-US" altLang="ko-KR" sz="1000" b="1" kern="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:</a:t>
              </a:r>
            </a:p>
            <a:p>
              <a:pPr fontAlgn="ctr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kern="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 TBD</a:t>
              </a: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344488" y="4724400"/>
              <a:ext cx="2088000" cy="230832"/>
            </a:xfrm>
            <a:prstGeom prst="rect">
              <a:avLst/>
            </a:prstGeom>
            <a:grpFill/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fontAlgn="ctr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ko-KR" altLang="en-US" sz="1000" b="1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개발</a:t>
              </a:r>
              <a:endParaRPr lang="en-US" altLang="ko-KR" sz="1000" b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cxnSp>
        <p:nvCxnSpPr>
          <p:cNvPr id="17" name="AutoShape 23"/>
          <p:cNvCxnSpPr>
            <a:cxnSpLocks noChangeShapeType="1"/>
            <a:stCxn id="11" idx="2"/>
            <a:endCxn id="16" idx="0"/>
          </p:cNvCxnSpPr>
          <p:nvPr/>
        </p:nvCxnSpPr>
        <p:spPr bwMode="auto">
          <a:xfrm rot="5400000">
            <a:off x="2765186" y="3371936"/>
            <a:ext cx="632296" cy="945707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</p:cxnSp>
      <p:grpSp>
        <p:nvGrpSpPr>
          <p:cNvPr id="18" name="그룹 42"/>
          <p:cNvGrpSpPr>
            <a:grpSpLocks/>
          </p:cNvGrpSpPr>
          <p:nvPr/>
        </p:nvGrpSpPr>
        <p:grpSpPr bwMode="auto">
          <a:xfrm>
            <a:off x="538771" y="1868149"/>
            <a:ext cx="1935215" cy="1241545"/>
            <a:chOff x="1085333" y="2653813"/>
            <a:chExt cx="1059154" cy="1521913"/>
          </a:xfrm>
          <a:noFill/>
        </p:grpSpPr>
        <p:sp>
          <p:nvSpPr>
            <p:cNvPr id="19" name="AutoShape 67"/>
            <p:cNvSpPr>
              <a:spLocks noChangeArrowheads="1"/>
            </p:cNvSpPr>
            <p:nvPr/>
          </p:nvSpPr>
          <p:spPr bwMode="auto">
            <a:xfrm>
              <a:off x="1085333" y="2967264"/>
              <a:ext cx="1059154" cy="1208462"/>
            </a:xfrm>
            <a:prstGeom prst="rect">
              <a:avLst/>
            </a:prstGeom>
            <a:grp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lIns="72000" rIns="0" anchor="ctr"/>
            <a:lstStyle/>
            <a:p>
              <a:pPr fontAlgn="ctr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kern="0" dirty="0">
                  <a:solidFill>
                    <a:srgbClr val="000000"/>
                  </a:solidFill>
                  <a:latin typeface="LG스마트체 Regular" charset="-127"/>
                  <a:ea typeface="LG스마트체 Regular" charset="-127"/>
                </a:rPr>
                <a:t> </a:t>
              </a:r>
            </a:p>
            <a:p>
              <a:pPr fontAlgn="ctr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00" b="1" kern="0" dirty="0">
                  <a:solidFill>
                    <a:srgbClr val="000000"/>
                  </a:solidFill>
                  <a:latin typeface="LG스마트체 Regular" charset="-127"/>
                  <a:ea typeface="LG스마트체 Regular" charset="-127"/>
                </a:rPr>
                <a:t>[</a:t>
              </a:r>
              <a:r>
                <a:rPr kumimoji="0" lang="ko-KR" altLang="en-US" sz="1000" b="1" kern="0" dirty="0">
                  <a:solidFill>
                    <a:srgbClr val="000000"/>
                  </a:solidFill>
                  <a:latin typeface="LG스마트체 Regular" charset="-127"/>
                  <a:ea typeface="LG스마트체 Regular" charset="-127"/>
                </a:rPr>
                <a:t>전자</a:t>
              </a:r>
              <a:r>
                <a:rPr kumimoji="0" lang="en-US" altLang="ko-KR" sz="1000" b="1" kern="0" dirty="0">
                  <a:solidFill>
                    <a:srgbClr val="000000"/>
                  </a:solidFill>
                  <a:latin typeface="LG스마트체 Regular" charset="-127"/>
                  <a:ea typeface="LG스마트체 Regular" charset="-127"/>
                </a:rPr>
                <a:t>]</a:t>
              </a:r>
            </a:p>
            <a:p>
              <a:pPr fontAlgn="ctr" latinLnBrk="0">
                <a:lnSpc>
                  <a:spcPct val="120000"/>
                </a:lnSpc>
                <a:buFont typeface="Arial" pitchFamily="34" charset="0"/>
                <a:buChar char="•"/>
                <a:defRPr/>
              </a:pPr>
              <a:r>
                <a:rPr lang="ko-KR" altLang="en-US" sz="1000" b="1" kern="0" dirty="0">
                  <a:solidFill>
                    <a:srgbClr val="000000"/>
                  </a:solidFill>
                  <a:latin typeface="LG스마트체 Regular" charset="-127"/>
                  <a:ea typeface="LG스마트체 Regular" charset="-127"/>
                </a:rPr>
                <a:t> 중국</a:t>
              </a:r>
              <a:r>
                <a:rPr lang="en-US" altLang="ko-KR" sz="1000" b="1" kern="0" dirty="0">
                  <a:solidFill>
                    <a:srgbClr val="000000"/>
                  </a:solidFill>
                  <a:latin typeface="LG스마트체 Regular" charset="-127"/>
                  <a:ea typeface="LG스마트체 Regular" charset="-127"/>
                </a:rPr>
                <a:t>SVC</a:t>
              </a:r>
              <a:r>
                <a:rPr lang="ko-KR" altLang="en-US" sz="1000" b="1" kern="0" dirty="0">
                  <a:solidFill>
                    <a:srgbClr val="000000"/>
                  </a:solidFill>
                  <a:latin typeface="LG스마트체 Regular" charset="-127"/>
                  <a:ea typeface="LG스마트체 Regular" charset="-127"/>
                </a:rPr>
                <a:t>팀</a:t>
              </a:r>
              <a:endParaRPr lang="en-US" altLang="ko-KR" sz="1000" b="1" kern="0" dirty="0">
                <a:solidFill>
                  <a:srgbClr val="000000"/>
                </a:solidFill>
                <a:latin typeface="LG스마트체 Regular" charset="-127"/>
                <a:ea typeface="LG스마트체 Regular" charset="-127"/>
              </a:endParaRPr>
            </a:p>
            <a:p>
              <a:pPr fontAlgn="ctr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altLang="ko-KR" sz="1000" b="1" kern="0" dirty="0">
                  <a:solidFill>
                    <a:srgbClr val="000000"/>
                  </a:solidFill>
                  <a:latin typeface="LG스마트체 Regular" charset="-127"/>
                  <a:ea typeface="LG스마트체 Regular" charset="-127"/>
                </a:rPr>
                <a:t>CH </a:t>
              </a:r>
              <a:r>
                <a:rPr lang="ko-KR" altLang="en-US" sz="1000" b="1" kern="0" dirty="0">
                  <a:solidFill>
                    <a:srgbClr val="000000"/>
                  </a:solidFill>
                  <a:latin typeface="LG스마트체 Regular" charset="-127"/>
                  <a:ea typeface="LG스마트체 Regular" charset="-127"/>
                </a:rPr>
                <a:t>중국지역 </a:t>
              </a:r>
              <a:r>
                <a:rPr lang="en-US" altLang="ko-KR" sz="1000" b="1" kern="0" dirty="0">
                  <a:solidFill>
                    <a:srgbClr val="000000"/>
                  </a:solidFill>
                  <a:latin typeface="LG스마트체 Regular" charset="-127"/>
                  <a:ea typeface="LG스마트체 Regular" charset="-127"/>
                </a:rPr>
                <a:t>IT</a:t>
              </a:r>
              <a:r>
                <a:rPr lang="ko-KR" altLang="en-US" sz="1000" b="1" kern="0" dirty="0">
                  <a:solidFill>
                    <a:srgbClr val="000000"/>
                  </a:solidFill>
                  <a:latin typeface="LG스마트체 Regular" charset="-127"/>
                  <a:ea typeface="LG스마트체 Regular" charset="-127"/>
                </a:rPr>
                <a:t>지원부문</a:t>
              </a:r>
              <a:r>
                <a:rPr lang="en-US" altLang="ko-KR" sz="1000" b="1" kern="0" dirty="0">
                  <a:solidFill>
                    <a:srgbClr val="000000"/>
                  </a:solidFill>
                  <a:latin typeface="LG스마트체 Regular" charset="-127"/>
                  <a:ea typeface="LG스마트체 Regular" charset="-127"/>
                </a:rPr>
                <a:t> </a:t>
              </a:r>
            </a:p>
            <a:p>
              <a:pPr fontAlgn="ctr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b="1" kern="0" dirty="0">
                  <a:solidFill>
                    <a:srgbClr val="000000"/>
                  </a:solidFill>
                  <a:latin typeface="LG스마트체 Regular" charset="-127"/>
                  <a:ea typeface="LG스마트체 Regular" charset="-127"/>
                </a:rPr>
                <a:t>[CNS]</a:t>
              </a:r>
            </a:p>
            <a:p>
              <a:pPr fontAlgn="ctr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kumimoji="0" lang="en-US" altLang="ko-KR" sz="1000" b="1" kern="0" dirty="0">
                  <a:solidFill>
                    <a:srgbClr val="000000"/>
                  </a:solidFill>
                  <a:latin typeface="LG스마트체 Regular" charset="-127"/>
                  <a:ea typeface="LG스마트체 Regular" charset="-127"/>
                </a:rPr>
                <a:t> </a:t>
              </a:r>
              <a:r>
                <a:rPr lang="ko-KR" altLang="en-US" sz="1000" b="1" kern="0" dirty="0">
                  <a:solidFill>
                    <a:srgbClr val="000000"/>
                  </a:solidFill>
                  <a:latin typeface="LG스마트체 Regular" charset="-127"/>
                  <a:ea typeface="LG스마트체 Regular" charset="-127"/>
                </a:rPr>
                <a:t>중국</a:t>
              </a:r>
              <a:r>
                <a:rPr kumimoji="0" lang="ko-KR" altLang="en-US" sz="1000" b="1" kern="0" dirty="0">
                  <a:solidFill>
                    <a:srgbClr val="000000"/>
                  </a:solidFill>
                  <a:latin typeface="LG스마트체 Regular" charset="-127"/>
                  <a:ea typeface="LG스마트체 Regular" charset="-127"/>
                </a:rPr>
                <a:t>전자 </a:t>
              </a:r>
              <a:r>
                <a:rPr kumimoji="0" lang="ko-KR" altLang="en-US" sz="1000" b="1" kern="0" dirty="0" err="1">
                  <a:solidFill>
                    <a:srgbClr val="000000"/>
                  </a:solidFill>
                  <a:latin typeface="LG스마트체 Regular" charset="-127"/>
                  <a:ea typeface="LG스마트체 Regular" charset="-127"/>
                </a:rPr>
                <a:t>지원팀</a:t>
              </a:r>
              <a:endParaRPr kumimoji="0" lang="en-US" altLang="ko-KR" sz="1000" b="1" kern="0" dirty="0">
                <a:solidFill>
                  <a:srgbClr val="000000"/>
                </a:solidFill>
                <a:latin typeface="LG스마트체 Regular" charset="-127"/>
                <a:ea typeface="LG스마트체 Regular" charset="-127"/>
              </a:endParaRPr>
            </a:p>
            <a:p>
              <a:pPr fontAlgn="ctr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000" b="1" kern="0" dirty="0">
                <a:solidFill>
                  <a:srgbClr val="000000"/>
                </a:solidFill>
                <a:latin typeface="LG스마트체 Regular" charset="-127"/>
                <a:ea typeface="LG스마트체 Regular" charset="-127"/>
              </a:endParaRPr>
            </a:p>
          </p:txBody>
        </p:sp>
        <p:sp>
          <p:nvSpPr>
            <p:cNvPr id="20" name="Rectangle 68"/>
            <p:cNvSpPr>
              <a:spLocks noChangeArrowheads="1"/>
            </p:cNvSpPr>
            <p:nvPr/>
          </p:nvSpPr>
          <p:spPr bwMode="auto">
            <a:xfrm>
              <a:off x="1085333" y="2653813"/>
              <a:ext cx="1059154" cy="282959"/>
            </a:xfrm>
            <a:prstGeom prst="rect">
              <a:avLst/>
            </a:prstGeom>
            <a:grpFill/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square" lIns="0" rIns="0" anchor="ctr">
              <a:spAutoFit/>
            </a:bodyPr>
            <a:lstStyle/>
            <a:p>
              <a:pPr algn="ctr" eaLnBrk="0" fontAlgn="ctr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000" b="1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Supporter </a:t>
              </a:r>
              <a:endParaRPr lang="ko-KR" altLang="en-US" sz="1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cxnSp>
        <p:nvCxnSpPr>
          <p:cNvPr id="21" name="AutoShape 72"/>
          <p:cNvCxnSpPr>
            <a:cxnSpLocks noChangeShapeType="1"/>
            <a:stCxn id="19" idx="3"/>
            <a:endCxn id="8" idx="2"/>
          </p:cNvCxnSpPr>
          <p:nvPr/>
        </p:nvCxnSpPr>
        <p:spPr bwMode="auto">
          <a:xfrm flipV="1">
            <a:off x="2473986" y="2428503"/>
            <a:ext cx="1080201" cy="188271"/>
          </a:xfrm>
          <a:prstGeom prst="bentConnector2">
            <a:avLst/>
          </a:prstGeom>
          <a:noFill/>
          <a:ln w="6350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</p:cxnSp>
      <p:grpSp>
        <p:nvGrpSpPr>
          <p:cNvPr id="22" name="그룹 36"/>
          <p:cNvGrpSpPr>
            <a:grpSpLocks/>
          </p:cNvGrpSpPr>
          <p:nvPr/>
        </p:nvGrpSpPr>
        <p:grpSpPr bwMode="auto">
          <a:xfrm>
            <a:off x="3359823" y="4164846"/>
            <a:ext cx="1008112" cy="1800225"/>
            <a:chOff x="2762220" y="4740166"/>
            <a:chExt cx="2088000" cy="1800225"/>
          </a:xfrm>
          <a:noFill/>
        </p:grpSpPr>
        <p:sp>
          <p:nvSpPr>
            <p:cNvPr id="23" name="AutoShape 19"/>
            <p:cNvSpPr>
              <a:spLocks noChangeArrowheads="1"/>
            </p:cNvSpPr>
            <p:nvPr/>
          </p:nvSpPr>
          <p:spPr bwMode="auto">
            <a:xfrm>
              <a:off x="2762220" y="5022741"/>
              <a:ext cx="2088000" cy="1517650"/>
            </a:xfrm>
            <a:prstGeom prst="rect">
              <a:avLst/>
            </a:prstGeom>
            <a:grp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lIns="90000" rIns="36000"/>
            <a:lstStyle/>
            <a:p>
              <a:pPr fontAlgn="ctr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kumimoji="0" lang="en-US" altLang="ko-KR" sz="1000" b="1" kern="0" dirty="0">
                  <a:solidFill>
                    <a:srgbClr val="000000"/>
                  </a:solidFill>
                  <a:latin typeface="LG스마트체 Regular" charset="-127"/>
                  <a:ea typeface="LG스마트체 Regular" charset="-127"/>
                </a:rPr>
                <a:t> CH</a:t>
              </a:r>
              <a:r>
                <a:rPr lang="ko-KR" altLang="en-US" sz="1000" b="1" kern="0" dirty="0">
                  <a:solidFill>
                    <a:srgbClr val="000000"/>
                  </a:solidFill>
                  <a:latin typeface="LG스마트체 Regular" charset="-127"/>
                  <a:ea typeface="LG스마트체 Regular" charset="-127"/>
                </a:rPr>
                <a:t>전자지원</a:t>
              </a:r>
              <a:endParaRPr lang="en-US" altLang="ko-KR" sz="1000" b="1" kern="0" dirty="0">
                <a:solidFill>
                  <a:srgbClr val="000000"/>
                </a:solidFill>
                <a:latin typeface="LG스마트체 Regular" charset="-127"/>
                <a:ea typeface="LG스마트체 Regular" charset="-127"/>
              </a:endParaRPr>
            </a:p>
            <a:p>
              <a:pPr fontAlgn="ctr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b="1" kern="0" dirty="0">
                  <a:solidFill>
                    <a:srgbClr val="000000"/>
                  </a:solidFill>
                  <a:latin typeface="LG스마트체 Regular" charset="-127"/>
                  <a:ea typeface="LG스마트체 Regular" charset="-127"/>
                </a:rPr>
                <a:t>  </a:t>
              </a:r>
              <a:r>
                <a:rPr lang="ko-KR" altLang="en-US" sz="1000" b="1" kern="0" dirty="0">
                  <a:solidFill>
                    <a:srgbClr val="000000"/>
                  </a:solidFill>
                  <a:latin typeface="LG스마트체 Regular" charset="-127"/>
                  <a:ea typeface="LG스마트체 Regular" charset="-127"/>
                </a:rPr>
                <a:t>파트</a:t>
              </a:r>
              <a:r>
                <a:rPr kumimoji="0" lang="en-US" altLang="ko-KR" sz="1000" b="1" kern="0" dirty="0">
                  <a:solidFill>
                    <a:srgbClr val="000000"/>
                  </a:solidFill>
                  <a:latin typeface="LG스마트체 Regular" charset="-127"/>
                  <a:ea typeface="LG스마트체 Regular" charset="-127"/>
                </a:rPr>
                <a:t>(SM</a:t>
              </a:r>
              <a:r>
                <a:rPr kumimoji="0" lang="ko-KR" altLang="en-US" sz="1000" b="1" kern="0" dirty="0">
                  <a:solidFill>
                    <a:srgbClr val="000000"/>
                  </a:solidFill>
                  <a:latin typeface="LG스마트체 Regular" charset="-127"/>
                  <a:ea typeface="LG스마트체 Regular" charset="-127"/>
                </a:rPr>
                <a:t>조직</a:t>
              </a:r>
              <a:r>
                <a:rPr kumimoji="0" lang="en-US" altLang="ko-KR" sz="1000" b="1" kern="0" dirty="0">
                  <a:solidFill>
                    <a:srgbClr val="000000"/>
                  </a:solidFill>
                  <a:latin typeface="LG스마트체 Regular" charset="-127"/>
                  <a:ea typeface="LG스마트체 Regular" charset="-127"/>
                </a:rPr>
                <a:t>)</a:t>
              </a: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2762220" y="4740166"/>
              <a:ext cx="2088000" cy="230832"/>
            </a:xfrm>
            <a:prstGeom prst="rect">
              <a:avLst/>
            </a:prstGeom>
            <a:grpFill/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 eaLnBrk="0" fontAlgn="ctr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ko-KR" altLang="en-US" sz="1000" b="1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유관 조직</a:t>
              </a:r>
              <a:endParaRPr lang="en-US" altLang="ko-KR" sz="1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25" name="그룹 35"/>
          <p:cNvGrpSpPr>
            <a:grpSpLocks/>
          </p:cNvGrpSpPr>
          <p:nvPr/>
        </p:nvGrpSpPr>
        <p:grpSpPr bwMode="auto">
          <a:xfrm>
            <a:off x="538772" y="4160937"/>
            <a:ext cx="1295400" cy="1800225"/>
            <a:chOff x="344488" y="4724400"/>
            <a:chExt cx="2088232" cy="1800225"/>
          </a:xfrm>
          <a:noFill/>
        </p:grpSpPr>
        <p:sp>
          <p:nvSpPr>
            <p:cNvPr id="26" name="AutoShape 15"/>
            <p:cNvSpPr>
              <a:spLocks noChangeArrowheads="1"/>
            </p:cNvSpPr>
            <p:nvPr/>
          </p:nvSpPr>
          <p:spPr bwMode="auto">
            <a:xfrm>
              <a:off x="344488" y="5006975"/>
              <a:ext cx="2088232" cy="1517650"/>
            </a:xfrm>
            <a:prstGeom prst="rect">
              <a:avLst/>
            </a:prstGeom>
            <a:grp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fontAlgn="ctr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kumimoji="0" lang="ko-KR" altLang="en-US" sz="1000" b="1" kern="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kumimoji="0" lang="en-US" altLang="ko-KR" sz="1000" b="1" kern="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XXXX</a:t>
              </a:r>
              <a:r>
                <a:rPr kumimoji="0" lang="ko-KR" altLang="en-US" sz="1000" b="1" kern="0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팀장</a:t>
              </a:r>
              <a:endParaRPr kumimoji="0" lang="en-US" altLang="ko-KR" sz="1000" b="1" kern="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344488" y="4724400"/>
              <a:ext cx="2088000" cy="230832"/>
            </a:xfrm>
            <a:prstGeom prst="rect">
              <a:avLst/>
            </a:prstGeom>
            <a:grpFill/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lIns="36000" rIns="36000">
              <a:spAutoFit/>
            </a:bodyPr>
            <a:lstStyle/>
            <a:p>
              <a:pPr algn="ctr" eaLnBrk="0" fontAlgn="ctr" latin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000" b="1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LGE </a:t>
              </a:r>
              <a:r>
                <a:rPr lang="ko-KR" altLang="en-US" sz="1000" b="1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업무 전문가</a:t>
              </a:r>
              <a:r>
                <a:rPr lang="en-US" altLang="ko-KR" sz="1000" b="1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</a:p>
          </p:txBody>
        </p:sp>
      </p:grpSp>
      <p:cxnSp>
        <p:nvCxnSpPr>
          <p:cNvPr id="28" name="꺾인 연결선 113"/>
          <p:cNvCxnSpPr>
            <a:stCxn id="11" idx="2"/>
          </p:cNvCxnSpPr>
          <p:nvPr/>
        </p:nvCxnSpPr>
        <p:spPr bwMode="auto">
          <a:xfrm rot="16200000" flipH="1">
            <a:off x="3500269" y="3582558"/>
            <a:ext cx="620439" cy="512603"/>
          </a:xfrm>
          <a:prstGeom prst="bentConnector3">
            <a:avLst>
              <a:gd name="adj1" fmla="val 51271"/>
            </a:avLst>
          </a:prstGeom>
          <a:noFill/>
          <a:ln w="6350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</p:cxnSp>
      <p:cxnSp>
        <p:nvCxnSpPr>
          <p:cNvPr id="29" name="꺾인 연결선 114"/>
          <p:cNvCxnSpPr>
            <a:stCxn id="11" idx="2"/>
            <a:endCxn id="27" idx="0"/>
          </p:cNvCxnSpPr>
          <p:nvPr/>
        </p:nvCxnSpPr>
        <p:spPr bwMode="auto">
          <a:xfrm rot="5400000">
            <a:off x="2054146" y="2660896"/>
            <a:ext cx="632296" cy="2367787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</p:cxn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6830396" y="885618"/>
            <a:ext cx="570990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>
              <a:spcBef>
                <a:spcPct val="50000"/>
              </a:spcBef>
            </a:pPr>
            <a:r>
              <a:rPr lang="en-US" altLang="ko-KR" sz="1600" b="1" u="sng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R&amp;R</a:t>
            </a:r>
          </a:p>
        </p:txBody>
      </p:sp>
      <p:graphicFrame>
        <p:nvGraphicFramePr>
          <p:cNvPr id="31" name="Group 78"/>
          <p:cNvGraphicFramePr>
            <a:graphicFrameLocks noGrp="1"/>
          </p:cNvGraphicFramePr>
          <p:nvPr>
            <p:extLst/>
          </p:nvPr>
        </p:nvGraphicFramePr>
        <p:xfrm>
          <a:off x="4817985" y="1455950"/>
          <a:ext cx="4537075" cy="4621080"/>
        </p:xfrm>
        <a:graphic>
          <a:graphicData uri="http://schemas.openxmlformats.org/drawingml/2006/table">
            <a:tbl>
              <a:tblPr/>
              <a:tblGrid>
                <a:gridCol w="1013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3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21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추진조직</a:t>
                      </a:r>
                    </a:p>
                  </a:txBody>
                  <a:tcPr marL="72001" marR="72001" marT="25200" marB="25200" anchor="ctr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역           할</a:t>
                      </a:r>
                    </a:p>
                  </a:txBody>
                  <a:tcPr marL="72001" marR="72001" marT="25200" marB="25200" anchor="ctr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51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85566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Project Owner</a:t>
                      </a:r>
                    </a:p>
                  </a:txBody>
                  <a:tcPr marL="72001" marR="72001" marT="25200" marB="25200" anchor="ctr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95250" marR="0" lvl="0" indent="-95250" algn="just" defTabSz="855663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종합적인 의사결정</a:t>
                      </a:r>
                    </a:p>
                    <a:p>
                      <a:pPr marL="95250" marR="0" lvl="0" indent="-95250" algn="just" defTabSz="855663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To-Be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개선 방향 확인 및 조언</a:t>
                      </a:r>
                    </a:p>
                  </a:txBody>
                  <a:tcPr marL="72001" marR="72001" marT="25200" marB="25200" anchor="ctr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16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85566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Supporter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1" marR="72001" marT="25200" marB="25200" anchor="ctr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95250" marR="0" lvl="0" indent="-95250" algn="just" defTabSz="855663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이견조정 및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Issue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해결 지원</a:t>
                      </a:r>
                    </a:p>
                  </a:txBody>
                  <a:tcPr marL="72001" marR="72001" marT="25200" marB="25200" anchor="ctr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299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85566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Project</a:t>
                      </a:r>
                    </a:p>
                    <a:p>
                      <a:pPr marL="0" marR="0" lvl="0" indent="0" algn="ctr" defTabSz="85566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Manager</a:t>
                      </a:r>
                    </a:p>
                  </a:txBody>
                  <a:tcPr marL="72001" marR="72001" marT="25200" marB="25200" anchor="ctr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95250" marR="0" lvl="0" indent="-95250" algn="just" defTabSz="855663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프로젝트 총괄 관리 및 진행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완료 책임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95250" marR="0" lvl="0" indent="-95250" algn="just" defTabSz="855663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프로젝트 상세추진계획 수립 및 실행</a:t>
                      </a:r>
                    </a:p>
                    <a:p>
                      <a:pPr marL="95250" marR="0" lvl="0" indent="-95250" algn="just" defTabSz="855663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프로젝트 범위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일정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리스크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의사소통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품질관리</a:t>
                      </a:r>
                    </a:p>
                    <a:p>
                      <a:pPr marL="95250" marR="0" lvl="0" indent="-95250" algn="just" defTabSz="855663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프로젝트 진척사항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Issue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사항 보고</a:t>
                      </a:r>
                    </a:p>
                  </a:txBody>
                  <a:tcPr marL="72001" marR="72001" marT="25200" marB="25200" anchor="ctr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2240">
                <a:tc>
                  <a:txBody>
                    <a:bodyPr/>
                    <a:lstStyle/>
                    <a:p>
                      <a:pPr marL="0" marR="0" lvl="0" indent="0" algn="ctr" defTabSz="85566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LGE</a:t>
                      </a:r>
                      <a:b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업무 전문가</a:t>
                      </a:r>
                    </a:p>
                  </a:txBody>
                  <a:tcPr marL="72001" marR="72001" marT="25200" marB="25200" anchor="ctr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개별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Process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작성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 As-Is Process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작성 및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Issue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도출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- To-Be Process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작성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확정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- Process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작성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현업 교육 </a:t>
                      </a:r>
                    </a:p>
                    <a:p>
                      <a:pPr marL="95250" marR="0" lvl="0" indent="-95250" algn="just" defTabSz="855663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End User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의사소통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의견 수렴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변화 관리 등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72001" marR="72001" marT="25200" marB="25200" anchor="ctr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85566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개발</a:t>
                      </a:r>
                    </a:p>
                  </a:txBody>
                  <a:tcPr marL="72001" marR="72001" marT="25200" marB="25200" anchor="ctr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95250" marR="0" lvl="0" indent="-95250" algn="just" defTabSz="855663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사용자 요구사항정의 및 분석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95250" marR="0" lvl="0" indent="-95250" algn="just" defTabSz="855663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설계 및 개발</a:t>
                      </a:r>
                    </a:p>
                  </a:txBody>
                  <a:tcPr marL="72001" marR="72001" marT="25200" marB="25200" anchor="ctr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2825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85566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유관 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85566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SM 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조직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1" marR="72001" marT="25200" marB="25200" anchor="ctr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95250" marR="0" lvl="0" indent="-95250" algn="just" defTabSz="855663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기존 시스템 현황 공유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95250" marR="0" lvl="0" indent="-95250" algn="just" defTabSz="855663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데이터 검증 지원 및 참여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95250" marR="0" lvl="0" indent="-95250" algn="just" defTabSz="855663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변경 사항 테스트 및 반영 작업 참여 </a:t>
                      </a:r>
                    </a:p>
                  </a:txBody>
                  <a:tcPr marL="72001" marR="72001" marT="25200" marB="25200" anchor="ctr" horzOverflow="overflow">
                    <a:lnL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" name="슬라이드 번호 개체 틀 10">
            <a:extLst>
              <a:ext uri="{FF2B5EF4-FFF2-40B4-BE49-F238E27FC236}">
                <a16:creationId xmlns:a16="http://schemas.microsoft.com/office/drawing/2014/main" id="{841D9E77-CE08-47DF-93CE-D00EC8863BF7}"/>
              </a:ext>
            </a:extLst>
          </p:cNvPr>
          <p:cNvSpPr txBox="1">
            <a:spLocks/>
          </p:cNvSpPr>
          <p:nvPr/>
        </p:nvSpPr>
        <p:spPr>
          <a:xfrm>
            <a:off x="4638427" y="6453336"/>
            <a:ext cx="800347" cy="27573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r" defTabSz="914400" rtl="0" eaLnBrk="1" latinLnBrk="1" hangingPunct="1">
              <a:defRPr sz="105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6/6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3994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文本框 105">
            <a:extLst>
              <a:ext uri="{FF2B5EF4-FFF2-40B4-BE49-F238E27FC236}">
                <a16:creationId xmlns:a16="http://schemas.microsoft.com/office/drawing/2014/main" id="{656B048A-3B40-4A34-8440-BEAB227BB65E}"/>
              </a:ext>
            </a:extLst>
          </p:cNvPr>
          <p:cNvSpPr txBox="1"/>
          <p:nvPr/>
        </p:nvSpPr>
        <p:spPr>
          <a:xfrm>
            <a:off x="8241792" y="116632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LG Smart_H Regular" panose="020B0600000101010101" pitchFamily="34" charset="-127"/>
                <a:ea typeface="LG Smart_H Regular" panose="020B0600000101010101" pitchFamily="34" charset="-127"/>
              </a:rPr>
              <a:t>零件使用、借用</a:t>
            </a:r>
          </a:p>
        </p:txBody>
      </p:sp>
      <p:sp>
        <p:nvSpPr>
          <p:cNvPr id="107" name="실행 단추: 뒤로 또는 이전 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91105EC-BAFF-4C2D-BB3A-7C96F80684D7}"/>
              </a:ext>
            </a:extLst>
          </p:cNvPr>
          <p:cNvSpPr/>
          <p:nvPr/>
        </p:nvSpPr>
        <p:spPr>
          <a:xfrm>
            <a:off x="9363504" y="6525344"/>
            <a:ext cx="252000" cy="252000"/>
          </a:xfrm>
          <a:prstGeom prst="actionButtonBackPrevio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sp>
        <p:nvSpPr>
          <p:cNvPr id="108" name="Text Box 2">
            <a:extLst>
              <a:ext uri="{FF2B5EF4-FFF2-40B4-BE49-F238E27FC236}">
                <a16:creationId xmlns:a16="http://schemas.microsoft.com/office/drawing/2014/main" id="{A2297BF4-ADFD-4FEE-99FE-D6EABDE88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11" y="116632"/>
            <a:ext cx="2148202" cy="400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369" tIns="45687" rIns="91369" bIns="45687">
            <a:spAutoFit/>
          </a:bodyPr>
          <a:lstStyle/>
          <a:p>
            <a:pPr defTabSz="914395">
              <a:defRPr/>
            </a:pPr>
            <a:r>
              <a:rPr lang="zh-CN" altLang="en-US" sz="2000" b="1" kern="0" dirty="0">
                <a:solidFill>
                  <a:sysClr val="windowText" lastClr="00000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  <a:cs typeface="Arial" pitchFamily="34" charset="0"/>
              </a:rPr>
              <a:t>附件</a:t>
            </a:r>
            <a:r>
              <a:rPr lang="en-US" altLang="zh-CN" sz="2000" b="1" kern="0" dirty="0">
                <a:solidFill>
                  <a:sysClr val="windowText" lastClr="00000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  <a:cs typeface="Arial" pitchFamily="34" charset="0"/>
              </a:rPr>
              <a:t>0</a:t>
            </a:r>
            <a:r>
              <a:rPr lang="en-US" altLang="ko-KR" sz="2000" b="1" kern="0" dirty="0">
                <a:solidFill>
                  <a:sysClr val="windowText" lastClr="00000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  <a:cs typeface="Arial" pitchFamily="34" charset="0"/>
              </a:rPr>
              <a:t>. </a:t>
            </a:r>
            <a:r>
              <a:rPr lang="zh-CN" altLang="en-US" sz="2000" b="1" kern="0" dirty="0">
                <a:solidFill>
                  <a:sysClr val="windowText" lastClr="00000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  <a:cs typeface="Arial" pitchFamily="34" charset="0"/>
              </a:rPr>
              <a:t>流程图      </a:t>
            </a:r>
            <a:endParaRPr lang="ko-KR" altLang="en-US" sz="2000" b="1" kern="0" dirty="0">
              <a:solidFill>
                <a:sysClr val="windowText" lastClr="000000"/>
              </a:solidFill>
              <a:latin typeface="LG Smart_H Regular" panose="020B0600000101010101" pitchFamily="34" charset="-127"/>
              <a:ea typeface="LG Smart_H Regular" panose="020B0600000101010101" pitchFamily="34" charset="-127"/>
              <a:cs typeface="Arial" pitchFamily="34" charset="0"/>
            </a:endParaRPr>
          </a:p>
        </p:txBody>
      </p:sp>
      <p:sp>
        <p:nvSpPr>
          <p:cNvPr id="109" name="Line 14">
            <a:extLst>
              <a:ext uri="{FF2B5EF4-FFF2-40B4-BE49-F238E27FC236}">
                <a16:creationId xmlns:a16="http://schemas.microsoft.com/office/drawing/2014/main" id="{3755F97E-3C28-41B2-9323-E38D4DE482B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48680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 eaLnBrk="1" fontAlgn="base" hangingPunct="1">
              <a:spcBef>
                <a:spcPct val="0"/>
              </a:spcBef>
              <a:defRPr/>
            </a:pPr>
            <a:endParaRPr lang="ko-KR" altLang="en-US">
              <a:latin typeface="LG Smart_H Regular" panose="020B0600000101010101" pitchFamily="34" charset="-127"/>
              <a:ea typeface="LG Smart_H Regular" panose="020B0600000101010101" pitchFamily="34" charset="-127"/>
              <a:cs typeface="Arial" pitchFamily="34" charset="0"/>
            </a:endParaRPr>
          </a:p>
        </p:txBody>
      </p:sp>
      <p:grpSp>
        <p:nvGrpSpPr>
          <p:cNvPr id="274" name="组合 273">
            <a:extLst>
              <a:ext uri="{FF2B5EF4-FFF2-40B4-BE49-F238E27FC236}">
                <a16:creationId xmlns:a16="http://schemas.microsoft.com/office/drawing/2014/main" id="{DA84DDB2-66DD-4484-85A2-450D1984D8D0}"/>
              </a:ext>
            </a:extLst>
          </p:cNvPr>
          <p:cNvGrpSpPr/>
          <p:nvPr/>
        </p:nvGrpSpPr>
        <p:grpSpPr>
          <a:xfrm>
            <a:off x="109492" y="594577"/>
            <a:ext cx="9608767" cy="5714743"/>
            <a:chOff x="148347" y="138545"/>
            <a:chExt cx="12062699" cy="6362890"/>
          </a:xfrm>
        </p:grpSpPr>
        <p:sp>
          <p:nvSpPr>
            <p:cNvPr id="275" name="文本框 274">
              <a:extLst>
                <a:ext uri="{FF2B5EF4-FFF2-40B4-BE49-F238E27FC236}">
                  <a16:creationId xmlns:a16="http://schemas.microsoft.com/office/drawing/2014/main" id="{52EE82FE-7A49-4C7E-856C-FFF17F04FA9B}"/>
                </a:ext>
              </a:extLst>
            </p:cNvPr>
            <p:cNvSpPr txBox="1"/>
            <p:nvPr/>
          </p:nvSpPr>
          <p:spPr bwMode="auto">
            <a:xfrm>
              <a:off x="173099" y="157419"/>
              <a:ext cx="1431199" cy="368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8" rIns="91436" bIns="45718" rtlCol="0">
              <a:spAutoFit/>
            </a:bodyPr>
            <a:lstStyle/>
            <a:p>
              <a:pPr latinLnBrk="1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400" b="1" dirty="0">
                  <a:latin typeface="LG Smart_H Regular" panose="020B0600000101010101" pitchFamily="34" charset="-127"/>
                  <a:ea typeface="LG Smart_H Regular" panose="020B0600000101010101" pitchFamily="34" charset="-127"/>
                  <a:cs typeface="Arial" panose="020B0604020202020204" pitchFamily="34" charset="0"/>
                </a:rPr>
                <a:t>微信端</a:t>
              </a:r>
              <a:r>
                <a:rPr lang="en-US" altLang="zh-CN" sz="1400" b="1" dirty="0">
                  <a:latin typeface="LG Smart_H Regular" panose="020B0600000101010101" pitchFamily="34" charset="-127"/>
                  <a:ea typeface="LG Smart_H Regular" panose="020B0600000101010101" pitchFamily="34" charset="-127"/>
                  <a:cs typeface="Arial" panose="020B0604020202020204" pitchFamily="34" charset="0"/>
                </a:rPr>
                <a:t>-</a:t>
              </a:r>
              <a:r>
                <a:rPr lang="zh-CN" altLang="en-US" sz="1400" b="1" dirty="0">
                  <a:latin typeface="LG Smart_H Regular" panose="020B0600000101010101" pitchFamily="34" charset="-127"/>
                  <a:ea typeface="LG Smart_H Regular" panose="020B0600000101010101" pitchFamily="34" charset="-127"/>
                  <a:cs typeface="Arial" panose="020B0604020202020204" pitchFamily="34" charset="0"/>
                </a:rPr>
                <a:t>线上</a:t>
              </a:r>
            </a:p>
          </p:txBody>
        </p:sp>
        <p:cxnSp>
          <p:nvCxnSpPr>
            <p:cNvPr id="276" name="直接连接符 275">
              <a:extLst>
                <a:ext uri="{FF2B5EF4-FFF2-40B4-BE49-F238E27FC236}">
                  <a16:creationId xmlns:a16="http://schemas.microsoft.com/office/drawing/2014/main" id="{AC24736F-A963-4C1D-B49F-9DFBB4275705}"/>
                </a:ext>
              </a:extLst>
            </p:cNvPr>
            <p:cNvCxnSpPr/>
            <p:nvPr/>
          </p:nvCxnSpPr>
          <p:spPr>
            <a:xfrm>
              <a:off x="148347" y="509709"/>
              <a:ext cx="2051301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文本框 276">
              <a:extLst>
                <a:ext uri="{FF2B5EF4-FFF2-40B4-BE49-F238E27FC236}">
                  <a16:creationId xmlns:a16="http://schemas.microsoft.com/office/drawing/2014/main" id="{1AADAA59-D4C1-4D73-8DB7-F73EA6F22091}"/>
                </a:ext>
              </a:extLst>
            </p:cNvPr>
            <p:cNvSpPr txBox="1"/>
            <p:nvPr/>
          </p:nvSpPr>
          <p:spPr>
            <a:xfrm>
              <a:off x="7946370" y="3501342"/>
              <a:ext cx="3611527" cy="274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accent2">
                      <a:lumMod val="75000"/>
                    </a:schemeClr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</a:rPr>
                <a:t>  特殊件（屏）审批流程暂时不考虑，</a:t>
              </a:r>
            </a:p>
          </p:txBody>
        </p:sp>
        <p:grpSp>
          <p:nvGrpSpPr>
            <p:cNvPr id="278" name="组合 277">
              <a:extLst>
                <a:ext uri="{FF2B5EF4-FFF2-40B4-BE49-F238E27FC236}">
                  <a16:creationId xmlns:a16="http://schemas.microsoft.com/office/drawing/2014/main" id="{E03BBF53-2861-4D94-B11D-B702CBBAE07D}"/>
                </a:ext>
              </a:extLst>
            </p:cNvPr>
            <p:cNvGrpSpPr/>
            <p:nvPr/>
          </p:nvGrpSpPr>
          <p:grpSpPr>
            <a:xfrm>
              <a:off x="605493" y="584600"/>
              <a:ext cx="985725" cy="278089"/>
              <a:chOff x="4232900" y="836640"/>
              <a:chExt cx="1029843" cy="293144"/>
            </a:xfrm>
          </p:grpSpPr>
          <p:sp>
            <p:nvSpPr>
              <p:cNvPr id="439" name="圆角矩形 2">
                <a:extLst>
                  <a:ext uri="{FF2B5EF4-FFF2-40B4-BE49-F238E27FC236}">
                    <a16:creationId xmlns:a16="http://schemas.microsoft.com/office/drawing/2014/main" id="{233DB5D1-5FFF-4BC3-80EE-B56AF5115738}"/>
                  </a:ext>
                </a:extLst>
              </p:cNvPr>
              <p:cNvSpPr/>
              <p:nvPr/>
            </p:nvSpPr>
            <p:spPr>
              <a:xfrm>
                <a:off x="4232900" y="836640"/>
                <a:ext cx="1029843" cy="262227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LG Smart_H Regular" panose="020B0600000101010101" pitchFamily="34" charset="-127"/>
                  <a:ea typeface="LG Smart_H Regular" panose="020B0600000101010101" pitchFamily="34" charset="-127"/>
                </a:endParaRPr>
              </a:p>
            </p:txBody>
          </p:sp>
          <p:sp>
            <p:nvSpPr>
              <p:cNvPr id="440" name="文本框 439">
                <a:extLst>
                  <a:ext uri="{FF2B5EF4-FFF2-40B4-BE49-F238E27FC236}">
                    <a16:creationId xmlns:a16="http://schemas.microsoft.com/office/drawing/2014/main" id="{FB66CDA6-86EB-475F-8A1D-8BB54B6AC962}"/>
                  </a:ext>
                </a:extLst>
              </p:cNvPr>
              <p:cNvSpPr txBox="1"/>
              <p:nvPr/>
            </p:nvSpPr>
            <p:spPr>
              <a:xfrm>
                <a:off x="4458524" y="840795"/>
                <a:ext cx="578594" cy="288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000" dirty="0">
                    <a:latin typeface="LG Smart_H Regular" panose="020B0600000101010101" pitchFamily="34" charset="-127"/>
                    <a:ea typeface="LG Smart_H Regular" panose="020B0600000101010101" pitchFamily="34" charset="-127"/>
                  </a:rPr>
                  <a:t>报单</a:t>
                </a:r>
              </a:p>
            </p:txBody>
          </p:sp>
        </p:grpSp>
        <p:sp>
          <p:nvSpPr>
            <p:cNvPr id="279" name="文本框 278">
              <a:extLst>
                <a:ext uri="{FF2B5EF4-FFF2-40B4-BE49-F238E27FC236}">
                  <a16:creationId xmlns:a16="http://schemas.microsoft.com/office/drawing/2014/main" id="{B396FF4C-68B3-4D86-9D13-6CC040134473}"/>
                </a:ext>
              </a:extLst>
            </p:cNvPr>
            <p:cNvSpPr txBox="1"/>
            <p:nvPr/>
          </p:nvSpPr>
          <p:spPr bwMode="auto">
            <a:xfrm>
              <a:off x="6131003" y="166581"/>
              <a:ext cx="1235998" cy="369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8" rIns="91436" bIns="45718" rtlCol="0">
              <a:spAutoFit/>
            </a:bodyPr>
            <a:lstStyle/>
            <a:p>
              <a:pPr latinLnBrk="1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400" b="1" dirty="0">
                  <a:solidFill>
                    <a:srgbClr val="000000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  <a:cs typeface="Arial" panose="020B0604020202020204" pitchFamily="34" charset="0"/>
                </a:rPr>
                <a:t>管理端 </a:t>
              </a:r>
              <a:r>
                <a:rPr lang="en-US" altLang="zh-CN" sz="1400" b="1" dirty="0">
                  <a:solidFill>
                    <a:srgbClr val="000000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  <a:cs typeface="Arial" panose="020B0604020202020204" pitchFamily="34" charset="0"/>
                </a:rPr>
                <a:t>PC</a:t>
              </a:r>
              <a:endParaRPr lang="zh-CN" altLang="en-US" sz="1400" b="1" dirty="0">
                <a:solidFill>
                  <a:srgbClr val="00000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  <a:cs typeface="Arial" panose="020B0604020202020204" pitchFamily="34" charset="0"/>
              </a:endParaRPr>
            </a:p>
          </p:txBody>
        </p:sp>
        <p:cxnSp>
          <p:nvCxnSpPr>
            <p:cNvPr id="280" name="直接连接符 279">
              <a:extLst>
                <a:ext uri="{FF2B5EF4-FFF2-40B4-BE49-F238E27FC236}">
                  <a16:creationId xmlns:a16="http://schemas.microsoft.com/office/drawing/2014/main" id="{0980E0CE-BEA5-4A49-BC1E-477AD31487CA}"/>
                </a:ext>
              </a:extLst>
            </p:cNvPr>
            <p:cNvCxnSpPr>
              <a:cxnSpLocks/>
            </p:cNvCxnSpPr>
            <p:nvPr/>
          </p:nvCxnSpPr>
          <p:spPr>
            <a:xfrm>
              <a:off x="5100258" y="530052"/>
              <a:ext cx="335506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文本框 280">
              <a:extLst>
                <a:ext uri="{FF2B5EF4-FFF2-40B4-BE49-F238E27FC236}">
                  <a16:creationId xmlns:a16="http://schemas.microsoft.com/office/drawing/2014/main" id="{D9FF1E70-68B2-4573-B4B6-AA5915FCE08E}"/>
                </a:ext>
              </a:extLst>
            </p:cNvPr>
            <p:cNvSpPr txBox="1"/>
            <p:nvPr/>
          </p:nvSpPr>
          <p:spPr bwMode="auto">
            <a:xfrm>
              <a:off x="3198353" y="138545"/>
              <a:ext cx="1207824" cy="368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8" rIns="91436" bIns="45718" rtlCol="0">
              <a:spAutoFit/>
            </a:bodyPr>
            <a:lstStyle/>
            <a:p>
              <a:pPr latinLnBrk="1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1400" b="1" dirty="0">
                  <a:solidFill>
                    <a:srgbClr val="000000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  <a:cs typeface="Arial" panose="020B0604020202020204" pitchFamily="34" charset="0"/>
                </a:rPr>
                <a:t>GSFS</a:t>
              </a:r>
              <a:r>
                <a:rPr lang="zh-CN" altLang="en-US" sz="1400" b="1" dirty="0">
                  <a:solidFill>
                    <a:srgbClr val="000000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  <a:cs typeface="Arial" panose="020B0604020202020204" pitchFamily="34" charset="0"/>
                </a:rPr>
                <a:t>系统</a:t>
              </a:r>
            </a:p>
          </p:txBody>
        </p:sp>
        <p:sp>
          <p:nvSpPr>
            <p:cNvPr id="282" name="文本框 281">
              <a:extLst>
                <a:ext uri="{FF2B5EF4-FFF2-40B4-BE49-F238E27FC236}">
                  <a16:creationId xmlns:a16="http://schemas.microsoft.com/office/drawing/2014/main" id="{26F7C86C-BBCA-4F5A-88AB-5ED49DE34101}"/>
                </a:ext>
              </a:extLst>
            </p:cNvPr>
            <p:cNvSpPr txBox="1"/>
            <p:nvPr/>
          </p:nvSpPr>
          <p:spPr bwMode="auto">
            <a:xfrm>
              <a:off x="8893584" y="188493"/>
              <a:ext cx="1380889" cy="368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8" rIns="91436" bIns="45718" rtlCol="0">
              <a:spAutoFit/>
            </a:bodyPr>
            <a:lstStyle/>
            <a:p>
              <a:pPr latinLnBrk="1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1400" b="1" dirty="0">
                  <a:solidFill>
                    <a:srgbClr val="000000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  <a:cs typeface="Arial" panose="020B0604020202020204" pitchFamily="34" charset="0"/>
                </a:rPr>
                <a:t>工程师 </a:t>
              </a:r>
              <a:r>
                <a:rPr lang="en-US" altLang="zh-CN" sz="1400" b="1" dirty="0">
                  <a:solidFill>
                    <a:srgbClr val="000000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  <a:cs typeface="Arial" panose="020B0604020202020204" pitchFamily="34" charset="0"/>
                </a:rPr>
                <a:t>APP</a:t>
              </a:r>
              <a:endParaRPr lang="zh-CN" altLang="en-US" sz="1400" b="1" dirty="0">
                <a:solidFill>
                  <a:srgbClr val="00000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  <a:cs typeface="Arial" panose="020B0604020202020204" pitchFamily="34" charset="0"/>
              </a:endParaRPr>
            </a:p>
          </p:txBody>
        </p:sp>
        <p:cxnSp>
          <p:nvCxnSpPr>
            <p:cNvPr id="283" name="直接连接符 282">
              <a:extLst>
                <a:ext uri="{FF2B5EF4-FFF2-40B4-BE49-F238E27FC236}">
                  <a16:creationId xmlns:a16="http://schemas.microsoft.com/office/drawing/2014/main" id="{CA46D1C7-8469-4B1B-AFBC-E8E2D042AF7D}"/>
                </a:ext>
              </a:extLst>
            </p:cNvPr>
            <p:cNvCxnSpPr>
              <a:cxnSpLocks/>
            </p:cNvCxnSpPr>
            <p:nvPr/>
          </p:nvCxnSpPr>
          <p:spPr>
            <a:xfrm>
              <a:off x="8603832" y="530052"/>
              <a:ext cx="1721661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4" name="组合 283">
              <a:extLst>
                <a:ext uri="{FF2B5EF4-FFF2-40B4-BE49-F238E27FC236}">
                  <a16:creationId xmlns:a16="http://schemas.microsoft.com/office/drawing/2014/main" id="{4E81888D-242A-47BB-96F4-07374AC6AECD}"/>
                </a:ext>
              </a:extLst>
            </p:cNvPr>
            <p:cNvGrpSpPr/>
            <p:nvPr/>
          </p:nvGrpSpPr>
          <p:grpSpPr>
            <a:xfrm>
              <a:off x="6018454" y="1156448"/>
              <a:ext cx="1610311" cy="482987"/>
              <a:chOff x="6274518" y="4899065"/>
              <a:chExt cx="2004827" cy="512207"/>
            </a:xfrm>
          </p:grpSpPr>
          <p:sp>
            <p:nvSpPr>
              <p:cNvPr id="437" name="菱形 436">
                <a:extLst>
                  <a:ext uri="{FF2B5EF4-FFF2-40B4-BE49-F238E27FC236}">
                    <a16:creationId xmlns:a16="http://schemas.microsoft.com/office/drawing/2014/main" id="{77E990F3-5ADF-4C91-9A1D-DDBF601A7762}"/>
                  </a:ext>
                </a:extLst>
              </p:cNvPr>
              <p:cNvSpPr/>
              <p:nvPr/>
            </p:nvSpPr>
            <p:spPr>
              <a:xfrm>
                <a:off x="6393200" y="4899065"/>
                <a:ext cx="1800250" cy="512207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LG Smart_H Regular" panose="020B0600000101010101" pitchFamily="34" charset="-127"/>
                  <a:ea typeface="LG Smart_H Regular" panose="020B0600000101010101" pitchFamily="34" charset="-127"/>
                </a:endParaRPr>
              </a:p>
            </p:txBody>
          </p:sp>
          <p:sp>
            <p:nvSpPr>
              <p:cNvPr id="438" name="文本框 437">
                <a:extLst>
                  <a:ext uri="{FF2B5EF4-FFF2-40B4-BE49-F238E27FC236}">
                    <a16:creationId xmlns:a16="http://schemas.microsoft.com/office/drawing/2014/main" id="{7921FCB9-0A6D-4B4C-A340-03CEAC093B11}"/>
                  </a:ext>
                </a:extLst>
              </p:cNvPr>
              <p:cNvSpPr txBox="1"/>
              <p:nvPr/>
            </p:nvSpPr>
            <p:spPr>
              <a:xfrm>
                <a:off x="6274518" y="5047867"/>
                <a:ext cx="2004827" cy="290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LG Smart_H Regular" panose="020B0600000101010101" pitchFamily="34" charset="-127"/>
                    <a:ea typeface="LG Smart_H Regular" panose="020B0600000101010101" pitchFamily="34" charset="-127"/>
                  </a:rPr>
                  <a:t>A</a:t>
                </a:r>
                <a:r>
                  <a:rPr lang="zh-CN" altLang="en-US" sz="1000" dirty="0">
                    <a:latin typeface="LG Smart_H Regular" panose="020B0600000101010101" pitchFamily="34" charset="-127"/>
                    <a:ea typeface="LG Smart_H Regular" panose="020B0600000101010101" pitchFamily="34" charset="-127"/>
                  </a:rPr>
                  <a:t>：是否有可用库存</a:t>
                </a:r>
              </a:p>
            </p:txBody>
          </p:sp>
        </p:grpSp>
        <p:cxnSp>
          <p:nvCxnSpPr>
            <p:cNvPr id="285" name="直接箭头连接符 284">
              <a:extLst>
                <a:ext uri="{FF2B5EF4-FFF2-40B4-BE49-F238E27FC236}">
                  <a16:creationId xmlns:a16="http://schemas.microsoft.com/office/drawing/2014/main" id="{C8160274-3EAC-4E7C-89ED-A600C2B203A7}"/>
                </a:ext>
              </a:extLst>
            </p:cNvPr>
            <p:cNvCxnSpPr>
              <a:cxnSpLocks/>
            </p:cNvCxnSpPr>
            <p:nvPr/>
          </p:nvCxnSpPr>
          <p:spPr>
            <a:xfrm>
              <a:off x="7569274" y="1409704"/>
              <a:ext cx="4848" cy="550261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6" name="组合 285">
              <a:extLst>
                <a:ext uri="{FF2B5EF4-FFF2-40B4-BE49-F238E27FC236}">
                  <a16:creationId xmlns:a16="http://schemas.microsoft.com/office/drawing/2014/main" id="{AF02E4F7-E9FC-4E30-A1EC-9AE8ACD69915}"/>
                </a:ext>
              </a:extLst>
            </p:cNvPr>
            <p:cNvGrpSpPr/>
            <p:nvPr/>
          </p:nvGrpSpPr>
          <p:grpSpPr>
            <a:xfrm>
              <a:off x="8681719" y="573251"/>
              <a:ext cx="1533592" cy="501480"/>
              <a:chOff x="8929027" y="1501720"/>
              <a:chExt cx="985673" cy="719241"/>
            </a:xfrm>
          </p:grpSpPr>
          <p:grpSp>
            <p:nvGrpSpPr>
              <p:cNvPr id="432" name="组合 431">
                <a:extLst>
                  <a:ext uri="{FF2B5EF4-FFF2-40B4-BE49-F238E27FC236}">
                    <a16:creationId xmlns:a16="http://schemas.microsoft.com/office/drawing/2014/main" id="{4348789A-5798-4353-B7E5-4DCF4ECA1503}"/>
                  </a:ext>
                </a:extLst>
              </p:cNvPr>
              <p:cNvGrpSpPr/>
              <p:nvPr/>
            </p:nvGrpSpPr>
            <p:grpSpPr>
              <a:xfrm>
                <a:off x="8929027" y="1501720"/>
                <a:ext cx="985673" cy="719241"/>
                <a:chOff x="4232900" y="715053"/>
                <a:chExt cx="1037905" cy="282986"/>
              </a:xfrm>
            </p:grpSpPr>
            <p:sp>
              <p:nvSpPr>
                <p:cNvPr id="435" name="矩形 434">
                  <a:extLst>
                    <a:ext uri="{FF2B5EF4-FFF2-40B4-BE49-F238E27FC236}">
                      <a16:creationId xmlns:a16="http://schemas.microsoft.com/office/drawing/2014/main" id="{1E0D2C48-31CE-41E1-9CAD-98D98D06EB9A}"/>
                    </a:ext>
                  </a:extLst>
                </p:cNvPr>
                <p:cNvSpPr/>
                <p:nvPr/>
              </p:nvSpPr>
              <p:spPr>
                <a:xfrm>
                  <a:off x="4232900" y="715053"/>
                  <a:ext cx="1029843" cy="28298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LG Smart_H Regular" panose="020B0600000101010101" pitchFamily="34" charset="-127"/>
                    <a:ea typeface="LG Smart_H Regular" panose="020B0600000101010101" pitchFamily="34" charset="-127"/>
                  </a:endParaRPr>
                </a:p>
              </p:txBody>
            </p:sp>
            <p:sp>
              <p:nvSpPr>
                <p:cNvPr id="436" name="文本框 435">
                  <a:extLst>
                    <a:ext uri="{FF2B5EF4-FFF2-40B4-BE49-F238E27FC236}">
                      <a16:creationId xmlns:a16="http://schemas.microsoft.com/office/drawing/2014/main" id="{02C938F3-C769-4422-A746-486F05CAA3F2}"/>
                    </a:ext>
                  </a:extLst>
                </p:cNvPr>
                <p:cNvSpPr txBox="1"/>
                <p:nvPr/>
              </p:nvSpPr>
              <p:spPr>
                <a:xfrm>
                  <a:off x="4240961" y="843224"/>
                  <a:ext cx="1029844" cy="1547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000" dirty="0">
                      <a:latin typeface="LG Smart_H Regular" panose="020B0600000101010101" pitchFamily="34" charset="-127"/>
                      <a:ea typeface="LG Smart_H Regular" panose="020B0600000101010101" pitchFamily="34" charset="-127"/>
                    </a:rPr>
                    <a:t>零件借用</a:t>
                  </a:r>
                  <a:endParaRPr lang="zh-CN" altLang="en-US" sz="1000" dirty="0">
                    <a:solidFill>
                      <a:srgbClr val="FF0000"/>
                    </a:solidFill>
                    <a:latin typeface="LG Smart_H Regular" panose="020B0600000101010101" pitchFamily="34" charset="-127"/>
                    <a:ea typeface="LG Smart_H Regular" panose="020B0600000101010101" pitchFamily="34" charset="-127"/>
                  </a:endParaRPr>
                </a:p>
              </p:txBody>
            </p:sp>
          </p:grpSp>
          <p:cxnSp>
            <p:nvCxnSpPr>
              <p:cNvPr id="433" name="直接连接符 432">
                <a:extLst>
                  <a:ext uri="{FF2B5EF4-FFF2-40B4-BE49-F238E27FC236}">
                    <a16:creationId xmlns:a16="http://schemas.microsoft.com/office/drawing/2014/main" id="{CC78432D-07D0-47F8-840E-808B4B2120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9037" y="1786585"/>
                <a:ext cx="9780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4" name="文本框 433">
                <a:extLst>
                  <a:ext uri="{FF2B5EF4-FFF2-40B4-BE49-F238E27FC236}">
                    <a16:creationId xmlns:a16="http://schemas.microsoft.com/office/drawing/2014/main" id="{3531EBAD-12D2-46C5-9EFD-63A0E7D7141E}"/>
                  </a:ext>
                </a:extLst>
              </p:cNvPr>
              <p:cNvSpPr txBox="1"/>
              <p:nvPr/>
            </p:nvSpPr>
            <p:spPr>
              <a:xfrm>
                <a:off x="8936683" y="1513341"/>
                <a:ext cx="970360" cy="3931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dirty="0">
                    <a:latin typeface="LG Smart_H Regular" panose="020B0600000101010101" pitchFamily="34" charset="-127"/>
                    <a:ea typeface="LG Smart_H Regular" panose="020B0600000101010101" pitchFamily="34" charset="-127"/>
                  </a:rPr>
                  <a:t>常用件</a:t>
                </a:r>
                <a:r>
                  <a:rPr lang="en-US" altLang="zh-CN" sz="1000" dirty="0">
                    <a:latin typeface="LG Smart_H Regular" panose="020B0600000101010101" pitchFamily="34" charset="-127"/>
                    <a:ea typeface="LG Smart_H Regular" panose="020B0600000101010101" pitchFamily="34" charset="-127"/>
                  </a:rPr>
                  <a:t>/</a:t>
                </a:r>
                <a:r>
                  <a:rPr lang="zh-CN" altLang="en-US" sz="1000" dirty="0">
                    <a:latin typeface="LG Smart_H Regular" panose="020B0600000101010101" pitchFamily="34" charset="-127"/>
                    <a:ea typeface="LG Smart_H Regular" panose="020B0600000101010101" pitchFamily="34" charset="-127"/>
                  </a:rPr>
                  <a:t>特殊件</a:t>
                </a:r>
              </a:p>
            </p:txBody>
          </p:sp>
        </p:grpSp>
        <p:cxnSp>
          <p:nvCxnSpPr>
            <p:cNvPr id="287" name="连接符: 肘形 286">
              <a:extLst>
                <a:ext uri="{FF2B5EF4-FFF2-40B4-BE49-F238E27FC236}">
                  <a16:creationId xmlns:a16="http://schemas.microsoft.com/office/drawing/2014/main" id="{D2A1A9D0-BE81-4AA9-936C-225EE0A7E3A3}"/>
                </a:ext>
              </a:extLst>
            </p:cNvPr>
            <p:cNvCxnSpPr>
              <a:cxnSpLocks/>
              <a:stCxn id="435" idx="2"/>
              <a:endCxn id="437" idx="0"/>
            </p:cNvCxnSpPr>
            <p:nvPr/>
          </p:nvCxnSpPr>
          <p:spPr>
            <a:xfrm rot="5400000">
              <a:off x="8098810" y="-187301"/>
              <a:ext cx="81717" cy="260578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8" name="组合 287">
              <a:extLst>
                <a:ext uri="{FF2B5EF4-FFF2-40B4-BE49-F238E27FC236}">
                  <a16:creationId xmlns:a16="http://schemas.microsoft.com/office/drawing/2014/main" id="{09C001EF-9B14-421F-AD41-F33CC5783307}"/>
                </a:ext>
              </a:extLst>
            </p:cNvPr>
            <p:cNvGrpSpPr/>
            <p:nvPr/>
          </p:nvGrpSpPr>
          <p:grpSpPr>
            <a:xfrm>
              <a:off x="6990051" y="2765198"/>
              <a:ext cx="1955617" cy="665332"/>
              <a:chOff x="8929027" y="1501615"/>
              <a:chExt cx="1012642" cy="630204"/>
            </a:xfrm>
          </p:grpSpPr>
          <p:grpSp>
            <p:nvGrpSpPr>
              <p:cNvPr id="427" name="组合 426">
                <a:extLst>
                  <a:ext uri="{FF2B5EF4-FFF2-40B4-BE49-F238E27FC236}">
                    <a16:creationId xmlns:a16="http://schemas.microsoft.com/office/drawing/2014/main" id="{B281FC71-50D9-4814-B23B-459724398BC9}"/>
                  </a:ext>
                </a:extLst>
              </p:cNvPr>
              <p:cNvGrpSpPr/>
              <p:nvPr/>
            </p:nvGrpSpPr>
            <p:grpSpPr>
              <a:xfrm>
                <a:off x="8929027" y="1501615"/>
                <a:ext cx="1012642" cy="630204"/>
                <a:chOff x="4232900" y="715011"/>
                <a:chExt cx="1066303" cy="247954"/>
              </a:xfrm>
            </p:grpSpPr>
            <p:sp>
              <p:nvSpPr>
                <p:cNvPr id="430" name="矩形 429">
                  <a:extLst>
                    <a:ext uri="{FF2B5EF4-FFF2-40B4-BE49-F238E27FC236}">
                      <a16:creationId xmlns:a16="http://schemas.microsoft.com/office/drawing/2014/main" id="{38751434-264D-4EF5-BE33-373BC9E603B4}"/>
                    </a:ext>
                  </a:extLst>
                </p:cNvPr>
                <p:cNvSpPr/>
                <p:nvPr/>
              </p:nvSpPr>
              <p:spPr>
                <a:xfrm>
                  <a:off x="4232900" y="715011"/>
                  <a:ext cx="1066303" cy="24795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LG Smart_H Regular" panose="020B0600000101010101" pitchFamily="34" charset="-127"/>
                    <a:ea typeface="LG Smart_H Regular" panose="020B0600000101010101" pitchFamily="34" charset="-127"/>
                  </a:endParaRPr>
                </a:p>
              </p:txBody>
            </p:sp>
            <p:sp>
              <p:nvSpPr>
                <p:cNvPr id="431" name="文本框 430">
                  <a:extLst>
                    <a:ext uri="{FF2B5EF4-FFF2-40B4-BE49-F238E27FC236}">
                      <a16:creationId xmlns:a16="http://schemas.microsoft.com/office/drawing/2014/main" id="{83DF1B38-2E0C-4C18-85B3-51C2AEC7BED3}"/>
                    </a:ext>
                  </a:extLst>
                </p:cNvPr>
                <p:cNvSpPr txBox="1"/>
                <p:nvPr/>
              </p:nvSpPr>
              <p:spPr>
                <a:xfrm>
                  <a:off x="4240961" y="830581"/>
                  <a:ext cx="1029844" cy="1021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000" dirty="0">
                      <a:latin typeface="LG Smart_H Regular" panose="020B0600000101010101" pitchFamily="34" charset="-127"/>
                      <a:ea typeface="LG Smart_H Regular" panose="020B0600000101010101" pitchFamily="34" charset="-127"/>
                    </a:rPr>
                    <a:t>查询合并</a:t>
                  </a:r>
                  <a:r>
                    <a:rPr lang="en-US" altLang="zh-CN" sz="1000" dirty="0">
                      <a:latin typeface="LG Smart_H Regular" panose="020B0600000101010101" pitchFamily="34" charset="-127"/>
                      <a:ea typeface="LG Smart_H Regular" panose="020B0600000101010101" pitchFamily="34" charset="-127"/>
                    </a:rPr>
                    <a:t>/ </a:t>
                  </a:r>
                  <a:r>
                    <a:rPr lang="zh-CN" altLang="en-US" sz="1000" dirty="0">
                      <a:latin typeface="LG Smart_H Regular" panose="020B0600000101010101" pitchFamily="34" charset="-127"/>
                      <a:ea typeface="LG Smart_H Regular" panose="020B0600000101010101" pitchFamily="34" charset="-127"/>
                    </a:rPr>
                    <a:t>新增记录</a:t>
                  </a:r>
                  <a:endParaRPr lang="en-US" altLang="zh-CN" sz="1000" dirty="0">
                    <a:latin typeface="LG Smart_H Regular" panose="020B0600000101010101" pitchFamily="34" charset="-127"/>
                    <a:ea typeface="LG Smart_H Regular" panose="020B0600000101010101" pitchFamily="34" charset="-127"/>
                  </a:endParaRPr>
                </a:p>
              </p:txBody>
            </p:sp>
          </p:grpSp>
          <p:cxnSp>
            <p:nvCxnSpPr>
              <p:cNvPr id="428" name="直接连接符 427">
                <a:extLst>
                  <a:ext uri="{FF2B5EF4-FFF2-40B4-BE49-F238E27FC236}">
                    <a16:creationId xmlns:a16="http://schemas.microsoft.com/office/drawing/2014/main" id="{A3775828-60F3-4BD7-A683-7DD9C432B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9037" y="1786585"/>
                <a:ext cx="9780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9" name="文本框 428">
                <a:extLst>
                  <a:ext uri="{FF2B5EF4-FFF2-40B4-BE49-F238E27FC236}">
                    <a16:creationId xmlns:a16="http://schemas.microsoft.com/office/drawing/2014/main" id="{A88EA752-C043-4EC4-9CA4-BD0C8DCFF77E}"/>
                  </a:ext>
                </a:extLst>
              </p:cNvPr>
              <p:cNvSpPr txBox="1"/>
              <p:nvPr/>
            </p:nvSpPr>
            <p:spPr>
              <a:xfrm>
                <a:off x="8936683" y="1528587"/>
                <a:ext cx="992200" cy="2596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dirty="0">
                    <a:latin typeface="LG Smart_H Regular" panose="020B0600000101010101" pitchFamily="34" charset="-127"/>
                    <a:ea typeface="LG Smart_H Regular" panose="020B0600000101010101" pitchFamily="34" charset="-127"/>
                  </a:rPr>
                  <a:t>零件临时订单生成</a:t>
                </a:r>
                <a:r>
                  <a:rPr lang="en-US" altLang="zh-CN" sz="1000" dirty="0">
                    <a:latin typeface="LG Smart_H Regular" panose="020B0600000101010101" pitchFamily="34" charset="-127"/>
                    <a:ea typeface="LG Smart_H Regular" panose="020B0600000101010101" pitchFamily="34" charset="-127"/>
                  </a:rPr>
                  <a:t>/</a:t>
                </a:r>
                <a:r>
                  <a:rPr lang="zh-CN" altLang="en-US" sz="1000" dirty="0">
                    <a:latin typeface="LG Smart_H Regular" panose="020B0600000101010101" pitchFamily="34" charset="-127"/>
                    <a:ea typeface="LG Smart_H Regular" panose="020B0600000101010101" pitchFamily="34" charset="-127"/>
                  </a:rPr>
                  <a:t>查询</a:t>
                </a:r>
              </a:p>
            </p:txBody>
          </p:sp>
        </p:grpSp>
        <p:grpSp>
          <p:nvGrpSpPr>
            <p:cNvPr id="289" name="组合 288">
              <a:extLst>
                <a:ext uri="{FF2B5EF4-FFF2-40B4-BE49-F238E27FC236}">
                  <a16:creationId xmlns:a16="http://schemas.microsoft.com/office/drawing/2014/main" id="{7F19B145-2D18-4935-87F2-8CE129F9DA95}"/>
                </a:ext>
              </a:extLst>
            </p:cNvPr>
            <p:cNvGrpSpPr/>
            <p:nvPr/>
          </p:nvGrpSpPr>
          <p:grpSpPr>
            <a:xfrm>
              <a:off x="5336139" y="3610501"/>
              <a:ext cx="1445991" cy="603602"/>
              <a:chOff x="8929026" y="1501719"/>
              <a:chExt cx="1412558" cy="575276"/>
            </a:xfrm>
          </p:grpSpPr>
          <p:grpSp>
            <p:nvGrpSpPr>
              <p:cNvPr id="422" name="组合 421">
                <a:extLst>
                  <a:ext uri="{FF2B5EF4-FFF2-40B4-BE49-F238E27FC236}">
                    <a16:creationId xmlns:a16="http://schemas.microsoft.com/office/drawing/2014/main" id="{5FBE226B-2F69-4728-B527-65AFD0837AD9}"/>
                  </a:ext>
                </a:extLst>
              </p:cNvPr>
              <p:cNvGrpSpPr/>
              <p:nvPr/>
            </p:nvGrpSpPr>
            <p:grpSpPr>
              <a:xfrm>
                <a:off x="8929026" y="1501719"/>
                <a:ext cx="1412558" cy="575276"/>
                <a:chOff x="4232898" y="715053"/>
                <a:chExt cx="1487411" cy="226343"/>
              </a:xfrm>
            </p:grpSpPr>
            <p:sp>
              <p:nvSpPr>
                <p:cNvPr id="425" name="矩形 424">
                  <a:extLst>
                    <a:ext uri="{FF2B5EF4-FFF2-40B4-BE49-F238E27FC236}">
                      <a16:creationId xmlns:a16="http://schemas.microsoft.com/office/drawing/2014/main" id="{244E44DB-F050-44F4-B1CD-2CD197D5D4B1}"/>
                    </a:ext>
                  </a:extLst>
                </p:cNvPr>
                <p:cNvSpPr/>
                <p:nvPr/>
              </p:nvSpPr>
              <p:spPr>
                <a:xfrm>
                  <a:off x="4232898" y="715053"/>
                  <a:ext cx="1487411" cy="22634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LG Smart_H Regular" panose="020B0600000101010101" pitchFamily="34" charset="-127"/>
                    <a:ea typeface="LG Smart_H Regular" panose="020B0600000101010101" pitchFamily="34" charset="-127"/>
                  </a:endParaRPr>
                </a:p>
              </p:txBody>
            </p:sp>
            <p:sp>
              <p:nvSpPr>
                <p:cNvPr id="426" name="文本框 425">
                  <a:extLst>
                    <a:ext uri="{FF2B5EF4-FFF2-40B4-BE49-F238E27FC236}">
                      <a16:creationId xmlns:a16="http://schemas.microsoft.com/office/drawing/2014/main" id="{B118AA9C-7D7E-455D-9EB2-AE4C61C16649}"/>
                    </a:ext>
                  </a:extLst>
                </p:cNvPr>
                <p:cNvSpPr txBox="1"/>
                <p:nvPr/>
              </p:nvSpPr>
              <p:spPr>
                <a:xfrm>
                  <a:off x="4260327" y="833927"/>
                  <a:ext cx="1410761" cy="1028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000" dirty="0">
                      <a:latin typeface="LG Smart_H Regular" panose="020B0600000101010101" pitchFamily="34" charset="-127"/>
                      <a:ea typeface="LG Smart_H Regular" panose="020B0600000101010101" pitchFamily="34" charset="-127"/>
                    </a:rPr>
                    <a:t>生成零件订单</a:t>
                  </a:r>
                </a:p>
              </p:txBody>
            </p:sp>
          </p:grpSp>
          <p:cxnSp>
            <p:nvCxnSpPr>
              <p:cNvPr id="423" name="直接连接符 422">
                <a:extLst>
                  <a:ext uri="{FF2B5EF4-FFF2-40B4-BE49-F238E27FC236}">
                    <a16:creationId xmlns:a16="http://schemas.microsoft.com/office/drawing/2014/main" id="{D6E579B1-B689-4DC9-B49C-E112FA2B1F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39922" y="1785791"/>
                <a:ext cx="1339765" cy="7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4" name="文本框 423">
                <a:extLst>
                  <a:ext uri="{FF2B5EF4-FFF2-40B4-BE49-F238E27FC236}">
                    <a16:creationId xmlns:a16="http://schemas.microsoft.com/office/drawing/2014/main" id="{1DFD65EC-AFDB-4A6B-98C0-7A3DDFEFD022}"/>
                  </a:ext>
                </a:extLst>
              </p:cNvPr>
              <p:cNvSpPr txBox="1"/>
              <p:nvPr/>
            </p:nvSpPr>
            <p:spPr>
              <a:xfrm>
                <a:off x="8953684" y="1526527"/>
                <a:ext cx="1387900" cy="2612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dirty="0">
                    <a:latin typeface="LG Smart_H Regular" panose="020B0600000101010101" pitchFamily="34" charset="-127"/>
                    <a:ea typeface="LG Smart_H Regular" panose="020B0600000101010101" pitchFamily="34" charset="-127"/>
                  </a:rPr>
                  <a:t>零件订单查询</a:t>
                </a:r>
              </a:p>
            </p:txBody>
          </p:sp>
        </p:grpSp>
        <p:sp>
          <p:nvSpPr>
            <p:cNvPr id="290" name="文本框 289">
              <a:extLst>
                <a:ext uri="{FF2B5EF4-FFF2-40B4-BE49-F238E27FC236}">
                  <a16:creationId xmlns:a16="http://schemas.microsoft.com/office/drawing/2014/main" id="{2B3F407A-95B5-4DF1-B6EF-1E0E8DECDA88}"/>
                </a:ext>
              </a:extLst>
            </p:cNvPr>
            <p:cNvSpPr txBox="1"/>
            <p:nvPr/>
          </p:nvSpPr>
          <p:spPr bwMode="auto">
            <a:xfrm>
              <a:off x="7539079" y="1479990"/>
              <a:ext cx="376708" cy="274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8" rIns="91436" bIns="45718" rtlCol="0">
              <a:spAutoFit/>
            </a:bodyPr>
            <a:lstStyle/>
            <a:p>
              <a:pPr latinLnBrk="1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900" dirty="0">
                  <a:solidFill>
                    <a:srgbClr val="000000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  <a:cs typeface="Arial" panose="020B0604020202020204" pitchFamily="34" charset="0"/>
                </a:rPr>
                <a:t>否</a:t>
              </a:r>
            </a:p>
          </p:txBody>
        </p:sp>
        <p:grpSp>
          <p:nvGrpSpPr>
            <p:cNvPr id="291" name="组合 290">
              <a:extLst>
                <a:ext uri="{FF2B5EF4-FFF2-40B4-BE49-F238E27FC236}">
                  <a16:creationId xmlns:a16="http://schemas.microsoft.com/office/drawing/2014/main" id="{BA5317BB-9D3C-4016-87E6-B9623D1F7E78}"/>
                </a:ext>
              </a:extLst>
            </p:cNvPr>
            <p:cNvGrpSpPr/>
            <p:nvPr/>
          </p:nvGrpSpPr>
          <p:grpSpPr>
            <a:xfrm>
              <a:off x="5081505" y="2290844"/>
              <a:ext cx="1145276" cy="870209"/>
              <a:chOff x="8929027" y="1501720"/>
              <a:chExt cx="985673" cy="1118798"/>
            </a:xfrm>
          </p:grpSpPr>
          <p:grpSp>
            <p:nvGrpSpPr>
              <p:cNvPr id="417" name="组合 416">
                <a:extLst>
                  <a:ext uri="{FF2B5EF4-FFF2-40B4-BE49-F238E27FC236}">
                    <a16:creationId xmlns:a16="http://schemas.microsoft.com/office/drawing/2014/main" id="{40AEF80A-E7DC-483C-A409-E4CB869B1E44}"/>
                  </a:ext>
                </a:extLst>
              </p:cNvPr>
              <p:cNvGrpSpPr/>
              <p:nvPr/>
            </p:nvGrpSpPr>
            <p:grpSpPr>
              <a:xfrm>
                <a:off x="8929027" y="1501720"/>
                <a:ext cx="985673" cy="1118798"/>
                <a:chOff x="4232900" y="715053"/>
                <a:chExt cx="1037905" cy="440192"/>
              </a:xfrm>
            </p:grpSpPr>
            <p:sp>
              <p:nvSpPr>
                <p:cNvPr id="420" name="矩形 419">
                  <a:extLst>
                    <a:ext uri="{FF2B5EF4-FFF2-40B4-BE49-F238E27FC236}">
                      <a16:creationId xmlns:a16="http://schemas.microsoft.com/office/drawing/2014/main" id="{4041BFB4-431F-4D76-B4EE-DE6CC425333D}"/>
                    </a:ext>
                  </a:extLst>
                </p:cNvPr>
                <p:cNvSpPr/>
                <p:nvPr/>
              </p:nvSpPr>
              <p:spPr>
                <a:xfrm>
                  <a:off x="4232900" y="715053"/>
                  <a:ext cx="1029843" cy="28298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LG Smart_H Regular" panose="020B0600000101010101" pitchFamily="34" charset="-127"/>
                    <a:ea typeface="LG Smart_H Regular" panose="020B0600000101010101" pitchFamily="34" charset="-127"/>
                  </a:endParaRPr>
                </a:p>
              </p:txBody>
            </p:sp>
            <p:sp>
              <p:nvSpPr>
                <p:cNvPr id="421" name="文本框 420">
                  <a:extLst>
                    <a:ext uri="{FF2B5EF4-FFF2-40B4-BE49-F238E27FC236}">
                      <a16:creationId xmlns:a16="http://schemas.microsoft.com/office/drawing/2014/main" id="{AFFDAB75-ADBA-4BD2-9A9A-AE753AEBCA47}"/>
                    </a:ext>
                  </a:extLst>
                </p:cNvPr>
                <p:cNvSpPr txBox="1"/>
                <p:nvPr/>
              </p:nvSpPr>
              <p:spPr>
                <a:xfrm>
                  <a:off x="4240961" y="843224"/>
                  <a:ext cx="1029844" cy="3120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000" dirty="0">
                      <a:latin typeface="LG Smart_H Regular" panose="020B0600000101010101" pitchFamily="34" charset="-127"/>
                      <a:ea typeface="LG Smart_H Regular" panose="020B0600000101010101" pitchFamily="34" charset="-127"/>
                    </a:rPr>
                    <a:t>占用库存增加，可用减少</a:t>
                  </a:r>
                </a:p>
              </p:txBody>
            </p:sp>
          </p:grpSp>
          <p:cxnSp>
            <p:nvCxnSpPr>
              <p:cNvPr id="418" name="直接连接符 417">
                <a:extLst>
                  <a:ext uri="{FF2B5EF4-FFF2-40B4-BE49-F238E27FC236}">
                    <a16:creationId xmlns:a16="http://schemas.microsoft.com/office/drawing/2014/main" id="{F164A939-1DFA-4B00-BDF4-F9878C839A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9037" y="1786585"/>
                <a:ext cx="9780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9" name="文本框 418">
                <a:extLst>
                  <a:ext uri="{FF2B5EF4-FFF2-40B4-BE49-F238E27FC236}">
                    <a16:creationId xmlns:a16="http://schemas.microsoft.com/office/drawing/2014/main" id="{56F23EE2-85CA-48F5-840E-C003412876DF}"/>
                  </a:ext>
                </a:extLst>
              </p:cNvPr>
              <p:cNvSpPr txBox="1"/>
              <p:nvPr/>
            </p:nvSpPr>
            <p:spPr>
              <a:xfrm>
                <a:off x="8936683" y="1528587"/>
                <a:ext cx="970362" cy="3524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dirty="0">
                    <a:latin typeface="LG Smart_H Regular" panose="020B0600000101010101" pitchFamily="34" charset="-127"/>
                    <a:ea typeface="LG Smart_H Regular" panose="020B0600000101010101" pitchFamily="34" charset="-127"/>
                  </a:rPr>
                  <a:t>库存</a:t>
                </a:r>
              </a:p>
            </p:txBody>
          </p:sp>
        </p:grpSp>
        <p:cxnSp>
          <p:nvCxnSpPr>
            <p:cNvPr id="292" name="直接箭头连接符 291">
              <a:extLst>
                <a:ext uri="{FF2B5EF4-FFF2-40B4-BE49-F238E27FC236}">
                  <a16:creationId xmlns:a16="http://schemas.microsoft.com/office/drawing/2014/main" id="{262C32EC-B14D-4515-B2D2-9C9063DF2C23}"/>
                </a:ext>
              </a:extLst>
            </p:cNvPr>
            <p:cNvCxnSpPr/>
            <p:nvPr/>
          </p:nvCxnSpPr>
          <p:spPr>
            <a:xfrm>
              <a:off x="5644703" y="2006823"/>
              <a:ext cx="4848" cy="282370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文本框 292">
              <a:extLst>
                <a:ext uri="{FF2B5EF4-FFF2-40B4-BE49-F238E27FC236}">
                  <a16:creationId xmlns:a16="http://schemas.microsoft.com/office/drawing/2014/main" id="{80CA6476-5BA5-46C7-89C1-4B7401211B3B}"/>
                </a:ext>
              </a:extLst>
            </p:cNvPr>
            <p:cNvSpPr txBox="1"/>
            <p:nvPr/>
          </p:nvSpPr>
          <p:spPr bwMode="auto">
            <a:xfrm>
              <a:off x="5623809" y="2001580"/>
              <a:ext cx="376708" cy="274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8" rIns="91436" bIns="45718" rtlCol="0">
              <a:spAutoFit/>
            </a:bodyPr>
            <a:lstStyle/>
            <a:p>
              <a:pPr latinLnBrk="1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900" dirty="0">
                  <a:solidFill>
                    <a:srgbClr val="000000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  <a:cs typeface="Arial" panose="020B0604020202020204" pitchFamily="34" charset="0"/>
                </a:rPr>
                <a:t>是</a:t>
              </a:r>
            </a:p>
          </p:txBody>
        </p:sp>
        <p:sp>
          <p:nvSpPr>
            <p:cNvPr id="294" name="文本框 293">
              <a:extLst>
                <a:ext uri="{FF2B5EF4-FFF2-40B4-BE49-F238E27FC236}">
                  <a16:creationId xmlns:a16="http://schemas.microsoft.com/office/drawing/2014/main" id="{9D7AA065-381D-4B6E-8B3F-596230BD0ABB}"/>
                </a:ext>
              </a:extLst>
            </p:cNvPr>
            <p:cNvSpPr txBox="1"/>
            <p:nvPr/>
          </p:nvSpPr>
          <p:spPr bwMode="auto">
            <a:xfrm>
              <a:off x="8280663" y="1930222"/>
              <a:ext cx="1101167" cy="273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8" rIns="91436" bIns="45718" rtlCol="0">
              <a:spAutoFit/>
            </a:bodyPr>
            <a:lstStyle/>
            <a:p>
              <a:pPr latinLnBrk="1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900" dirty="0">
                  <a:solidFill>
                    <a:srgbClr val="000000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  <a:cs typeface="Arial" panose="020B0604020202020204" pitchFamily="34" charset="0"/>
                </a:rPr>
                <a:t>拒绝零件借用</a:t>
              </a:r>
            </a:p>
          </p:txBody>
        </p:sp>
        <p:grpSp>
          <p:nvGrpSpPr>
            <p:cNvPr id="295" name="组合 294">
              <a:extLst>
                <a:ext uri="{FF2B5EF4-FFF2-40B4-BE49-F238E27FC236}">
                  <a16:creationId xmlns:a16="http://schemas.microsoft.com/office/drawing/2014/main" id="{7298D084-D620-4120-9CA8-5C238FBBDAC5}"/>
                </a:ext>
              </a:extLst>
            </p:cNvPr>
            <p:cNvGrpSpPr/>
            <p:nvPr/>
          </p:nvGrpSpPr>
          <p:grpSpPr>
            <a:xfrm>
              <a:off x="2720219" y="3605828"/>
              <a:ext cx="1397359" cy="678012"/>
              <a:chOff x="8929027" y="1501720"/>
              <a:chExt cx="985673" cy="719241"/>
            </a:xfrm>
          </p:grpSpPr>
          <p:grpSp>
            <p:nvGrpSpPr>
              <p:cNvPr id="412" name="组合 411">
                <a:extLst>
                  <a:ext uri="{FF2B5EF4-FFF2-40B4-BE49-F238E27FC236}">
                    <a16:creationId xmlns:a16="http://schemas.microsoft.com/office/drawing/2014/main" id="{8A8DB2F4-DD61-4D57-9319-115720AAE4D4}"/>
                  </a:ext>
                </a:extLst>
              </p:cNvPr>
              <p:cNvGrpSpPr/>
              <p:nvPr/>
            </p:nvGrpSpPr>
            <p:grpSpPr>
              <a:xfrm>
                <a:off x="8929027" y="1501720"/>
                <a:ext cx="985673" cy="719241"/>
                <a:chOff x="4232900" y="715053"/>
                <a:chExt cx="1037905" cy="282986"/>
              </a:xfrm>
            </p:grpSpPr>
            <p:sp>
              <p:nvSpPr>
                <p:cNvPr id="415" name="矩形 414">
                  <a:extLst>
                    <a:ext uri="{FF2B5EF4-FFF2-40B4-BE49-F238E27FC236}">
                      <a16:creationId xmlns:a16="http://schemas.microsoft.com/office/drawing/2014/main" id="{EC4D149B-95CA-4FB0-B5C6-2D5909A58F85}"/>
                    </a:ext>
                  </a:extLst>
                </p:cNvPr>
                <p:cNvSpPr/>
                <p:nvPr/>
              </p:nvSpPr>
              <p:spPr>
                <a:xfrm>
                  <a:off x="4232900" y="715053"/>
                  <a:ext cx="1029843" cy="28298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LG Smart_H Regular" panose="020B0600000101010101" pitchFamily="34" charset="-127"/>
                    <a:ea typeface="LG Smart_H Regular" panose="020B0600000101010101" pitchFamily="34" charset="-127"/>
                  </a:endParaRPr>
                </a:p>
              </p:txBody>
            </p:sp>
            <p:sp>
              <p:nvSpPr>
                <p:cNvPr id="416" name="文本框 415">
                  <a:extLst>
                    <a:ext uri="{FF2B5EF4-FFF2-40B4-BE49-F238E27FC236}">
                      <a16:creationId xmlns:a16="http://schemas.microsoft.com/office/drawing/2014/main" id="{2BC4CD65-AABE-42F7-A4A4-931F70A5BA13}"/>
                    </a:ext>
                  </a:extLst>
                </p:cNvPr>
                <p:cNvSpPr txBox="1"/>
                <p:nvPr/>
              </p:nvSpPr>
              <p:spPr>
                <a:xfrm>
                  <a:off x="4240961" y="843224"/>
                  <a:ext cx="1029844" cy="1144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000" dirty="0">
                      <a:latin typeface="LG Smart_H Regular" panose="020B0600000101010101" pitchFamily="34" charset="-127"/>
                      <a:ea typeface="LG Smart_H Regular" panose="020B0600000101010101" pitchFamily="34" charset="-127"/>
                    </a:rPr>
                    <a:t>生成零件订单</a:t>
                  </a:r>
                </a:p>
              </p:txBody>
            </p:sp>
          </p:grpSp>
          <p:cxnSp>
            <p:nvCxnSpPr>
              <p:cNvPr id="413" name="直接连接符 412">
                <a:extLst>
                  <a:ext uri="{FF2B5EF4-FFF2-40B4-BE49-F238E27FC236}">
                    <a16:creationId xmlns:a16="http://schemas.microsoft.com/office/drawing/2014/main" id="{870D3D50-933B-4D8D-8557-AEE9E1ED3C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9037" y="1786585"/>
                <a:ext cx="9780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4" name="文本框 413">
                <a:extLst>
                  <a:ext uri="{FF2B5EF4-FFF2-40B4-BE49-F238E27FC236}">
                    <a16:creationId xmlns:a16="http://schemas.microsoft.com/office/drawing/2014/main" id="{8F8D6186-7DB6-4224-B594-F7CD7C648511}"/>
                  </a:ext>
                </a:extLst>
              </p:cNvPr>
              <p:cNvSpPr txBox="1"/>
              <p:nvPr/>
            </p:nvSpPr>
            <p:spPr>
              <a:xfrm>
                <a:off x="8936683" y="1516719"/>
                <a:ext cx="970362" cy="2908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dirty="0">
                    <a:latin typeface="LG Smart_H Regular" panose="020B0600000101010101" pitchFamily="34" charset="-127"/>
                    <a:ea typeface="LG Smart_H Regular" panose="020B0600000101010101" pitchFamily="34" charset="-127"/>
                  </a:rPr>
                  <a:t>零件订单查询</a:t>
                </a:r>
              </a:p>
            </p:txBody>
          </p:sp>
        </p:grpSp>
        <p:cxnSp>
          <p:nvCxnSpPr>
            <p:cNvPr id="296" name="直接箭头连接符 295">
              <a:extLst>
                <a:ext uri="{FF2B5EF4-FFF2-40B4-BE49-F238E27FC236}">
                  <a16:creationId xmlns:a16="http://schemas.microsoft.com/office/drawing/2014/main" id="{45277BCE-6D74-4F87-AB8E-21926984B3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7459" y="4010828"/>
              <a:ext cx="10564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7" name="文本框 296">
              <a:extLst>
                <a:ext uri="{FF2B5EF4-FFF2-40B4-BE49-F238E27FC236}">
                  <a16:creationId xmlns:a16="http://schemas.microsoft.com/office/drawing/2014/main" id="{A7B769C5-4680-4596-A9E0-28CE55498F1E}"/>
                </a:ext>
              </a:extLst>
            </p:cNvPr>
            <p:cNvSpPr txBox="1"/>
            <p:nvPr/>
          </p:nvSpPr>
          <p:spPr bwMode="auto">
            <a:xfrm>
              <a:off x="4006018" y="3727168"/>
              <a:ext cx="1320518" cy="273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8" rIns="91436" bIns="45718" rtlCol="0">
              <a:spAutoFit/>
            </a:bodyPr>
            <a:lstStyle/>
            <a:p>
              <a:pPr latinLnBrk="1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900" dirty="0">
                  <a:solidFill>
                    <a:srgbClr val="000000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  <a:cs typeface="Arial" panose="020B0604020202020204" pitchFamily="34" charset="0"/>
                </a:rPr>
                <a:t>接口</a:t>
              </a:r>
              <a:r>
                <a:rPr lang="en-US" altLang="zh-CN" sz="900" dirty="0">
                  <a:solidFill>
                    <a:srgbClr val="000000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  <a:cs typeface="Arial" panose="020B0604020202020204" pitchFamily="34" charset="0"/>
                </a:rPr>
                <a:t>3</a:t>
              </a:r>
              <a:r>
                <a:rPr lang="zh-CN" altLang="en-US" sz="900" dirty="0">
                  <a:solidFill>
                    <a:srgbClr val="000000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  <a:cs typeface="Arial" panose="020B0604020202020204" pitchFamily="34" charset="0"/>
                </a:rPr>
                <a:t>：订单生成</a:t>
              </a:r>
            </a:p>
          </p:txBody>
        </p:sp>
        <p:grpSp>
          <p:nvGrpSpPr>
            <p:cNvPr id="298" name="组合 297">
              <a:extLst>
                <a:ext uri="{FF2B5EF4-FFF2-40B4-BE49-F238E27FC236}">
                  <a16:creationId xmlns:a16="http://schemas.microsoft.com/office/drawing/2014/main" id="{611DC6D3-8E74-4C60-AA11-378341065662}"/>
                </a:ext>
              </a:extLst>
            </p:cNvPr>
            <p:cNvGrpSpPr/>
            <p:nvPr/>
          </p:nvGrpSpPr>
          <p:grpSpPr>
            <a:xfrm>
              <a:off x="2711773" y="4491730"/>
              <a:ext cx="1410459" cy="877777"/>
              <a:chOff x="8929027" y="1501715"/>
              <a:chExt cx="985673" cy="902042"/>
            </a:xfrm>
          </p:grpSpPr>
          <p:grpSp>
            <p:nvGrpSpPr>
              <p:cNvPr id="407" name="组合 406">
                <a:extLst>
                  <a:ext uri="{FF2B5EF4-FFF2-40B4-BE49-F238E27FC236}">
                    <a16:creationId xmlns:a16="http://schemas.microsoft.com/office/drawing/2014/main" id="{AC2C9420-BE42-4E6A-9EBA-69A7F4D49FA9}"/>
                  </a:ext>
                </a:extLst>
              </p:cNvPr>
              <p:cNvGrpSpPr/>
              <p:nvPr/>
            </p:nvGrpSpPr>
            <p:grpSpPr>
              <a:xfrm>
                <a:off x="8929027" y="1501715"/>
                <a:ext cx="985673" cy="902042"/>
                <a:chOff x="4232900" y="715053"/>
                <a:chExt cx="1037905" cy="354910"/>
              </a:xfrm>
            </p:grpSpPr>
            <p:sp>
              <p:nvSpPr>
                <p:cNvPr id="410" name="矩形 409">
                  <a:extLst>
                    <a:ext uri="{FF2B5EF4-FFF2-40B4-BE49-F238E27FC236}">
                      <a16:creationId xmlns:a16="http://schemas.microsoft.com/office/drawing/2014/main" id="{D9E4AAA2-EBC5-4B85-A4E3-0CF09859DD86}"/>
                    </a:ext>
                  </a:extLst>
                </p:cNvPr>
                <p:cNvSpPr/>
                <p:nvPr/>
              </p:nvSpPr>
              <p:spPr>
                <a:xfrm>
                  <a:off x="4232900" y="715053"/>
                  <a:ext cx="1029843" cy="24788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LG Smart_H Regular" panose="020B0600000101010101" pitchFamily="34" charset="-127"/>
                    <a:ea typeface="LG Smart_H Regular" panose="020B0600000101010101" pitchFamily="34" charset="-127"/>
                  </a:endParaRPr>
                </a:p>
              </p:txBody>
            </p:sp>
            <p:sp>
              <p:nvSpPr>
                <p:cNvPr id="411" name="文本框 410">
                  <a:extLst>
                    <a:ext uri="{FF2B5EF4-FFF2-40B4-BE49-F238E27FC236}">
                      <a16:creationId xmlns:a16="http://schemas.microsoft.com/office/drawing/2014/main" id="{D6743476-7986-40EC-8A80-306D9F609E4E}"/>
                    </a:ext>
                  </a:extLst>
                </p:cNvPr>
                <p:cNvSpPr txBox="1"/>
                <p:nvPr/>
              </p:nvSpPr>
              <p:spPr>
                <a:xfrm>
                  <a:off x="4240961" y="820561"/>
                  <a:ext cx="1029844" cy="2494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000" dirty="0">
                      <a:latin typeface="LG Smart_H Regular" panose="020B0600000101010101" pitchFamily="34" charset="-127"/>
                      <a:ea typeface="LG Smart_H Regular" panose="020B0600000101010101" pitchFamily="34" charset="-127"/>
                    </a:rPr>
                    <a:t>中间状态更新</a:t>
                  </a:r>
                  <a:r>
                    <a:rPr lang="en-US" altLang="zh-CN" sz="1000" dirty="0">
                      <a:latin typeface="LG Smart_H Regular" panose="020B0600000101010101" pitchFamily="34" charset="-127"/>
                      <a:ea typeface="LG Smart_H Regular" panose="020B0600000101010101" pitchFamily="34" charset="-127"/>
                    </a:rPr>
                    <a:t>/Cancel</a:t>
                  </a:r>
                  <a:r>
                    <a:rPr lang="zh-CN" altLang="en-US" sz="1000" dirty="0">
                      <a:latin typeface="LG Smart_H Regular" panose="020B0600000101010101" pitchFamily="34" charset="-127"/>
                      <a:ea typeface="LG Smart_H Regular" panose="020B0600000101010101" pitchFamily="34" charset="-127"/>
                    </a:rPr>
                    <a:t>、信息更新</a:t>
                  </a:r>
                </a:p>
              </p:txBody>
            </p:sp>
          </p:grpSp>
          <p:cxnSp>
            <p:nvCxnSpPr>
              <p:cNvPr id="408" name="直接连接符 407">
                <a:extLst>
                  <a:ext uri="{FF2B5EF4-FFF2-40B4-BE49-F238E27FC236}">
                    <a16:creationId xmlns:a16="http://schemas.microsoft.com/office/drawing/2014/main" id="{5B2C6C28-F865-4A2E-99ED-31E03A40A0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9037" y="1786585"/>
                <a:ext cx="9780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9" name="文本框 408">
                <a:extLst>
                  <a:ext uri="{FF2B5EF4-FFF2-40B4-BE49-F238E27FC236}">
                    <a16:creationId xmlns:a16="http://schemas.microsoft.com/office/drawing/2014/main" id="{1D3459DC-7FEA-44F7-ADF3-B9D3D20DD41D}"/>
                  </a:ext>
                </a:extLst>
              </p:cNvPr>
              <p:cNvSpPr txBox="1"/>
              <p:nvPr/>
            </p:nvSpPr>
            <p:spPr>
              <a:xfrm>
                <a:off x="8936683" y="1516719"/>
                <a:ext cx="970362" cy="2817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dirty="0">
                    <a:latin typeface="LG Smart_H Regular" panose="020B0600000101010101" pitchFamily="34" charset="-127"/>
                    <a:ea typeface="LG Smart_H Regular" panose="020B0600000101010101" pitchFamily="34" charset="-127"/>
                  </a:rPr>
                  <a:t>订单状态查询</a:t>
                </a:r>
              </a:p>
            </p:txBody>
          </p:sp>
        </p:grpSp>
        <p:cxnSp>
          <p:nvCxnSpPr>
            <p:cNvPr id="299" name="直接箭头连接符 298">
              <a:extLst>
                <a:ext uri="{FF2B5EF4-FFF2-40B4-BE49-F238E27FC236}">
                  <a16:creationId xmlns:a16="http://schemas.microsoft.com/office/drawing/2014/main" id="{40BC8FC5-643F-41B3-AC97-6F8BB1940A35}"/>
                </a:ext>
              </a:extLst>
            </p:cNvPr>
            <p:cNvCxnSpPr>
              <a:cxnSpLocks/>
            </p:cNvCxnSpPr>
            <p:nvPr/>
          </p:nvCxnSpPr>
          <p:spPr>
            <a:xfrm>
              <a:off x="3604461" y="4254778"/>
              <a:ext cx="8610" cy="224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00" name="组合 299">
              <a:extLst>
                <a:ext uri="{FF2B5EF4-FFF2-40B4-BE49-F238E27FC236}">
                  <a16:creationId xmlns:a16="http://schemas.microsoft.com/office/drawing/2014/main" id="{C886B6DC-C399-444B-A0D7-5E5FB4439FCF}"/>
                </a:ext>
              </a:extLst>
            </p:cNvPr>
            <p:cNvGrpSpPr/>
            <p:nvPr/>
          </p:nvGrpSpPr>
          <p:grpSpPr>
            <a:xfrm>
              <a:off x="5361369" y="4477725"/>
              <a:ext cx="1420762" cy="591144"/>
              <a:chOff x="8929027" y="1501722"/>
              <a:chExt cx="1375209" cy="607487"/>
            </a:xfrm>
          </p:grpSpPr>
          <p:grpSp>
            <p:nvGrpSpPr>
              <p:cNvPr id="402" name="组合 401">
                <a:extLst>
                  <a:ext uri="{FF2B5EF4-FFF2-40B4-BE49-F238E27FC236}">
                    <a16:creationId xmlns:a16="http://schemas.microsoft.com/office/drawing/2014/main" id="{D1B9D275-AB7D-4A38-899E-C47C26B62FB3}"/>
                  </a:ext>
                </a:extLst>
              </p:cNvPr>
              <p:cNvGrpSpPr/>
              <p:nvPr/>
            </p:nvGrpSpPr>
            <p:grpSpPr>
              <a:xfrm>
                <a:off x="8929027" y="1501722"/>
                <a:ext cx="1375209" cy="607487"/>
                <a:chOff x="4232900" y="715053"/>
                <a:chExt cx="1448083" cy="239016"/>
              </a:xfrm>
            </p:grpSpPr>
            <p:sp>
              <p:nvSpPr>
                <p:cNvPr id="405" name="矩形 404">
                  <a:extLst>
                    <a:ext uri="{FF2B5EF4-FFF2-40B4-BE49-F238E27FC236}">
                      <a16:creationId xmlns:a16="http://schemas.microsoft.com/office/drawing/2014/main" id="{50A6ADBF-6F49-4DAC-96A8-3CBB98D42E8C}"/>
                    </a:ext>
                  </a:extLst>
                </p:cNvPr>
                <p:cNvSpPr/>
                <p:nvPr/>
              </p:nvSpPr>
              <p:spPr>
                <a:xfrm>
                  <a:off x="4232900" y="715053"/>
                  <a:ext cx="1448083" cy="22877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LG Smart_H Regular" panose="020B0600000101010101" pitchFamily="34" charset="-127"/>
                    <a:ea typeface="LG Smart_H Regular" panose="020B0600000101010101" pitchFamily="34" charset="-127"/>
                  </a:endParaRPr>
                </a:p>
              </p:txBody>
            </p:sp>
            <p:sp>
              <p:nvSpPr>
                <p:cNvPr id="406" name="文本框 405">
                  <a:extLst>
                    <a:ext uri="{FF2B5EF4-FFF2-40B4-BE49-F238E27FC236}">
                      <a16:creationId xmlns:a16="http://schemas.microsoft.com/office/drawing/2014/main" id="{B194A2ED-AA5D-470E-A829-9E34D5DDDC39}"/>
                    </a:ext>
                  </a:extLst>
                </p:cNvPr>
                <p:cNvSpPr txBox="1"/>
                <p:nvPr/>
              </p:nvSpPr>
              <p:spPr>
                <a:xfrm>
                  <a:off x="4244064" y="843224"/>
                  <a:ext cx="1434640" cy="1108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000" dirty="0">
                      <a:latin typeface="LG Smart_H Regular" panose="020B0600000101010101" pitchFamily="34" charset="-127"/>
                      <a:ea typeface="LG Smart_H Regular" panose="020B0600000101010101" pitchFamily="34" charset="-127"/>
                    </a:rPr>
                    <a:t>中间状态更新</a:t>
                  </a:r>
                </a:p>
              </p:txBody>
            </p:sp>
          </p:grpSp>
          <p:cxnSp>
            <p:nvCxnSpPr>
              <p:cNvPr id="403" name="直接连接符 402">
                <a:extLst>
                  <a:ext uri="{FF2B5EF4-FFF2-40B4-BE49-F238E27FC236}">
                    <a16:creationId xmlns:a16="http://schemas.microsoft.com/office/drawing/2014/main" id="{57E5F8AF-8CFF-4D4E-ADBA-C87FBDAD1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2681" y="1786585"/>
                <a:ext cx="13017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4" name="文本框 403">
                <a:extLst>
                  <a:ext uri="{FF2B5EF4-FFF2-40B4-BE49-F238E27FC236}">
                    <a16:creationId xmlns:a16="http://schemas.microsoft.com/office/drawing/2014/main" id="{9497F0BE-E48D-485F-8D77-260B1D435E6C}"/>
                  </a:ext>
                </a:extLst>
              </p:cNvPr>
              <p:cNvSpPr txBox="1"/>
              <p:nvPr/>
            </p:nvSpPr>
            <p:spPr>
              <a:xfrm>
                <a:off x="8939629" y="1509028"/>
                <a:ext cx="1346497" cy="2817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dirty="0">
                    <a:latin typeface="LG Smart_H Regular" panose="020B0600000101010101" pitchFamily="34" charset="-127"/>
                    <a:ea typeface="LG Smart_H Regular" panose="020B0600000101010101" pitchFamily="34" charset="-127"/>
                  </a:rPr>
                  <a:t>订单状态查询</a:t>
                </a:r>
              </a:p>
            </p:txBody>
          </p:sp>
        </p:grpSp>
        <p:cxnSp>
          <p:nvCxnSpPr>
            <p:cNvPr id="301" name="直接箭头连接符 300">
              <a:extLst>
                <a:ext uri="{FF2B5EF4-FFF2-40B4-BE49-F238E27FC236}">
                  <a16:creationId xmlns:a16="http://schemas.microsoft.com/office/drawing/2014/main" id="{31F41E67-1E32-4722-A530-0D2AD91E51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5661" y="4844449"/>
              <a:ext cx="1116749" cy="4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2" name="文本框 301">
              <a:extLst>
                <a:ext uri="{FF2B5EF4-FFF2-40B4-BE49-F238E27FC236}">
                  <a16:creationId xmlns:a16="http://schemas.microsoft.com/office/drawing/2014/main" id="{879CC9B9-235D-4FD5-9E3C-6EDCFF52B7C4}"/>
                </a:ext>
              </a:extLst>
            </p:cNvPr>
            <p:cNvSpPr txBox="1"/>
            <p:nvPr/>
          </p:nvSpPr>
          <p:spPr bwMode="auto">
            <a:xfrm>
              <a:off x="4159619" y="4622420"/>
              <a:ext cx="1320518" cy="273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8" rIns="91436" bIns="45718" rtlCol="0">
              <a:spAutoFit/>
            </a:bodyPr>
            <a:lstStyle/>
            <a:p>
              <a:pPr latinLnBrk="1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900" dirty="0">
                  <a:solidFill>
                    <a:srgbClr val="000000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  <a:cs typeface="Arial" panose="020B0604020202020204" pitchFamily="34" charset="0"/>
                </a:rPr>
                <a:t>接口</a:t>
              </a:r>
              <a:r>
                <a:rPr lang="en-US" altLang="zh-CN" sz="900" dirty="0">
                  <a:solidFill>
                    <a:srgbClr val="000000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  <a:cs typeface="Arial" panose="020B0604020202020204" pitchFamily="34" charset="0"/>
                </a:rPr>
                <a:t>4</a:t>
              </a:r>
              <a:r>
                <a:rPr lang="zh-CN" altLang="en-US" sz="900" dirty="0">
                  <a:solidFill>
                    <a:srgbClr val="000000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  <a:cs typeface="Arial" panose="020B0604020202020204" pitchFamily="34" charset="0"/>
                </a:rPr>
                <a:t>：状态更新</a:t>
              </a:r>
            </a:p>
          </p:txBody>
        </p:sp>
        <p:grpSp>
          <p:nvGrpSpPr>
            <p:cNvPr id="306" name="组合 305">
              <a:extLst>
                <a:ext uri="{FF2B5EF4-FFF2-40B4-BE49-F238E27FC236}">
                  <a16:creationId xmlns:a16="http://schemas.microsoft.com/office/drawing/2014/main" id="{DADA8C61-EEDA-483A-B134-A29165E60EC0}"/>
                </a:ext>
              </a:extLst>
            </p:cNvPr>
            <p:cNvGrpSpPr/>
            <p:nvPr/>
          </p:nvGrpSpPr>
          <p:grpSpPr>
            <a:xfrm>
              <a:off x="5364654" y="5945752"/>
              <a:ext cx="1444514" cy="543070"/>
              <a:chOff x="8929029" y="1480013"/>
              <a:chExt cx="1409139" cy="659313"/>
            </a:xfrm>
          </p:grpSpPr>
          <p:grpSp>
            <p:nvGrpSpPr>
              <p:cNvPr id="392" name="组合 391">
                <a:extLst>
                  <a:ext uri="{FF2B5EF4-FFF2-40B4-BE49-F238E27FC236}">
                    <a16:creationId xmlns:a16="http://schemas.microsoft.com/office/drawing/2014/main" id="{15032866-A7F1-4859-85C3-8C2708D1F9B7}"/>
                  </a:ext>
                </a:extLst>
              </p:cNvPr>
              <p:cNvGrpSpPr/>
              <p:nvPr/>
            </p:nvGrpSpPr>
            <p:grpSpPr>
              <a:xfrm>
                <a:off x="8929029" y="1480013"/>
                <a:ext cx="1409139" cy="659313"/>
                <a:chOff x="4232900" y="706512"/>
                <a:chExt cx="1483810" cy="259407"/>
              </a:xfrm>
            </p:grpSpPr>
            <p:sp>
              <p:nvSpPr>
                <p:cNvPr id="395" name="矩形 394">
                  <a:extLst>
                    <a:ext uri="{FF2B5EF4-FFF2-40B4-BE49-F238E27FC236}">
                      <a16:creationId xmlns:a16="http://schemas.microsoft.com/office/drawing/2014/main" id="{D26CAC9B-62E1-4080-B89A-8398405775D2}"/>
                    </a:ext>
                  </a:extLst>
                </p:cNvPr>
                <p:cNvSpPr/>
                <p:nvPr/>
              </p:nvSpPr>
              <p:spPr>
                <a:xfrm>
                  <a:off x="4232900" y="706512"/>
                  <a:ext cx="1456036" cy="23741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LG Smart_H Regular" panose="020B0600000101010101" pitchFamily="34" charset="-127"/>
                    <a:ea typeface="LG Smart_H Regular" panose="020B0600000101010101" pitchFamily="34" charset="-127"/>
                  </a:endParaRPr>
                </a:p>
              </p:txBody>
            </p:sp>
            <p:sp>
              <p:nvSpPr>
                <p:cNvPr id="396" name="文本框 395">
                  <a:extLst>
                    <a:ext uri="{FF2B5EF4-FFF2-40B4-BE49-F238E27FC236}">
                      <a16:creationId xmlns:a16="http://schemas.microsoft.com/office/drawing/2014/main" id="{4220FE3E-FDC7-4AF2-B2C9-F6CADC995981}"/>
                    </a:ext>
                  </a:extLst>
                </p:cNvPr>
                <p:cNvSpPr txBox="1"/>
                <p:nvPr/>
              </p:nvSpPr>
              <p:spPr>
                <a:xfrm>
                  <a:off x="4240776" y="834968"/>
                  <a:ext cx="1475934" cy="1309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000" dirty="0">
                      <a:latin typeface="LG Smart_H Regular" panose="020B0600000101010101" pitchFamily="34" charset="-127"/>
                      <a:ea typeface="LG Smart_H Regular" panose="020B0600000101010101" pitchFamily="34" charset="-127"/>
                    </a:rPr>
                    <a:t>零件入库</a:t>
                  </a:r>
                </a:p>
              </p:txBody>
            </p:sp>
          </p:grpSp>
          <p:cxnSp>
            <p:nvCxnSpPr>
              <p:cNvPr id="393" name="直接连接符 392">
                <a:extLst>
                  <a:ext uri="{FF2B5EF4-FFF2-40B4-BE49-F238E27FC236}">
                    <a16:creationId xmlns:a16="http://schemas.microsoft.com/office/drawing/2014/main" id="{24309887-56E7-40E1-80FA-60181BF516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29038" y="1791265"/>
                <a:ext cx="1382754" cy="53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4" name="文本框 393">
                <a:extLst>
                  <a:ext uri="{FF2B5EF4-FFF2-40B4-BE49-F238E27FC236}">
                    <a16:creationId xmlns:a16="http://schemas.microsoft.com/office/drawing/2014/main" id="{D002099B-EE5C-4DF0-BDD1-D5C4931CE414}"/>
                  </a:ext>
                </a:extLst>
              </p:cNvPr>
              <p:cNvSpPr txBox="1"/>
              <p:nvPr/>
            </p:nvSpPr>
            <p:spPr>
              <a:xfrm>
                <a:off x="8958433" y="1499256"/>
                <a:ext cx="1326708" cy="33282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dirty="0">
                    <a:latin typeface="LG Smart_H Regular" panose="020B0600000101010101" pitchFamily="34" charset="-127"/>
                    <a:ea typeface="LG Smart_H Regular" panose="020B0600000101010101" pitchFamily="34" charset="-127"/>
                  </a:rPr>
                  <a:t>零件入库</a:t>
                </a:r>
              </a:p>
            </p:txBody>
          </p:sp>
        </p:grpSp>
        <p:cxnSp>
          <p:nvCxnSpPr>
            <p:cNvPr id="307" name="直接箭头连接符 306">
              <a:extLst>
                <a:ext uri="{FF2B5EF4-FFF2-40B4-BE49-F238E27FC236}">
                  <a16:creationId xmlns:a16="http://schemas.microsoft.com/office/drawing/2014/main" id="{43887259-5FD3-4C2C-81E3-4D4B21F40CEB}"/>
                </a:ext>
              </a:extLst>
            </p:cNvPr>
            <p:cNvCxnSpPr/>
            <p:nvPr/>
          </p:nvCxnSpPr>
          <p:spPr>
            <a:xfrm>
              <a:off x="6085022" y="5090481"/>
              <a:ext cx="962" cy="170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直接箭头连接符 307">
              <a:extLst>
                <a:ext uri="{FF2B5EF4-FFF2-40B4-BE49-F238E27FC236}">
                  <a16:creationId xmlns:a16="http://schemas.microsoft.com/office/drawing/2014/main" id="{C6DBCFCF-19BE-42A6-A3E2-2F354C37C0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4579" y="6284550"/>
              <a:ext cx="8335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9" name="文本框 308">
              <a:extLst>
                <a:ext uri="{FF2B5EF4-FFF2-40B4-BE49-F238E27FC236}">
                  <a16:creationId xmlns:a16="http://schemas.microsoft.com/office/drawing/2014/main" id="{EEE60187-E324-418F-AB80-D1148BBF2904}"/>
                </a:ext>
              </a:extLst>
            </p:cNvPr>
            <p:cNvSpPr txBox="1"/>
            <p:nvPr/>
          </p:nvSpPr>
          <p:spPr bwMode="auto">
            <a:xfrm>
              <a:off x="4168928" y="6000891"/>
              <a:ext cx="1320518" cy="273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8" rIns="91436" bIns="45718" rtlCol="0">
              <a:spAutoFit/>
            </a:bodyPr>
            <a:lstStyle/>
            <a:p>
              <a:pPr latinLnBrk="1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900" dirty="0">
                  <a:solidFill>
                    <a:srgbClr val="000000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  <a:cs typeface="Arial" panose="020B0604020202020204" pitchFamily="34" charset="0"/>
                </a:rPr>
                <a:t>接口</a:t>
              </a:r>
              <a:r>
                <a:rPr lang="en-US" altLang="zh-CN" sz="900" dirty="0">
                  <a:solidFill>
                    <a:srgbClr val="000000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  <a:cs typeface="Arial" panose="020B0604020202020204" pitchFamily="34" charset="0"/>
                </a:rPr>
                <a:t>5</a:t>
              </a:r>
              <a:r>
                <a:rPr lang="zh-CN" altLang="en-US" sz="900" dirty="0">
                  <a:solidFill>
                    <a:srgbClr val="000000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  <a:cs typeface="Arial" panose="020B0604020202020204" pitchFamily="34" charset="0"/>
                </a:rPr>
                <a:t>：零件入库</a:t>
              </a:r>
            </a:p>
          </p:txBody>
        </p:sp>
        <p:grpSp>
          <p:nvGrpSpPr>
            <p:cNvPr id="310" name="组合 309">
              <a:extLst>
                <a:ext uri="{FF2B5EF4-FFF2-40B4-BE49-F238E27FC236}">
                  <a16:creationId xmlns:a16="http://schemas.microsoft.com/office/drawing/2014/main" id="{3E9A4BE7-EAD4-4C98-85DB-F12F245A2A07}"/>
                </a:ext>
              </a:extLst>
            </p:cNvPr>
            <p:cNvGrpSpPr/>
            <p:nvPr/>
          </p:nvGrpSpPr>
          <p:grpSpPr>
            <a:xfrm>
              <a:off x="2711773" y="5958962"/>
              <a:ext cx="1405813" cy="542473"/>
              <a:chOff x="8929027" y="1501720"/>
              <a:chExt cx="985673" cy="658588"/>
            </a:xfrm>
          </p:grpSpPr>
          <p:grpSp>
            <p:nvGrpSpPr>
              <p:cNvPr id="387" name="组合 386">
                <a:extLst>
                  <a:ext uri="{FF2B5EF4-FFF2-40B4-BE49-F238E27FC236}">
                    <a16:creationId xmlns:a16="http://schemas.microsoft.com/office/drawing/2014/main" id="{1186B70E-EB9E-41A9-8E06-06A5A11A17A4}"/>
                  </a:ext>
                </a:extLst>
              </p:cNvPr>
              <p:cNvGrpSpPr/>
              <p:nvPr/>
            </p:nvGrpSpPr>
            <p:grpSpPr>
              <a:xfrm>
                <a:off x="8929027" y="1501720"/>
                <a:ext cx="985673" cy="658588"/>
                <a:chOff x="4232900" y="715053"/>
                <a:chExt cx="1037905" cy="259122"/>
              </a:xfrm>
            </p:grpSpPr>
            <p:sp>
              <p:nvSpPr>
                <p:cNvPr id="390" name="矩形 389">
                  <a:extLst>
                    <a:ext uri="{FF2B5EF4-FFF2-40B4-BE49-F238E27FC236}">
                      <a16:creationId xmlns:a16="http://schemas.microsoft.com/office/drawing/2014/main" id="{70440B28-0597-4B19-8D7C-3BFD5E66D8F7}"/>
                    </a:ext>
                  </a:extLst>
                </p:cNvPr>
                <p:cNvSpPr/>
                <p:nvPr/>
              </p:nvSpPr>
              <p:spPr>
                <a:xfrm>
                  <a:off x="4232900" y="715053"/>
                  <a:ext cx="1029843" cy="22887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LG Smart_H Regular" panose="020B0600000101010101" pitchFamily="34" charset="-127"/>
                    <a:ea typeface="LG Smart_H Regular" panose="020B0600000101010101" pitchFamily="34" charset="-127"/>
                  </a:endParaRPr>
                </a:p>
              </p:txBody>
            </p:sp>
            <p:sp>
              <p:nvSpPr>
                <p:cNvPr id="391" name="文本框 390">
                  <a:extLst>
                    <a:ext uri="{FF2B5EF4-FFF2-40B4-BE49-F238E27FC236}">
                      <a16:creationId xmlns:a16="http://schemas.microsoft.com/office/drawing/2014/main" id="{0FD9362D-A131-456C-BC07-B06DEEA29C24}"/>
                    </a:ext>
                  </a:extLst>
                </p:cNvPr>
                <p:cNvSpPr txBox="1"/>
                <p:nvPr/>
              </p:nvSpPr>
              <p:spPr>
                <a:xfrm>
                  <a:off x="4240961" y="843224"/>
                  <a:ext cx="1029844" cy="1309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000" dirty="0">
                      <a:latin typeface="LG Smart_H Regular" panose="020B0600000101010101" pitchFamily="34" charset="-127"/>
                      <a:ea typeface="LG Smart_H Regular" panose="020B0600000101010101" pitchFamily="34" charset="-127"/>
                    </a:rPr>
                    <a:t>零件入库</a:t>
                  </a:r>
                </a:p>
              </p:txBody>
            </p:sp>
          </p:grpSp>
          <p:cxnSp>
            <p:nvCxnSpPr>
              <p:cNvPr id="388" name="直接连接符 387">
                <a:extLst>
                  <a:ext uri="{FF2B5EF4-FFF2-40B4-BE49-F238E27FC236}">
                    <a16:creationId xmlns:a16="http://schemas.microsoft.com/office/drawing/2014/main" id="{03568D7F-907A-4895-8AEE-8041DD92B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9037" y="1786585"/>
                <a:ext cx="9780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9" name="文本框 388">
                <a:extLst>
                  <a:ext uri="{FF2B5EF4-FFF2-40B4-BE49-F238E27FC236}">
                    <a16:creationId xmlns:a16="http://schemas.microsoft.com/office/drawing/2014/main" id="{316C068B-45AE-41B2-B157-A31301F2BEC4}"/>
                  </a:ext>
                </a:extLst>
              </p:cNvPr>
              <p:cNvSpPr txBox="1"/>
              <p:nvPr/>
            </p:nvSpPr>
            <p:spPr>
              <a:xfrm>
                <a:off x="8936683" y="1516719"/>
                <a:ext cx="970362" cy="33282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dirty="0">
                    <a:latin typeface="LG Smart_H Regular" panose="020B0600000101010101" pitchFamily="34" charset="-127"/>
                    <a:ea typeface="LG Smart_H Regular" panose="020B0600000101010101" pitchFamily="34" charset="-127"/>
                  </a:rPr>
                  <a:t>零件入库</a:t>
                </a:r>
              </a:p>
            </p:txBody>
          </p:sp>
        </p:grpSp>
        <p:cxnSp>
          <p:nvCxnSpPr>
            <p:cNvPr id="311" name="直接箭头连接符 310">
              <a:extLst>
                <a:ext uri="{FF2B5EF4-FFF2-40B4-BE49-F238E27FC236}">
                  <a16:creationId xmlns:a16="http://schemas.microsoft.com/office/drawing/2014/main" id="{D1079AD0-BDC1-4220-8011-76E0CB6BC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2418" y="682154"/>
              <a:ext cx="6660502" cy="747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2" name="组合 311">
              <a:extLst>
                <a:ext uri="{FF2B5EF4-FFF2-40B4-BE49-F238E27FC236}">
                  <a16:creationId xmlns:a16="http://schemas.microsoft.com/office/drawing/2014/main" id="{1EA9C4F6-8D6A-42AE-B751-BA5DA6A45333}"/>
                </a:ext>
              </a:extLst>
            </p:cNvPr>
            <p:cNvGrpSpPr/>
            <p:nvPr/>
          </p:nvGrpSpPr>
          <p:grpSpPr>
            <a:xfrm>
              <a:off x="8828120" y="5245519"/>
              <a:ext cx="1375276" cy="564808"/>
              <a:chOff x="8929027" y="1474609"/>
              <a:chExt cx="985673" cy="685703"/>
            </a:xfrm>
          </p:grpSpPr>
          <p:grpSp>
            <p:nvGrpSpPr>
              <p:cNvPr id="382" name="组合 381">
                <a:extLst>
                  <a:ext uri="{FF2B5EF4-FFF2-40B4-BE49-F238E27FC236}">
                    <a16:creationId xmlns:a16="http://schemas.microsoft.com/office/drawing/2014/main" id="{0A397F40-0EB6-4FD3-BC44-1118D7794E3C}"/>
                  </a:ext>
                </a:extLst>
              </p:cNvPr>
              <p:cNvGrpSpPr/>
              <p:nvPr/>
            </p:nvGrpSpPr>
            <p:grpSpPr>
              <a:xfrm>
                <a:off x="8929027" y="1501723"/>
                <a:ext cx="985673" cy="658589"/>
                <a:chOff x="4232900" y="715053"/>
                <a:chExt cx="1037905" cy="259122"/>
              </a:xfrm>
            </p:grpSpPr>
            <p:sp>
              <p:nvSpPr>
                <p:cNvPr id="385" name="矩形 384">
                  <a:extLst>
                    <a:ext uri="{FF2B5EF4-FFF2-40B4-BE49-F238E27FC236}">
                      <a16:creationId xmlns:a16="http://schemas.microsoft.com/office/drawing/2014/main" id="{5C8847E6-C797-4C91-AE04-B9623FA861F6}"/>
                    </a:ext>
                  </a:extLst>
                </p:cNvPr>
                <p:cNvSpPr/>
                <p:nvPr/>
              </p:nvSpPr>
              <p:spPr>
                <a:xfrm>
                  <a:off x="4232900" y="715053"/>
                  <a:ext cx="1029843" cy="22887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LG Smart_H Regular" panose="020B0600000101010101" pitchFamily="34" charset="-127"/>
                    <a:ea typeface="LG Smart_H Regular" panose="020B0600000101010101" pitchFamily="34" charset="-127"/>
                  </a:endParaRPr>
                </a:p>
              </p:txBody>
            </p:sp>
            <p:sp>
              <p:nvSpPr>
                <p:cNvPr id="386" name="文本框 385">
                  <a:extLst>
                    <a:ext uri="{FF2B5EF4-FFF2-40B4-BE49-F238E27FC236}">
                      <a16:creationId xmlns:a16="http://schemas.microsoft.com/office/drawing/2014/main" id="{9C60C650-9293-4705-8916-A2354A6DCC4F}"/>
                    </a:ext>
                  </a:extLst>
                </p:cNvPr>
                <p:cNvSpPr txBox="1"/>
                <p:nvPr/>
              </p:nvSpPr>
              <p:spPr>
                <a:xfrm>
                  <a:off x="4240961" y="843224"/>
                  <a:ext cx="1029844" cy="1309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000" dirty="0">
                      <a:latin typeface="LG Smart_H Regular" panose="020B0600000101010101" pitchFamily="34" charset="-127"/>
                      <a:ea typeface="LG Smart_H Regular" panose="020B0600000101010101" pitchFamily="34" charset="-127"/>
                    </a:rPr>
                    <a:t>零件使用</a:t>
                  </a:r>
                </a:p>
              </p:txBody>
            </p:sp>
          </p:grpSp>
          <p:cxnSp>
            <p:nvCxnSpPr>
              <p:cNvPr id="383" name="直接连接符 382">
                <a:extLst>
                  <a:ext uri="{FF2B5EF4-FFF2-40B4-BE49-F238E27FC236}">
                    <a16:creationId xmlns:a16="http://schemas.microsoft.com/office/drawing/2014/main" id="{50C578C3-3FB2-4780-8B03-41A27525C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9037" y="1786585"/>
                <a:ext cx="9780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4" name="文本框 383">
                <a:extLst>
                  <a:ext uri="{FF2B5EF4-FFF2-40B4-BE49-F238E27FC236}">
                    <a16:creationId xmlns:a16="http://schemas.microsoft.com/office/drawing/2014/main" id="{D73B7C62-FF3D-45FE-987D-FABFED5790BD}"/>
                  </a:ext>
                </a:extLst>
              </p:cNvPr>
              <p:cNvSpPr txBox="1"/>
              <p:nvPr/>
            </p:nvSpPr>
            <p:spPr>
              <a:xfrm>
                <a:off x="8936683" y="1474609"/>
                <a:ext cx="970362" cy="33282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dirty="0">
                    <a:latin typeface="LG Smart_H Regular" panose="020B0600000101010101" pitchFamily="34" charset="-127"/>
                    <a:ea typeface="LG Smart_H Regular" panose="020B0600000101010101" pitchFamily="34" charset="-127"/>
                  </a:rPr>
                  <a:t>维修结果录入</a:t>
                </a:r>
              </a:p>
            </p:txBody>
          </p:sp>
        </p:grpSp>
        <p:grpSp>
          <p:nvGrpSpPr>
            <p:cNvPr id="313" name="组合 312">
              <a:extLst>
                <a:ext uri="{FF2B5EF4-FFF2-40B4-BE49-F238E27FC236}">
                  <a16:creationId xmlns:a16="http://schemas.microsoft.com/office/drawing/2014/main" id="{E5909813-7EA3-49BC-BEEC-19BC03D5DA3D}"/>
                </a:ext>
              </a:extLst>
            </p:cNvPr>
            <p:cNvGrpSpPr/>
            <p:nvPr/>
          </p:nvGrpSpPr>
          <p:grpSpPr>
            <a:xfrm>
              <a:off x="5268051" y="5292609"/>
              <a:ext cx="1560115" cy="482987"/>
              <a:chOff x="6393200" y="4899065"/>
              <a:chExt cx="2337479" cy="512207"/>
            </a:xfrm>
          </p:grpSpPr>
          <p:sp>
            <p:nvSpPr>
              <p:cNvPr id="380" name="菱形 379">
                <a:extLst>
                  <a:ext uri="{FF2B5EF4-FFF2-40B4-BE49-F238E27FC236}">
                    <a16:creationId xmlns:a16="http://schemas.microsoft.com/office/drawing/2014/main" id="{2A6443D1-F17E-4296-8B47-DFD09D59F4F0}"/>
                  </a:ext>
                </a:extLst>
              </p:cNvPr>
              <p:cNvSpPr/>
              <p:nvPr/>
            </p:nvSpPr>
            <p:spPr>
              <a:xfrm>
                <a:off x="6393200" y="4899065"/>
                <a:ext cx="2337479" cy="512207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LG Smart_H Regular" panose="020B0600000101010101" pitchFamily="34" charset="-127"/>
                  <a:ea typeface="LG Smart_H Regular" panose="020B0600000101010101" pitchFamily="34" charset="-127"/>
                </a:endParaRPr>
              </a:p>
            </p:txBody>
          </p:sp>
          <p:sp>
            <p:nvSpPr>
              <p:cNvPr id="381" name="文本框 380">
                <a:extLst>
                  <a:ext uri="{FF2B5EF4-FFF2-40B4-BE49-F238E27FC236}">
                    <a16:creationId xmlns:a16="http://schemas.microsoft.com/office/drawing/2014/main" id="{999B94F8-DAF9-470B-B9E3-9F2442173C22}"/>
                  </a:ext>
                </a:extLst>
              </p:cNvPr>
              <p:cNvSpPr txBox="1"/>
              <p:nvPr/>
            </p:nvSpPr>
            <p:spPr>
              <a:xfrm>
                <a:off x="6646412" y="5013354"/>
                <a:ext cx="2017709" cy="290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000" dirty="0">
                    <a:latin typeface="LG Smart_H Regular" panose="020B0600000101010101" pitchFamily="34" charset="-127"/>
                    <a:ea typeface="LG Smart_H Regular" panose="020B0600000101010101" pitchFamily="34" charset="-127"/>
                  </a:rPr>
                  <a:t>有无</a:t>
                </a:r>
                <a:r>
                  <a:rPr lang="en-US" altLang="zh-CN" sz="1000" dirty="0">
                    <a:latin typeface="LG Smart_H Regular" panose="020B0600000101010101" pitchFamily="34" charset="-127"/>
                    <a:ea typeface="LG Smart_H Regular" panose="020B0600000101010101" pitchFamily="34" charset="-127"/>
                  </a:rPr>
                  <a:t>Cancel</a:t>
                </a:r>
                <a:r>
                  <a:rPr lang="zh-CN" altLang="en-US" sz="1000" dirty="0">
                    <a:latin typeface="LG Smart_H Regular" panose="020B0600000101010101" pitchFamily="34" charset="-127"/>
                    <a:ea typeface="LG Smart_H Regular" panose="020B0600000101010101" pitchFamily="34" charset="-127"/>
                  </a:rPr>
                  <a:t>订单</a:t>
                </a:r>
              </a:p>
            </p:txBody>
          </p:sp>
        </p:grpSp>
        <p:cxnSp>
          <p:nvCxnSpPr>
            <p:cNvPr id="314" name="直接箭头连接符 313">
              <a:extLst>
                <a:ext uri="{FF2B5EF4-FFF2-40B4-BE49-F238E27FC236}">
                  <a16:creationId xmlns:a16="http://schemas.microsoft.com/office/drawing/2014/main" id="{5F3BDD47-9B94-4060-89B6-2D00784EAED9}"/>
                </a:ext>
              </a:extLst>
            </p:cNvPr>
            <p:cNvCxnSpPr/>
            <p:nvPr/>
          </p:nvCxnSpPr>
          <p:spPr>
            <a:xfrm>
              <a:off x="6077375" y="5779351"/>
              <a:ext cx="8609" cy="170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5" name="文本框 314">
              <a:extLst>
                <a:ext uri="{FF2B5EF4-FFF2-40B4-BE49-F238E27FC236}">
                  <a16:creationId xmlns:a16="http://schemas.microsoft.com/office/drawing/2014/main" id="{F809B3BC-AA40-40C1-82CC-911C0D53442E}"/>
                </a:ext>
              </a:extLst>
            </p:cNvPr>
            <p:cNvSpPr txBox="1"/>
            <p:nvPr/>
          </p:nvSpPr>
          <p:spPr bwMode="auto">
            <a:xfrm>
              <a:off x="6145137" y="5721078"/>
              <a:ext cx="376708" cy="274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8" rIns="91436" bIns="45718" rtlCol="0">
              <a:spAutoFit/>
            </a:bodyPr>
            <a:lstStyle/>
            <a:p>
              <a:pPr latinLnBrk="1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900" dirty="0">
                  <a:solidFill>
                    <a:srgbClr val="000000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  <a:cs typeface="Arial" panose="020B0604020202020204" pitchFamily="34" charset="0"/>
                </a:rPr>
                <a:t>无</a:t>
              </a:r>
            </a:p>
          </p:txBody>
        </p:sp>
        <p:cxnSp>
          <p:nvCxnSpPr>
            <p:cNvPr id="316" name="直接箭头连接符 315">
              <a:extLst>
                <a:ext uri="{FF2B5EF4-FFF2-40B4-BE49-F238E27FC236}">
                  <a16:creationId xmlns:a16="http://schemas.microsoft.com/office/drawing/2014/main" id="{D83D4DB9-C2E3-4A7A-B284-CE3D13AD8A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5269" y="5565184"/>
              <a:ext cx="9886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7" name="文本框 316">
              <a:extLst>
                <a:ext uri="{FF2B5EF4-FFF2-40B4-BE49-F238E27FC236}">
                  <a16:creationId xmlns:a16="http://schemas.microsoft.com/office/drawing/2014/main" id="{E776FC8C-91D1-4927-ADD0-C1AFAD65E7D0}"/>
                </a:ext>
              </a:extLst>
            </p:cNvPr>
            <p:cNvSpPr txBox="1"/>
            <p:nvPr/>
          </p:nvSpPr>
          <p:spPr bwMode="auto">
            <a:xfrm>
              <a:off x="4159619" y="5281525"/>
              <a:ext cx="1165563" cy="274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8" rIns="91436" bIns="45718" rtlCol="0">
              <a:spAutoFit/>
            </a:bodyPr>
            <a:lstStyle/>
            <a:p>
              <a:pPr latinLnBrk="1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900" dirty="0">
                  <a:solidFill>
                    <a:srgbClr val="000000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  <a:cs typeface="Arial" panose="020B0604020202020204" pitchFamily="34" charset="0"/>
                </a:rPr>
                <a:t>接口</a:t>
              </a:r>
              <a:r>
                <a:rPr lang="en-US" altLang="zh-CN" sz="900" dirty="0">
                  <a:solidFill>
                    <a:srgbClr val="000000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  <a:cs typeface="Arial" panose="020B0604020202020204" pitchFamily="34" charset="0"/>
                </a:rPr>
                <a:t>7</a:t>
              </a:r>
              <a:r>
                <a:rPr lang="zh-CN" altLang="en-US" sz="900" dirty="0">
                  <a:solidFill>
                    <a:srgbClr val="000000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  <a:cs typeface="Arial" panose="020B0604020202020204" pitchFamily="34" charset="0"/>
                </a:rPr>
                <a:t>：</a:t>
              </a:r>
              <a:r>
                <a:rPr lang="en-US" altLang="zh-CN" sz="900" dirty="0">
                  <a:solidFill>
                    <a:srgbClr val="000000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  <a:cs typeface="Arial" panose="020B0604020202020204" pitchFamily="34" charset="0"/>
                </a:rPr>
                <a:t>Cancel</a:t>
              </a:r>
            </a:p>
          </p:txBody>
        </p:sp>
        <p:grpSp>
          <p:nvGrpSpPr>
            <p:cNvPr id="318" name="组合 317">
              <a:extLst>
                <a:ext uri="{FF2B5EF4-FFF2-40B4-BE49-F238E27FC236}">
                  <a16:creationId xmlns:a16="http://schemas.microsoft.com/office/drawing/2014/main" id="{283CD563-6CDB-47AF-8A4F-A89BB0165472}"/>
                </a:ext>
              </a:extLst>
            </p:cNvPr>
            <p:cNvGrpSpPr/>
            <p:nvPr/>
          </p:nvGrpSpPr>
          <p:grpSpPr>
            <a:xfrm>
              <a:off x="2711773" y="5248923"/>
              <a:ext cx="1415118" cy="535094"/>
              <a:chOff x="8929027" y="1501717"/>
              <a:chExt cx="985673" cy="549885"/>
            </a:xfrm>
          </p:grpSpPr>
          <p:grpSp>
            <p:nvGrpSpPr>
              <p:cNvPr id="375" name="组合 374">
                <a:extLst>
                  <a:ext uri="{FF2B5EF4-FFF2-40B4-BE49-F238E27FC236}">
                    <a16:creationId xmlns:a16="http://schemas.microsoft.com/office/drawing/2014/main" id="{4368A187-86BF-4CDA-B803-B6888E58974E}"/>
                  </a:ext>
                </a:extLst>
              </p:cNvPr>
              <p:cNvGrpSpPr/>
              <p:nvPr/>
            </p:nvGrpSpPr>
            <p:grpSpPr>
              <a:xfrm>
                <a:off x="8929027" y="1501717"/>
                <a:ext cx="985673" cy="549885"/>
                <a:chOff x="4232900" y="715053"/>
                <a:chExt cx="1037905" cy="216353"/>
              </a:xfrm>
            </p:grpSpPr>
            <p:sp>
              <p:nvSpPr>
                <p:cNvPr id="378" name="矩形 377">
                  <a:extLst>
                    <a:ext uri="{FF2B5EF4-FFF2-40B4-BE49-F238E27FC236}">
                      <a16:creationId xmlns:a16="http://schemas.microsoft.com/office/drawing/2014/main" id="{FA17B4CD-5B67-4885-B5F1-D8014AD33568}"/>
                    </a:ext>
                  </a:extLst>
                </p:cNvPr>
                <p:cNvSpPr/>
                <p:nvPr/>
              </p:nvSpPr>
              <p:spPr>
                <a:xfrm>
                  <a:off x="4232900" y="715053"/>
                  <a:ext cx="1029843" cy="20620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LG Smart_H Regular" panose="020B0600000101010101" pitchFamily="34" charset="-127"/>
                    <a:ea typeface="LG Smart_H Regular" panose="020B0600000101010101" pitchFamily="34" charset="-127"/>
                  </a:endParaRPr>
                </a:p>
              </p:txBody>
            </p:sp>
            <p:sp>
              <p:nvSpPr>
                <p:cNvPr id="379" name="文本框 378">
                  <a:extLst>
                    <a:ext uri="{FF2B5EF4-FFF2-40B4-BE49-F238E27FC236}">
                      <a16:creationId xmlns:a16="http://schemas.microsoft.com/office/drawing/2014/main" id="{858F5EB6-8744-41AD-951B-8D6F5A7EA737}"/>
                    </a:ext>
                  </a:extLst>
                </p:cNvPr>
                <p:cNvSpPr txBox="1"/>
                <p:nvPr/>
              </p:nvSpPr>
              <p:spPr>
                <a:xfrm>
                  <a:off x="4240961" y="820561"/>
                  <a:ext cx="1029844" cy="1108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latin typeface="LG Smart_H Regular" panose="020B0600000101010101" pitchFamily="34" charset="-127"/>
                      <a:ea typeface="LG Smart_H Regular" panose="020B0600000101010101" pitchFamily="34" charset="-127"/>
                    </a:rPr>
                    <a:t>Cancel</a:t>
                  </a:r>
                </a:p>
              </p:txBody>
            </p:sp>
          </p:grpSp>
          <p:cxnSp>
            <p:nvCxnSpPr>
              <p:cNvPr id="376" name="直接连接符 375">
                <a:extLst>
                  <a:ext uri="{FF2B5EF4-FFF2-40B4-BE49-F238E27FC236}">
                    <a16:creationId xmlns:a16="http://schemas.microsoft.com/office/drawing/2014/main" id="{83EE64E5-5D84-4D9A-ADDC-BD427DBB7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9037" y="1786585"/>
                <a:ext cx="9780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7" name="文本框 376">
                <a:extLst>
                  <a:ext uri="{FF2B5EF4-FFF2-40B4-BE49-F238E27FC236}">
                    <a16:creationId xmlns:a16="http://schemas.microsoft.com/office/drawing/2014/main" id="{D3B6C002-5B76-43C0-94B8-55CC03C6C591}"/>
                  </a:ext>
                </a:extLst>
              </p:cNvPr>
              <p:cNvSpPr txBox="1"/>
              <p:nvPr/>
            </p:nvSpPr>
            <p:spPr>
              <a:xfrm>
                <a:off x="8936683" y="1516719"/>
                <a:ext cx="970362" cy="2817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dirty="0">
                    <a:latin typeface="LG Smart_H Regular" panose="020B0600000101010101" pitchFamily="34" charset="-127"/>
                    <a:ea typeface="LG Smart_H Regular" panose="020B0600000101010101" pitchFamily="34" charset="-127"/>
                  </a:rPr>
                  <a:t>订单取消</a:t>
                </a:r>
              </a:p>
            </p:txBody>
          </p:sp>
        </p:grpSp>
        <p:cxnSp>
          <p:nvCxnSpPr>
            <p:cNvPr id="319" name="直接箭头连接符 318">
              <a:extLst>
                <a:ext uri="{FF2B5EF4-FFF2-40B4-BE49-F238E27FC236}">
                  <a16:creationId xmlns:a16="http://schemas.microsoft.com/office/drawing/2014/main" id="{0DF221E2-540C-435F-B1F4-E229497E50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07484" y="5108504"/>
              <a:ext cx="630" cy="1434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47A730EC-E9B2-4F82-9312-2848C0222A32}"/>
                </a:ext>
              </a:extLst>
            </p:cNvPr>
            <p:cNvCxnSpPr>
              <a:cxnSpLocks/>
            </p:cNvCxnSpPr>
            <p:nvPr/>
          </p:nvCxnSpPr>
          <p:spPr>
            <a:xfrm>
              <a:off x="2310431" y="509709"/>
              <a:ext cx="252071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1" name="组合 320">
              <a:extLst>
                <a:ext uri="{FF2B5EF4-FFF2-40B4-BE49-F238E27FC236}">
                  <a16:creationId xmlns:a16="http://schemas.microsoft.com/office/drawing/2014/main" id="{532529EA-ECDB-43BD-9D5C-373CF05B149E}"/>
                </a:ext>
              </a:extLst>
            </p:cNvPr>
            <p:cNvGrpSpPr/>
            <p:nvPr/>
          </p:nvGrpSpPr>
          <p:grpSpPr>
            <a:xfrm>
              <a:off x="4921713" y="1557689"/>
              <a:ext cx="1445991" cy="482987"/>
              <a:chOff x="6393200" y="4899065"/>
              <a:chExt cx="1800250" cy="512207"/>
            </a:xfrm>
          </p:grpSpPr>
          <p:sp>
            <p:nvSpPr>
              <p:cNvPr id="373" name="菱形 372">
                <a:extLst>
                  <a:ext uri="{FF2B5EF4-FFF2-40B4-BE49-F238E27FC236}">
                    <a16:creationId xmlns:a16="http://schemas.microsoft.com/office/drawing/2014/main" id="{48C9A7D3-0A06-4069-8583-F53FE59847B2}"/>
                  </a:ext>
                </a:extLst>
              </p:cNvPr>
              <p:cNvSpPr/>
              <p:nvPr/>
            </p:nvSpPr>
            <p:spPr>
              <a:xfrm>
                <a:off x="6393200" y="4899065"/>
                <a:ext cx="1800250" cy="512207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LG Smart_H Regular" panose="020B0600000101010101" pitchFamily="34" charset="-127"/>
                  <a:ea typeface="LG Smart_H Regular" panose="020B0600000101010101" pitchFamily="34" charset="-127"/>
                </a:endParaRPr>
              </a:p>
            </p:txBody>
          </p:sp>
          <p:sp>
            <p:nvSpPr>
              <p:cNvPr id="374" name="文本框 373">
                <a:extLst>
                  <a:ext uri="{FF2B5EF4-FFF2-40B4-BE49-F238E27FC236}">
                    <a16:creationId xmlns:a16="http://schemas.microsoft.com/office/drawing/2014/main" id="{94CEE94F-F989-4FCF-B7BD-A64E5AED4373}"/>
                  </a:ext>
                </a:extLst>
              </p:cNvPr>
              <p:cNvSpPr txBox="1"/>
              <p:nvPr/>
            </p:nvSpPr>
            <p:spPr>
              <a:xfrm>
                <a:off x="6731753" y="5047867"/>
                <a:ext cx="1090355" cy="290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000" dirty="0">
                    <a:latin typeface="LG Smart_H Regular" panose="020B0600000101010101" pitchFamily="34" charset="-127"/>
                    <a:ea typeface="LG Smart_H Regular" panose="020B0600000101010101" pitchFamily="34" charset="-127"/>
                  </a:rPr>
                  <a:t>是否审批</a:t>
                </a:r>
              </a:p>
            </p:txBody>
          </p:sp>
        </p:grpSp>
        <p:sp>
          <p:nvSpPr>
            <p:cNvPr id="322" name="文本框 321">
              <a:extLst>
                <a:ext uri="{FF2B5EF4-FFF2-40B4-BE49-F238E27FC236}">
                  <a16:creationId xmlns:a16="http://schemas.microsoft.com/office/drawing/2014/main" id="{944515CA-423F-4A37-8C33-2DEB66356B22}"/>
                </a:ext>
              </a:extLst>
            </p:cNvPr>
            <p:cNvSpPr txBox="1"/>
            <p:nvPr/>
          </p:nvSpPr>
          <p:spPr bwMode="auto">
            <a:xfrm>
              <a:off x="5744133" y="1146365"/>
              <a:ext cx="376708" cy="274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8" rIns="91436" bIns="45718" rtlCol="0">
              <a:spAutoFit/>
            </a:bodyPr>
            <a:lstStyle/>
            <a:p>
              <a:pPr latinLnBrk="1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900" dirty="0">
                  <a:solidFill>
                    <a:srgbClr val="000000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  <a:cs typeface="Arial" panose="020B0604020202020204" pitchFamily="34" charset="0"/>
                </a:rPr>
                <a:t>是</a:t>
              </a:r>
            </a:p>
          </p:txBody>
        </p:sp>
        <p:cxnSp>
          <p:nvCxnSpPr>
            <p:cNvPr id="323" name="连接符: 肘形 322">
              <a:extLst>
                <a:ext uri="{FF2B5EF4-FFF2-40B4-BE49-F238E27FC236}">
                  <a16:creationId xmlns:a16="http://schemas.microsoft.com/office/drawing/2014/main" id="{6B320EFA-6AF1-4120-8B93-54A91CDDCC7D}"/>
                </a:ext>
              </a:extLst>
            </p:cNvPr>
            <p:cNvCxnSpPr>
              <a:cxnSpLocks/>
              <a:stCxn id="437" idx="1"/>
              <a:endCxn id="373" idx="0"/>
            </p:cNvCxnSpPr>
            <p:nvPr/>
          </p:nvCxnSpPr>
          <p:spPr>
            <a:xfrm rot="10800000" flipV="1">
              <a:off x="5644709" y="1397942"/>
              <a:ext cx="469072" cy="15974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连接符: 肘形 323">
              <a:extLst>
                <a:ext uri="{FF2B5EF4-FFF2-40B4-BE49-F238E27FC236}">
                  <a16:creationId xmlns:a16="http://schemas.microsoft.com/office/drawing/2014/main" id="{3D9654C3-A1E2-405A-B974-02E48E8B28BD}"/>
                </a:ext>
              </a:extLst>
            </p:cNvPr>
            <p:cNvCxnSpPr>
              <a:cxnSpLocks/>
              <a:stCxn id="373" idx="1"/>
            </p:cNvCxnSpPr>
            <p:nvPr/>
          </p:nvCxnSpPr>
          <p:spPr>
            <a:xfrm rot="10800000" flipH="1">
              <a:off x="4921713" y="765472"/>
              <a:ext cx="3759988" cy="1033711"/>
            </a:xfrm>
            <a:prstGeom prst="bentConnector3">
              <a:avLst>
                <a:gd name="adj1" fmla="val -612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5" name="组合 324">
              <a:extLst>
                <a:ext uri="{FF2B5EF4-FFF2-40B4-BE49-F238E27FC236}">
                  <a16:creationId xmlns:a16="http://schemas.microsoft.com/office/drawing/2014/main" id="{501ECD5B-6B0C-4A9A-8518-8B3E886236D0}"/>
                </a:ext>
              </a:extLst>
            </p:cNvPr>
            <p:cNvGrpSpPr/>
            <p:nvPr/>
          </p:nvGrpSpPr>
          <p:grpSpPr>
            <a:xfrm>
              <a:off x="6853848" y="1971468"/>
              <a:ext cx="1445991" cy="482987"/>
              <a:chOff x="6393200" y="4899065"/>
              <a:chExt cx="1800250" cy="512207"/>
            </a:xfrm>
          </p:grpSpPr>
          <p:sp>
            <p:nvSpPr>
              <p:cNvPr id="371" name="菱形 370">
                <a:extLst>
                  <a:ext uri="{FF2B5EF4-FFF2-40B4-BE49-F238E27FC236}">
                    <a16:creationId xmlns:a16="http://schemas.microsoft.com/office/drawing/2014/main" id="{27445FC3-6B75-4ADE-AF5A-86F35E2712B2}"/>
                  </a:ext>
                </a:extLst>
              </p:cNvPr>
              <p:cNvSpPr/>
              <p:nvPr/>
            </p:nvSpPr>
            <p:spPr>
              <a:xfrm>
                <a:off x="6393200" y="4899065"/>
                <a:ext cx="1800250" cy="512207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LG Smart_H Regular" panose="020B0600000101010101" pitchFamily="34" charset="-127"/>
                  <a:ea typeface="LG Smart_H Regular" panose="020B0600000101010101" pitchFamily="34" charset="-127"/>
                </a:endParaRPr>
              </a:p>
            </p:txBody>
          </p:sp>
          <p:sp>
            <p:nvSpPr>
              <p:cNvPr id="372" name="文本框 371">
                <a:extLst>
                  <a:ext uri="{FF2B5EF4-FFF2-40B4-BE49-F238E27FC236}">
                    <a16:creationId xmlns:a16="http://schemas.microsoft.com/office/drawing/2014/main" id="{B27604A3-8192-48C3-8FF3-7261267406B9}"/>
                  </a:ext>
                </a:extLst>
              </p:cNvPr>
              <p:cNvSpPr txBox="1"/>
              <p:nvPr/>
            </p:nvSpPr>
            <p:spPr>
              <a:xfrm>
                <a:off x="6531322" y="5047867"/>
                <a:ext cx="1491218" cy="290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000" dirty="0">
                    <a:latin typeface="LG Smart_H Regular" panose="020B0600000101010101" pitchFamily="34" charset="-127"/>
                    <a:ea typeface="LG Smart_H Regular" panose="020B0600000101010101" pitchFamily="34" charset="-127"/>
                  </a:rPr>
                  <a:t>是否生成订单</a:t>
                </a:r>
              </a:p>
            </p:txBody>
          </p:sp>
        </p:grpSp>
        <p:cxnSp>
          <p:nvCxnSpPr>
            <p:cNvPr id="326" name="直接箭头连接符 325">
              <a:extLst>
                <a:ext uri="{FF2B5EF4-FFF2-40B4-BE49-F238E27FC236}">
                  <a16:creationId xmlns:a16="http://schemas.microsoft.com/office/drawing/2014/main" id="{4EE70387-A21D-4AAC-B129-B91C8394D37C}"/>
                </a:ext>
              </a:extLst>
            </p:cNvPr>
            <p:cNvCxnSpPr/>
            <p:nvPr/>
          </p:nvCxnSpPr>
          <p:spPr>
            <a:xfrm>
              <a:off x="7570488" y="2467429"/>
              <a:ext cx="4848" cy="310607"/>
            </a:xfrm>
            <a:prstGeom prst="straightConnector1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文本框 326">
              <a:extLst>
                <a:ext uri="{FF2B5EF4-FFF2-40B4-BE49-F238E27FC236}">
                  <a16:creationId xmlns:a16="http://schemas.microsoft.com/office/drawing/2014/main" id="{39761FAE-89AF-449F-8B0A-2C86CC1CBDDA}"/>
                </a:ext>
              </a:extLst>
            </p:cNvPr>
            <p:cNvSpPr txBox="1"/>
            <p:nvPr/>
          </p:nvSpPr>
          <p:spPr bwMode="auto">
            <a:xfrm>
              <a:off x="7563333" y="2510381"/>
              <a:ext cx="376708" cy="274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8" rIns="91436" bIns="45718" rtlCol="0">
              <a:spAutoFit/>
            </a:bodyPr>
            <a:lstStyle/>
            <a:p>
              <a:pPr latinLnBrk="1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900" dirty="0">
                  <a:solidFill>
                    <a:srgbClr val="000000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  <a:cs typeface="Arial" panose="020B0604020202020204" pitchFamily="34" charset="0"/>
                </a:rPr>
                <a:t>是</a:t>
              </a:r>
            </a:p>
          </p:txBody>
        </p:sp>
        <p:cxnSp>
          <p:nvCxnSpPr>
            <p:cNvPr id="328" name="连接符: 肘形 327">
              <a:extLst>
                <a:ext uri="{FF2B5EF4-FFF2-40B4-BE49-F238E27FC236}">
                  <a16:creationId xmlns:a16="http://schemas.microsoft.com/office/drawing/2014/main" id="{82D0DD24-DE42-4444-B3BC-6BFD58A5C008}"/>
                </a:ext>
              </a:extLst>
            </p:cNvPr>
            <p:cNvCxnSpPr>
              <a:cxnSpLocks/>
              <a:stCxn id="371" idx="3"/>
            </p:cNvCxnSpPr>
            <p:nvPr/>
          </p:nvCxnSpPr>
          <p:spPr>
            <a:xfrm flipV="1">
              <a:off x="8299838" y="1082134"/>
              <a:ext cx="968494" cy="113082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文本框 328">
              <a:extLst>
                <a:ext uri="{FF2B5EF4-FFF2-40B4-BE49-F238E27FC236}">
                  <a16:creationId xmlns:a16="http://schemas.microsoft.com/office/drawing/2014/main" id="{530049F2-31A9-4819-8C3B-25D444FFAC7B}"/>
                </a:ext>
              </a:extLst>
            </p:cNvPr>
            <p:cNvSpPr txBox="1"/>
            <p:nvPr/>
          </p:nvSpPr>
          <p:spPr bwMode="auto">
            <a:xfrm>
              <a:off x="8727465" y="2202076"/>
              <a:ext cx="376708" cy="274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8" rIns="91436" bIns="45718" rtlCol="0">
              <a:spAutoFit/>
            </a:bodyPr>
            <a:lstStyle/>
            <a:p>
              <a:pPr latinLnBrk="1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900" dirty="0">
                  <a:solidFill>
                    <a:srgbClr val="000000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  <a:cs typeface="Arial" panose="020B0604020202020204" pitchFamily="34" charset="0"/>
                </a:rPr>
                <a:t>否</a:t>
              </a:r>
            </a:p>
          </p:txBody>
        </p:sp>
        <p:sp>
          <p:nvSpPr>
            <p:cNvPr id="332" name="文本框 331">
              <a:extLst>
                <a:ext uri="{FF2B5EF4-FFF2-40B4-BE49-F238E27FC236}">
                  <a16:creationId xmlns:a16="http://schemas.microsoft.com/office/drawing/2014/main" id="{5994FDD4-AA7B-43BB-B12A-C0116D661C50}"/>
                </a:ext>
              </a:extLst>
            </p:cNvPr>
            <p:cNvSpPr txBox="1"/>
            <p:nvPr/>
          </p:nvSpPr>
          <p:spPr bwMode="auto">
            <a:xfrm>
              <a:off x="6899564" y="4530024"/>
              <a:ext cx="1825626" cy="500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8" rIns="91436" bIns="45718" rtlCol="0">
              <a:spAutoFit/>
            </a:bodyPr>
            <a:lstStyle/>
            <a:p>
              <a:pPr latinLnBrk="1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900" dirty="0">
                  <a:latin typeface="LG Smart_H Regular" panose="020B0600000101010101" pitchFamily="34" charset="-127"/>
                  <a:ea typeface="LG Smart_H Regular" panose="020B0600000101010101" pitchFamily="34" charset="-127"/>
                  <a:cs typeface="Arial" panose="020B0604020202020204" pitchFamily="34" charset="0"/>
                </a:rPr>
                <a:t>接收物流单号后，</a:t>
              </a:r>
              <a:endParaRPr lang="en-US" altLang="zh-CN" sz="900" dirty="0">
                <a:latin typeface="LG Smart_H Regular" panose="020B0600000101010101" pitchFamily="34" charset="-127"/>
                <a:ea typeface="LG Smart_H Regular" panose="020B0600000101010101" pitchFamily="34" charset="-127"/>
                <a:cs typeface="Arial" panose="020B0604020202020204" pitchFamily="34" charset="0"/>
              </a:endParaRPr>
            </a:p>
            <a:p>
              <a:pPr latinLnBrk="1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900" dirty="0">
                  <a:latin typeface="LG Smart_H Regular" panose="020B0600000101010101" pitchFamily="34" charset="-127"/>
                  <a:ea typeface="LG Smart_H Regular" panose="020B0600000101010101" pitchFamily="34" charset="-127"/>
                  <a:cs typeface="Arial" panose="020B0604020202020204" pitchFamily="34" charset="0"/>
                </a:rPr>
                <a:t>此画面可以查询快递状态</a:t>
              </a:r>
              <a:endParaRPr lang="en-US" altLang="zh-CN" sz="900" dirty="0">
                <a:latin typeface="LG Smart_H Regular" panose="020B0600000101010101" pitchFamily="34" charset="-127"/>
                <a:ea typeface="LG Smart_H Regular" panose="020B0600000101010101" pitchFamily="34" charset="-127"/>
                <a:cs typeface="Arial" panose="020B0604020202020204" pitchFamily="34" charset="0"/>
              </a:endParaRPr>
            </a:p>
          </p:txBody>
        </p:sp>
        <p:cxnSp>
          <p:nvCxnSpPr>
            <p:cNvPr id="334" name="连接符: 肘形 333">
              <a:extLst>
                <a:ext uri="{FF2B5EF4-FFF2-40B4-BE49-F238E27FC236}">
                  <a16:creationId xmlns:a16="http://schemas.microsoft.com/office/drawing/2014/main" id="{3D77606F-D3F2-46EE-8B40-6560CA70D3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8690" y="5432921"/>
              <a:ext cx="1838776" cy="832331"/>
            </a:xfrm>
            <a:prstGeom prst="bentConnector3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7" name="组合 336">
              <a:extLst>
                <a:ext uri="{FF2B5EF4-FFF2-40B4-BE49-F238E27FC236}">
                  <a16:creationId xmlns:a16="http://schemas.microsoft.com/office/drawing/2014/main" id="{83A9DD9A-A2E3-4078-8117-E90A67B8F3BB}"/>
                </a:ext>
              </a:extLst>
            </p:cNvPr>
            <p:cNvGrpSpPr/>
            <p:nvPr/>
          </p:nvGrpSpPr>
          <p:grpSpPr>
            <a:xfrm>
              <a:off x="10904780" y="5199273"/>
              <a:ext cx="1306266" cy="564806"/>
              <a:chOff x="8641561" y="1474609"/>
              <a:chExt cx="1273140" cy="685700"/>
            </a:xfrm>
          </p:grpSpPr>
          <p:grpSp>
            <p:nvGrpSpPr>
              <p:cNvPr id="356" name="组合 355">
                <a:extLst>
                  <a:ext uri="{FF2B5EF4-FFF2-40B4-BE49-F238E27FC236}">
                    <a16:creationId xmlns:a16="http://schemas.microsoft.com/office/drawing/2014/main" id="{3EDF93CF-F2E9-426E-851A-C7CD21CE480B}"/>
                  </a:ext>
                </a:extLst>
              </p:cNvPr>
              <p:cNvGrpSpPr/>
              <p:nvPr/>
            </p:nvGrpSpPr>
            <p:grpSpPr>
              <a:xfrm>
                <a:off x="8645828" y="1481932"/>
                <a:ext cx="1268873" cy="678377"/>
                <a:chOff x="3934693" y="707267"/>
                <a:chExt cx="1336112" cy="266908"/>
              </a:xfrm>
            </p:grpSpPr>
            <p:sp>
              <p:nvSpPr>
                <p:cNvPr id="359" name="矩形 358">
                  <a:extLst>
                    <a:ext uri="{FF2B5EF4-FFF2-40B4-BE49-F238E27FC236}">
                      <a16:creationId xmlns:a16="http://schemas.microsoft.com/office/drawing/2014/main" id="{6287D014-D39A-4A7C-A041-99D49D7AFE5C}"/>
                    </a:ext>
                  </a:extLst>
                </p:cNvPr>
                <p:cNvSpPr/>
                <p:nvPr/>
              </p:nvSpPr>
              <p:spPr>
                <a:xfrm>
                  <a:off x="3934693" y="707267"/>
                  <a:ext cx="1323995" cy="25618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LG Smart_H Regular" panose="020B0600000101010101" pitchFamily="34" charset="-127"/>
                    <a:ea typeface="LG Smart_H Regular" panose="020B0600000101010101" pitchFamily="34" charset="-127"/>
                  </a:endParaRPr>
                </a:p>
              </p:txBody>
            </p:sp>
            <p:sp>
              <p:nvSpPr>
                <p:cNvPr id="360" name="文本框 359">
                  <a:extLst>
                    <a:ext uri="{FF2B5EF4-FFF2-40B4-BE49-F238E27FC236}">
                      <a16:creationId xmlns:a16="http://schemas.microsoft.com/office/drawing/2014/main" id="{8924981D-005F-4D10-AB2B-33C39DB8C488}"/>
                    </a:ext>
                  </a:extLst>
                </p:cNvPr>
                <p:cNvSpPr txBox="1"/>
                <p:nvPr/>
              </p:nvSpPr>
              <p:spPr>
                <a:xfrm>
                  <a:off x="3945656" y="843224"/>
                  <a:ext cx="1325149" cy="1309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000" dirty="0">
                      <a:latin typeface="LG Smart_H Regular" panose="020B0600000101010101" pitchFamily="34" charset="-127"/>
                      <a:ea typeface="LG Smart_H Regular" panose="020B0600000101010101" pitchFamily="34" charset="-127"/>
                    </a:rPr>
                    <a:t>零件使用</a:t>
                  </a:r>
                </a:p>
              </p:txBody>
            </p:sp>
          </p:grpSp>
          <p:cxnSp>
            <p:nvCxnSpPr>
              <p:cNvPr id="357" name="直接连接符 356">
                <a:extLst>
                  <a:ext uri="{FF2B5EF4-FFF2-40B4-BE49-F238E27FC236}">
                    <a16:creationId xmlns:a16="http://schemas.microsoft.com/office/drawing/2014/main" id="{E95B5CE9-EFF4-44DC-AE60-46A55FE814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9037" y="1786585"/>
                <a:ext cx="9780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文本框 357">
                <a:extLst>
                  <a:ext uri="{FF2B5EF4-FFF2-40B4-BE49-F238E27FC236}">
                    <a16:creationId xmlns:a16="http://schemas.microsoft.com/office/drawing/2014/main" id="{264C7B94-1228-49CF-B0C5-5500C06AE841}"/>
                  </a:ext>
                </a:extLst>
              </p:cNvPr>
              <p:cNvSpPr txBox="1"/>
              <p:nvPr/>
            </p:nvSpPr>
            <p:spPr>
              <a:xfrm>
                <a:off x="8641561" y="1474609"/>
                <a:ext cx="1265484" cy="33282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dirty="0">
                    <a:latin typeface="LG Smart_H Regular" panose="020B0600000101010101" pitchFamily="34" charset="-127"/>
                    <a:ea typeface="LG Smart_H Regular" panose="020B0600000101010101" pitchFamily="34" charset="-127"/>
                  </a:rPr>
                  <a:t>销单</a:t>
                </a:r>
              </a:p>
            </p:txBody>
          </p:sp>
        </p:grpSp>
        <p:sp>
          <p:nvSpPr>
            <p:cNvPr id="338" name="文本框 337">
              <a:extLst>
                <a:ext uri="{FF2B5EF4-FFF2-40B4-BE49-F238E27FC236}">
                  <a16:creationId xmlns:a16="http://schemas.microsoft.com/office/drawing/2014/main" id="{43274FF0-0AFC-44E5-A6AF-8A9FC2DA09D1}"/>
                </a:ext>
              </a:extLst>
            </p:cNvPr>
            <p:cNvSpPr txBox="1"/>
            <p:nvPr/>
          </p:nvSpPr>
          <p:spPr bwMode="auto">
            <a:xfrm>
              <a:off x="10904781" y="142399"/>
              <a:ext cx="1207824" cy="368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6" tIns="45718" rIns="91436" bIns="45718" rtlCol="0">
              <a:spAutoFit/>
            </a:bodyPr>
            <a:lstStyle/>
            <a:p>
              <a:pPr latinLnBrk="1">
                <a:lnSpc>
                  <a:spcPct val="120000"/>
                </a:lnSpc>
                <a:spcBef>
                  <a:spcPts val="300"/>
                </a:spcBef>
              </a:pPr>
              <a:r>
                <a:rPr lang="en-US" altLang="zh-CN" sz="1400" b="1" dirty="0">
                  <a:solidFill>
                    <a:srgbClr val="000000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  <a:cs typeface="Arial" panose="020B0604020202020204" pitchFamily="34" charset="0"/>
                </a:rPr>
                <a:t>GSFS</a:t>
              </a:r>
              <a:r>
                <a:rPr lang="zh-CN" altLang="en-US" sz="1400" b="1" dirty="0">
                  <a:solidFill>
                    <a:srgbClr val="000000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  <a:cs typeface="Arial" panose="020B0604020202020204" pitchFamily="34" charset="0"/>
                </a:rPr>
                <a:t>系统</a:t>
              </a:r>
            </a:p>
          </p:txBody>
        </p:sp>
        <p:cxnSp>
          <p:nvCxnSpPr>
            <p:cNvPr id="339" name="直接连接符 338">
              <a:extLst>
                <a:ext uri="{FF2B5EF4-FFF2-40B4-BE49-F238E27FC236}">
                  <a16:creationId xmlns:a16="http://schemas.microsoft.com/office/drawing/2014/main" id="{4D0E3A01-C65A-499A-8322-E67C68FD9A7B}"/>
                </a:ext>
              </a:extLst>
            </p:cNvPr>
            <p:cNvCxnSpPr>
              <a:cxnSpLocks/>
            </p:cNvCxnSpPr>
            <p:nvPr/>
          </p:nvCxnSpPr>
          <p:spPr>
            <a:xfrm>
              <a:off x="10919843" y="538578"/>
              <a:ext cx="106902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箭头连接符 340">
              <a:extLst>
                <a:ext uri="{FF2B5EF4-FFF2-40B4-BE49-F238E27FC236}">
                  <a16:creationId xmlns:a16="http://schemas.microsoft.com/office/drawing/2014/main" id="{44213CF4-CB82-4837-B20F-FA71A075D9A8}"/>
                </a:ext>
              </a:extLst>
            </p:cNvPr>
            <p:cNvCxnSpPr>
              <a:cxnSpLocks/>
            </p:cNvCxnSpPr>
            <p:nvPr/>
          </p:nvCxnSpPr>
          <p:spPr>
            <a:xfrm>
              <a:off x="10240698" y="5480553"/>
              <a:ext cx="545968" cy="5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连接符: 肘形 342">
              <a:extLst>
                <a:ext uri="{FF2B5EF4-FFF2-40B4-BE49-F238E27FC236}">
                  <a16:creationId xmlns:a16="http://schemas.microsoft.com/office/drawing/2014/main" id="{3E1EE66A-25A2-4B56-9740-B0FA4BBDC942}"/>
                </a:ext>
              </a:extLst>
            </p:cNvPr>
            <p:cNvCxnSpPr>
              <a:cxnSpLocks/>
              <a:endCxn id="425" idx="0"/>
            </p:cNvCxnSpPr>
            <p:nvPr/>
          </p:nvCxnSpPr>
          <p:spPr>
            <a:xfrm rot="10800000" flipV="1">
              <a:off x="6059136" y="3020966"/>
              <a:ext cx="883915" cy="58953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5" name="组合 344">
              <a:extLst>
                <a:ext uri="{FF2B5EF4-FFF2-40B4-BE49-F238E27FC236}">
                  <a16:creationId xmlns:a16="http://schemas.microsoft.com/office/drawing/2014/main" id="{468D016F-2981-4B71-B8AA-709712D65F0A}"/>
                </a:ext>
              </a:extLst>
            </p:cNvPr>
            <p:cNvGrpSpPr/>
            <p:nvPr/>
          </p:nvGrpSpPr>
          <p:grpSpPr>
            <a:xfrm>
              <a:off x="9407966" y="2601570"/>
              <a:ext cx="1145993" cy="773040"/>
              <a:chOff x="8929019" y="3133629"/>
              <a:chExt cx="1420085" cy="1108723"/>
            </a:xfrm>
          </p:grpSpPr>
          <p:grpSp>
            <p:nvGrpSpPr>
              <p:cNvPr id="351" name="组合 350">
                <a:extLst>
                  <a:ext uri="{FF2B5EF4-FFF2-40B4-BE49-F238E27FC236}">
                    <a16:creationId xmlns:a16="http://schemas.microsoft.com/office/drawing/2014/main" id="{A516C9A0-A746-462F-B80B-90912725D79F}"/>
                  </a:ext>
                </a:extLst>
              </p:cNvPr>
              <p:cNvGrpSpPr/>
              <p:nvPr/>
            </p:nvGrpSpPr>
            <p:grpSpPr>
              <a:xfrm>
                <a:off x="8929019" y="3133629"/>
                <a:ext cx="1420085" cy="1108723"/>
                <a:chOff x="4232892" y="1357129"/>
                <a:chExt cx="1495337" cy="436228"/>
              </a:xfrm>
            </p:grpSpPr>
            <p:sp>
              <p:nvSpPr>
                <p:cNvPr id="354" name="矩形 353">
                  <a:extLst>
                    <a:ext uri="{FF2B5EF4-FFF2-40B4-BE49-F238E27FC236}">
                      <a16:creationId xmlns:a16="http://schemas.microsoft.com/office/drawing/2014/main" id="{33C05DCE-AA7A-4C9E-B529-DA1758561726}"/>
                    </a:ext>
                  </a:extLst>
                </p:cNvPr>
                <p:cNvSpPr/>
                <p:nvPr/>
              </p:nvSpPr>
              <p:spPr>
                <a:xfrm>
                  <a:off x="4232892" y="1357129"/>
                  <a:ext cx="1495337" cy="34574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LG Smart_H Regular" panose="020B0600000101010101" pitchFamily="34" charset="-127"/>
                    <a:ea typeface="LG Smart_H Regular" panose="020B0600000101010101" pitchFamily="34" charset="-127"/>
                  </a:endParaRPr>
                </a:p>
              </p:txBody>
            </p:sp>
            <p:sp>
              <p:nvSpPr>
                <p:cNvPr id="355" name="文本框 354">
                  <a:extLst>
                    <a:ext uri="{FF2B5EF4-FFF2-40B4-BE49-F238E27FC236}">
                      <a16:creationId xmlns:a16="http://schemas.microsoft.com/office/drawing/2014/main" id="{06C37597-7D52-4A49-A216-35A172312E2F}"/>
                    </a:ext>
                  </a:extLst>
                </p:cNvPr>
                <p:cNvSpPr txBox="1"/>
                <p:nvPr/>
              </p:nvSpPr>
              <p:spPr>
                <a:xfrm>
                  <a:off x="4240959" y="1541967"/>
                  <a:ext cx="1479216" cy="251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latin typeface="LG Smart_H Regular" panose="020B0600000101010101" pitchFamily="34" charset="-127"/>
                      <a:ea typeface="LG Smart_H Regular" panose="020B0600000101010101" pitchFamily="34" charset="-127"/>
                    </a:rPr>
                    <a:t>SPC</a:t>
                  </a:r>
                  <a:r>
                    <a:rPr lang="zh-CN" altLang="en-US" sz="1000" dirty="0">
                      <a:latin typeface="LG Smart_H Regular" panose="020B0600000101010101" pitchFamily="34" charset="-127"/>
                      <a:ea typeface="LG Smart_H Regular" panose="020B0600000101010101" pitchFamily="34" charset="-127"/>
                    </a:rPr>
                    <a:t>库存查询</a:t>
                  </a:r>
                  <a:endParaRPr lang="zh-CN" altLang="en-US" sz="1000" dirty="0">
                    <a:solidFill>
                      <a:srgbClr val="FF0000"/>
                    </a:solidFill>
                    <a:latin typeface="LG Smart_H Regular" panose="020B0600000101010101" pitchFamily="34" charset="-127"/>
                    <a:ea typeface="LG Smart_H Regular" panose="020B0600000101010101" pitchFamily="34" charset="-127"/>
                  </a:endParaRPr>
                </a:p>
              </p:txBody>
            </p:sp>
          </p:grpSp>
          <p:cxnSp>
            <p:nvCxnSpPr>
              <p:cNvPr id="352" name="直接连接符 351">
                <a:extLst>
                  <a:ext uri="{FF2B5EF4-FFF2-40B4-BE49-F238E27FC236}">
                    <a16:creationId xmlns:a16="http://schemas.microsoft.com/office/drawing/2014/main" id="{384F84DE-AB53-43BA-A06A-B8CFB672F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9038" y="3552419"/>
                <a:ext cx="1372386" cy="95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3" name="文本框 352">
                <a:extLst>
                  <a:ext uri="{FF2B5EF4-FFF2-40B4-BE49-F238E27FC236}">
                    <a16:creationId xmlns:a16="http://schemas.microsoft.com/office/drawing/2014/main" id="{9AC125FD-4FB1-4825-A8C0-C8485007D1DD}"/>
                  </a:ext>
                </a:extLst>
              </p:cNvPr>
              <p:cNvSpPr txBox="1"/>
              <p:nvPr/>
            </p:nvSpPr>
            <p:spPr>
              <a:xfrm>
                <a:off x="8936681" y="3159218"/>
                <a:ext cx="1364741" cy="3931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dirty="0">
                    <a:latin typeface="LG Smart_H Regular" panose="020B0600000101010101" pitchFamily="34" charset="-127"/>
                    <a:ea typeface="LG Smart_H Regular" panose="020B0600000101010101" pitchFamily="34" charset="-127"/>
                  </a:rPr>
                  <a:t>零件库存</a:t>
                </a:r>
              </a:p>
            </p:txBody>
          </p:sp>
        </p:grpSp>
        <p:sp>
          <p:nvSpPr>
            <p:cNvPr id="346" name="文本框 345">
              <a:extLst>
                <a:ext uri="{FF2B5EF4-FFF2-40B4-BE49-F238E27FC236}">
                  <a16:creationId xmlns:a16="http://schemas.microsoft.com/office/drawing/2014/main" id="{2495B172-3860-49A6-87CB-994250549B78}"/>
                </a:ext>
              </a:extLst>
            </p:cNvPr>
            <p:cNvSpPr txBox="1"/>
            <p:nvPr/>
          </p:nvSpPr>
          <p:spPr bwMode="auto">
            <a:xfrm>
              <a:off x="10553965" y="2329782"/>
              <a:ext cx="718747" cy="643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6" tIns="45718" rIns="91436" bIns="45718" rtlCol="0">
              <a:spAutoFit/>
            </a:bodyPr>
            <a:lstStyle/>
            <a:p>
              <a:pPr latinLnBrk="1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900" dirty="0">
                  <a:solidFill>
                    <a:srgbClr val="000000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  <a:cs typeface="Arial" panose="020B0604020202020204" pitchFamily="34" charset="0"/>
                </a:rPr>
                <a:t>接口</a:t>
              </a:r>
              <a:r>
                <a:rPr lang="en-US" altLang="zh-CN" sz="900" dirty="0">
                  <a:solidFill>
                    <a:srgbClr val="000000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  <a:cs typeface="Arial" panose="020B0604020202020204" pitchFamily="34" charset="0"/>
                </a:rPr>
                <a:t>2</a:t>
              </a:r>
              <a:r>
                <a:rPr lang="zh-CN" altLang="en-US" sz="900" dirty="0">
                  <a:solidFill>
                    <a:srgbClr val="000000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  <a:cs typeface="Arial" panose="020B0604020202020204" pitchFamily="34" charset="0"/>
                </a:rPr>
                <a:t>：返回</a:t>
              </a:r>
              <a:r>
                <a:rPr lang="en-US" altLang="zh-CN" sz="900" dirty="0">
                  <a:solidFill>
                    <a:srgbClr val="000000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  <a:cs typeface="Arial" panose="020B0604020202020204" pitchFamily="34" charset="0"/>
                </a:rPr>
                <a:t>SPC</a:t>
              </a:r>
              <a:r>
                <a:rPr lang="zh-CN" altLang="en-US" sz="900" dirty="0">
                  <a:solidFill>
                    <a:srgbClr val="000000"/>
                  </a:solidFill>
                  <a:latin typeface="LG Smart_H Regular" panose="020B0600000101010101" pitchFamily="34" charset="-127"/>
                  <a:ea typeface="LG Smart_H Regular" panose="020B0600000101010101" pitchFamily="34" charset="-127"/>
                  <a:cs typeface="Arial" panose="020B0604020202020204" pitchFamily="34" charset="0"/>
                </a:rPr>
                <a:t>库存</a:t>
              </a:r>
            </a:p>
          </p:txBody>
        </p:sp>
        <p:grpSp>
          <p:nvGrpSpPr>
            <p:cNvPr id="347" name="组合 346">
              <a:extLst>
                <a:ext uri="{FF2B5EF4-FFF2-40B4-BE49-F238E27FC236}">
                  <a16:creationId xmlns:a16="http://schemas.microsoft.com/office/drawing/2014/main" id="{8D6EE1F1-57DF-40FD-88B3-CF04FE624C4E}"/>
                </a:ext>
              </a:extLst>
            </p:cNvPr>
            <p:cNvGrpSpPr/>
            <p:nvPr/>
          </p:nvGrpSpPr>
          <p:grpSpPr>
            <a:xfrm>
              <a:off x="11266543" y="2598906"/>
              <a:ext cx="888820" cy="643952"/>
              <a:chOff x="4232900" y="2591510"/>
              <a:chExt cx="1029843" cy="795176"/>
            </a:xfrm>
          </p:grpSpPr>
          <p:sp>
            <p:nvSpPr>
              <p:cNvPr id="349" name="矩形 348">
                <a:extLst>
                  <a:ext uri="{FF2B5EF4-FFF2-40B4-BE49-F238E27FC236}">
                    <a16:creationId xmlns:a16="http://schemas.microsoft.com/office/drawing/2014/main" id="{F2344D77-04CC-4C6A-8AC0-342CF6580A8C}"/>
                  </a:ext>
                </a:extLst>
              </p:cNvPr>
              <p:cNvSpPr/>
              <p:nvPr/>
            </p:nvSpPr>
            <p:spPr>
              <a:xfrm>
                <a:off x="4232900" y="2591510"/>
                <a:ext cx="1029843" cy="79517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LG Smart_H Regular" panose="020B0600000101010101" pitchFamily="34" charset="-127"/>
                  <a:ea typeface="LG Smart_H Regular" panose="020B0600000101010101" pitchFamily="34" charset="-127"/>
                </a:endParaRPr>
              </a:p>
            </p:txBody>
          </p:sp>
          <p:sp>
            <p:nvSpPr>
              <p:cNvPr id="350" name="文本框 349">
                <a:extLst>
                  <a:ext uri="{FF2B5EF4-FFF2-40B4-BE49-F238E27FC236}">
                    <a16:creationId xmlns:a16="http://schemas.microsoft.com/office/drawing/2014/main" id="{B57E8FA0-AA86-45EC-AE80-6D5CF59ED720}"/>
                  </a:ext>
                </a:extLst>
              </p:cNvPr>
              <p:cNvSpPr txBox="1"/>
              <p:nvPr/>
            </p:nvSpPr>
            <p:spPr>
              <a:xfrm>
                <a:off x="4267331" y="2702268"/>
                <a:ext cx="980661" cy="550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LG Smart_H Regular" panose="020B0600000101010101" pitchFamily="34" charset="-127"/>
                    <a:ea typeface="LG Smart_H Regular" panose="020B0600000101010101" pitchFamily="34" charset="-127"/>
                  </a:rPr>
                  <a:t>SPC</a:t>
                </a:r>
                <a:r>
                  <a:rPr lang="zh-CN" altLang="en-US" sz="1000" dirty="0">
                    <a:latin typeface="LG Smart_H Regular" panose="020B0600000101010101" pitchFamily="34" charset="-127"/>
                    <a:ea typeface="LG Smart_H Regular" panose="020B0600000101010101" pitchFamily="34" charset="-127"/>
                  </a:rPr>
                  <a:t>零件库存</a:t>
                </a:r>
                <a:endParaRPr lang="en-US" altLang="zh-CN" sz="1000" dirty="0">
                  <a:latin typeface="LG Smart_H Regular" panose="020B0600000101010101" pitchFamily="34" charset="-127"/>
                  <a:ea typeface="LG Smart_H Regular" panose="020B0600000101010101" pitchFamily="34" charset="-127"/>
                </a:endParaRPr>
              </a:p>
            </p:txBody>
          </p:sp>
        </p:grpSp>
        <p:cxnSp>
          <p:nvCxnSpPr>
            <p:cNvPr id="348" name="直接箭头连接符 347">
              <a:extLst>
                <a:ext uri="{FF2B5EF4-FFF2-40B4-BE49-F238E27FC236}">
                  <a16:creationId xmlns:a16="http://schemas.microsoft.com/office/drawing/2014/main" id="{3DBB3B63-C308-49D8-BDD9-2ECA628DFA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15481" y="2893562"/>
              <a:ext cx="684255" cy="6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4" name="文本框 173">
            <a:extLst>
              <a:ext uri="{FF2B5EF4-FFF2-40B4-BE49-F238E27FC236}">
                <a16:creationId xmlns:a16="http://schemas.microsoft.com/office/drawing/2014/main" id="{16028A0C-7A34-4FF1-80B1-13107816CCDB}"/>
              </a:ext>
            </a:extLst>
          </p:cNvPr>
          <p:cNvSpPr txBox="1"/>
          <p:nvPr/>
        </p:nvSpPr>
        <p:spPr>
          <a:xfrm>
            <a:off x="7149435" y="6525344"/>
            <a:ext cx="1980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注：根据预算确认实现具体模块</a:t>
            </a: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927A9A35-B1EF-465E-BEB8-F86F3EAC965F}"/>
              </a:ext>
            </a:extLst>
          </p:cNvPr>
          <p:cNvCxnSpPr/>
          <p:nvPr/>
        </p:nvCxnSpPr>
        <p:spPr>
          <a:xfrm>
            <a:off x="4808218" y="4293096"/>
            <a:ext cx="766" cy="15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7129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2DBPMRbQEK4PwqppxHtX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Ne9y31qx0OExXY5K1tKh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MIpKdK_jU..gX5UggXXbw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95016</TotalTime>
  <Words>3174</Words>
  <Application>Microsoft Office PowerPoint</Application>
  <PresentationFormat>A4 纸张(210x297 毫米)</PresentationFormat>
  <Paragraphs>1116</Paragraphs>
  <Slides>14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0" baseType="lpstr">
      <vt:lpstr>Gulim</vt:lpstr>
      <vt:lpstr>LG Smart_H Regular</vt:lpstr>
      <vt:lpstr>LG Smart_H2.0 R</vt:lpstr>
      <vt:lpstr>LG스마트체 Regular</vt:lpstr>
      <vt:lpstr>LG스마트체2.0 Regular</vt:lpstr>
      <vt:lpstr>Malgun Gothic</vt:lpstr>
      <vt:lpstr>Malgun Gothic</vt:lpstr>
      <vt:lpstr>가는둥근제목체</vt:lpstr>
      <vt:lpstr>宋体</vt:lpstr>
      <vt:lpstr>微软雅黑</vt:lpstr>
      <vt:lpstr>Arial</vt:lpstr>
      <vt:lpstr>Arial Narrow</vt:lpstr>
      <vt:lpstr>Calibri</vt:lpstr>
      <vt:lpstr>Wingdings</vt:lpstr>
      <vt:lpstr>Office 主题</vt:lpstr>
      <vt:lpstr>Worksheet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USER-</dc:creator>
  <cp:lastModifiedBy>蒋术仙</cp:lastModifiedBy>
  <cp:revision>888</cp:revision>
  <dcterms:created xsi:type="dcterms:W3CDTF">2019-02-18T05:53:14Z</dcterms:created>
  <dcterms:modified xsi:type="dcterms:W3CDTF">2023-09-01T04:54:22Z</dcterms:modified>
</cp:coreProperties>
</file>