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268" r:id="rId27"/>
    <p:sldId id="319" r:id="rId28"/>
    <p:sldId id="320" r:id="rId29"/>
    <p:sldId id="321" r:id="rId30"/>
    <p:sldId id="322" r:id="rId31"/>
    <p:sldId id="323" r:id="rId32"/>
    <p:sldId id="324" r:id="rId33"/>
    <p:sldId id="325" r:id="rId34"/>
    <p:sldId id="326" r:id="rId35"/>
    <p:sldId id="327" r:id="rId36"/>
    <p:sldId id="266" r:id="rId37"/>
    <p:sldId id="328" r:id="rId38"/>
    <p:sldId id="329"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15DDA-E9C4-43FD-AD50-D4A0D3FDB47C}" type="datetimeFigureOut">
              <a:rPr lang="en-US" smtClean="0"/>
              <a:t>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C24D04-178D-42B1-8BF8-3D91DB01B8D9}" type="slidenum">
              <a:rPr lang="en-US" smtClean="0"/>
              <a:t>‹#›</a:t>
            </a:fld>
            <a:endParaRPr lang="en-US"/>
          </a:p>
        </p:txBody>
      </p:sp>
    </p:spTree>
    <p:extLst>
      <p:ext uri="{BB962C8B-B14F-4D97-AF65-F5344CB8AC3E}">
        <p14:creationId xmlns:p14="http://schemas.microsoft.com/office/powerpoint/2010/main" val="1779831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5</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14</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15</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16</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17</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18</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19</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20</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21</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23</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24</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6</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7</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8</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9</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10</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11</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12</a:t>
            </a:fld>
            <a:endParaRPr lang="en-US"/>
          </a:p>
        </p:txBody>
      </p:sp>
    </p:spTree>
    <p:extLst>
      <p:ext uri="{BB962C8B-B14F-4D97-AF65-F5344CB8AC3E}">
        <p14:creationId xmlns:p14="http://schemas.microsoft.com/office/powerpoint/2010/main" val="4263860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24D04-178D-42B1-8BF8-3D91DB01B8D9}" type="slidenum">
              <a:rPr lang="en-US" smtClean="0"/>
              <a:t>13</a:t>
            </a:fld>
            <a:endParaRPr lang="en-US"/>
          </a:p>
        </p:txBody>
      </p:sp>
    </p:spTree>
    <p:extLst>
      <p:ext uri="{BB962C8B-B14F-4D97-AF65-F5344CB8AC3E}">
        <p14:creationId xmlns:p14="http://schemas.microsoft.com/office/powerpoint/2010/main" val="426386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docs.oracle.com/javase/7/docs/api/java/util/Queue.html#remove()" TargetMode="External"/><Relationship Id="rId3" Type="http://schemas.openxmlformats.org/officeDocument/2006/relationships/hyperlink" Target="http://docs.oracle.com/javase/7/docs/api/java/util/Queue.html" TargetMode="External"/><Relationship Id="rId7" Type="http://schemas.openxmlformats.org/officeDocument/2006/relationships/hyperlink" Target="http://docs.oracle.com/javase/7/docs/api/java/util/Queue.html#poll()" TargetMode="External"/><Relationship Id="rId2" Type="http://schemas.openxmlformats.org/officeDocument/2006/relationships/hyperlink" Target="http://docs.oracle.com/javase/7/docs/api/java/util/Queue.html#add(E)"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util/Queue.html#peek()" TargetMode="External"/><Relationship Id="rId5" Type="http://schemas.openxmlformats.org/officeDocument/2006/relationships/hyperlink" Target="http://docs.oracle.com/javase/7/docs/api/java/util/Queue.html#offer(E)" TargetMode="External"/><Relationship Id="rId4" Type="http://schemas.openxmlformats.org/officeDocument/2006/relationships/hyperlink" Target="http://docs.oracle.com/javase/7/docs/api/java/util/Queue.html#elemen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Queues</a:t>
            </a:r>
            <a:endParaRPr lang="en-US" dirty="0"/>
          </a:p>
        </p:txBody>
      </p:sp>
      <p:sp>
        <p:nvSpPr>
          <p:cNvPr id="3" name="Subtitle 2"/>
          <p:cNvSpPr>
            <a:spLocks noGrp="1"/>
          </p:cNvSpPr>
          <p:nvPr>
            <p:ph type="subTitle" idx="1"/>
          </p:nvPr>
        </p:nvSpPr>
        <p:spPr/>
        <p:txBody>
          <a:bodyPr/>
          <a:lstStyle/>
          <a:p>
            <a:r>
              <a:rPr lang="en-US" dirty="0" smtClean="0"/>
              <a:t>Written by J.J. Shepherd</a:t>
            </a:r>
            <a:endParaRPr lang="en-US" dirty="0"/>
          </a:p>
        </p:txBody>
      </p:sp>
    </p:spTree>
    <p:extLst>
      <p:ext uri="{BB962C8B-B14F-4D97-AF65-F5344CB8AC3E}">
        <p14:creationId xmlns:p14="http://schemas.microsoft.com/office/powerpoint/2010/main" val="4239039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err="1" smtClean="0"/>
              <a:t>Dequeue</a:t>
            </a:r>
            <a:r>
              <a:rPr lang="en-US" dirty="0" smtClean="0"/>
              <a:t> removes the element at the head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98424107"/>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5" name="TextBox 4"/>
          <p:cNvSpPr txBox="1"/>
          <p:nvPr/>
        </p:nvSpPr>
        <p:spPr>
          <a:xfrm>
            <a:off x="7467600" y="5638800"/>
            <a:ext cx="1447800" cy="381000"/>
          </a:xfrm>
          <a:prstGeom prst="rect">
            <a:avLst/>
          </a:prstGeom>
          <a:noFill/>
        </p:spPr>
        <p:txBody>
          <a:bodyPr wrap="square" rtlCol="0">
            <a:spAutoFit/>
          </a:bodyPr>
          <a:lstStyle/>
          <a:p>
            <a:r>
              <a:rPr lang="en-US" dirty="0" smtClean="0"/>
              <a:t>Uninitialized</a:t>
            </a:r>
            <a:endParaRPr lang="en-US" dirty="0"/>
          </a:p>
        </p:txBody>
      </p:sp>
      <p:cxnSp>
        <p:nvCxnSpPr>
          <p:cNvPr id="7" name="Straight Arrow Connector 6"/>
          <p:cNvCxnSpPr/>
          <p:nvPr/>
        </p:nvCxnSpPr>
        <p:spPr>
          <a:xfrm flipH="1" flipV="1">
            <a:off x="7315200" y="52578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8388"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291443"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000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First save the return item in a temp 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954093"/>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338388"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291443"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249555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05467450"/>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6" name="Curved Down Arrow 5"/>
          <p:cNvSpPr/>
          <p:nvPr/>
        </p:nvSpPr>
        <p:spPr>
          <a:xfrm rot="7494334">
            <a:off x="1695450" y="5676691"/>
            <a:ext cx="1790700" cy="762000"/>
          </a:xfrm>
          <a:prstGeom prst="curved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669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Next shift everything to the left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67117692"/>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27432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19051938"/>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16" name="TextBox 15"/>
          <p:cNvSpPr txBox="1"/>
          <p:nvPr/>
        </p:nvSpPr>
        <p:spPr>
          <a:xfrm>
            <a:off x="2830286" y="6220795"/>
            <a:ext cx="733425" cy="369332"/>
          </a:xfrm>
          <a:prstGeom prst="rect">
            <a:avLst/>
          </a:prstGeom>
          <a:noFill/>
          <a:ln>
            <a:solidFill>
              <a:schemeClr val="tx1"/>
            </a:solidFill>
          </a:ln>
        </p:spPr>
        <p:txBody>
          <a:bodyPr wrap="square" rtlCol="0">
            <a:spAutoFit/>
          </a:bodyPr>
          <a:lstStyle/>
          <a:p>
            <a:pPr algn="ctr"/>
            <a:r>
              <a:rPr lang="en-US" dirty="0" err="1" smtClean="0"/>
              <a:t>i</a:t>
            </a:r>
            <a:endParaRPr lang="en-US" dirty="0"/>
          </a:p>
        </p:txBody>
      </p:sp>
      <p:sp>
        <p:nvSpPr>
          <p:cNvPr id="17" name="Right Arrow 16"/>
          <p:cNvSpPr/>
          <p:nvPr/>
        </p:nvSpPr>
        <p:spPr>
          <a:xfrm rot="3743016" flipH="1">
            <a:off x="2640939" y="565937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7614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Next shift everything to the left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5689711"/>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32004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00270212"/>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16" name="TextBox 15"/>
          <p:cNvSpPr txBox="1"/>
          <p:nvPr/>
        </p:nvSpPr>
        <p:spPr>
          <a:xfrm>
            <a:off x="2830286" y="6220795"/>
            <a:ext cx="733425" cy="369332"/>
          </a:xfrm>
          <a:prstGeom prst="rect">
            <a:avLst/>
          </a:prstGeom>
          <a:noFill/>
          <a:ln>
            <a:solidFill>
              <a:schemeClr val="tx1"/>
            </a:solidFill>
          </a:ln>
        </p:spPr>
        <p:txBody>
          <a:bodyPr wrap="square" rtlCol="0">
            <a:spAutoFit/>
          </a:bodyPr>
          <a:lstStyle/>
          <a:p>
            <a:pPr algn="ctr"/>
            <a:r>
              <a:rPr lang="en-US" dirty="0" err="1" smtClean="0"/>
              <a:t>i</a:t>
            </a:r>
            <a:endParaRPr lang="en-US" dirty="0"/>
          </a:p>
        </p:txBody>
      </p:sp>
      <p:sp>
        <p:nvSpPr>
          <p:cNvPr id="17" name="Right Arrow 16"/>
          <p:cNvSpPr/>
          <p:nvPr/>
        </p:nvSpPr>
        <p:spPr>
          <a:xfrm rot="3743016" flipH="1">
            <a:off x="2640939" y="565937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urved Up Arrow 5"/>
          <p:cNvSpPr/>
          <p:nvPr/>
        </p:nvSpPr>
        <p:spPr>
          <a:xfrm flipH="1">
            <a:off x="2567258" y="5318979"/>
            <a:ext cx="780367" cy="309851"/>
          </a:xfrm>
          <a:prstGeom prst="curved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977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Next shift everything to the left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745496"/>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27432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22662367"/>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16" name="TextBox 15"/>
          <p:cNvSpPr txBox="1"/>
          <p:nvPr/>
        </p:nvSpPr>
        <p:spPr>
          <a:xfrm>
            <a:off x="3076575" y="6220795"/>
            <a:ext cx="733425" cy="369332"/>
          </a:xfrm>
          <a:prstGeom prst="rect">
            <a:avLst/>
          </a:prstGeom>
          <a:noFill/>
          <a:ln>
            <a:solidFill>
              <a:schemeClr val="tx1"/>
            </a:solidFill>
          </a:ln>
        </p:spPr>
        <p:txBody>
          <a:bodyPr wrap="square" rtlCol="0">
            <a:spAutoFit/>
          </a:bodyPr>
          <a:lstStyle/>
          <a:p>
            <a:pPr algn="ctr"/>
            <a:r>
              <a:rPr lang="en-US" dirty="0" err="1" smtClean="0"/>
              <a:t>i</a:t>
            </a:r>
            <a:endParaRPr lang="en-US" dirty="0"/>
          </a:p>
        </p:txBody>
      </p:sp>
      <p:sp>
        <p:nvSpPr>
          <p:cNvPr id="17" name="Right Arrow 16"/>
          <p:cNvSpPr/>
          <p:nvPr/>
        </p:nvSpPr>
        <p:spPr>
          <a:xfrm rot="5400000" flipH="1">
            <a:off x="3029630" y="5666798"/>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4666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Next shift everything to the left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50449535"/>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32004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3061840"/>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16" name="TextBox 15"/>
          <p:cNvSpPr txBox="1"/>
          <p:nvPr/>
        </p:nvSpPr>
        <p:spPr>
          <a:xfrm>
            <a:off x="3076575" y="6220795"/>
            <a:ext cx="733425" cy="369332"/>
          </a:xfrm>
          <a:prstGeom prst="rect">
            <a:avLst/>
          </a:prstGeom>
          <a:noFill/>
          <a:ln>
            <a:solidFill>
              <a:schemeClr val="tx1"/>
            </a:solidFill>
          </a:ln>
        </p:spPr>
        <p:txBody>
          <a:bodyPr wrap="square" rtlCol="0">
            <a:spAutoFit/>
          </a:bodyPr>
          <a:lstStyle/>
          <a:p>
            <a:pPr algn="ctr"/>
            <a:r>
              <a:rPr lang="en-US" dirty="0" err="1" smtClean="0"/>
              <a:t>i</a:t>
            </a:r>
            <a:endParaRPr lang="en-US" dirty="0"/>
          </a:p>
        </p:txBody>
      </p:sp>
      <p:sp>
        <p:nvSpPr>
          <p:cNvPr id="17" name="Right Arrow 16"/>
          <p:cNvSpPr/>
          <p:nvPr/>
        </p:nvSpPr>
        <p:spPr>
          <a:xfrm rot="5400000" flipH="1">
            <a:off x="3029630" y="5666798"/>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Curved Up Arrow 17"/>
          <p:cNvSpPr/>
          <p:nvPr/>
        </p:nvSpPr>
        <p:spPr>
          <a:xfrm flipH="1">
            <a:off x="3392260" y="5318979"/>
            <a:ext cx="780367" cy="309851"/>
          </a:xfrm>
          <a:prstGeom prst="curved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63569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Next shift everything to the left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8253015"/>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272415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02520544"/>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16" name="TextBox 15"/>
          <p:cNvSpPr txBox="1"/>
          <p:nvPr/>
        </p:nvSpPr>
        <p:spPr>
          <a:xfrm>
            <a:off x="3886200" y="6220795"/>
            <a:ext cx="733425" cy="369332"/>
          </a:xfrm>
          <a:prstGeom prst="rect">
            <a:avLst/>
          </a:prstGeom>
          <a:noFill/>
          <a:ln>
            <a:solidFill>
              <a:schemeClr val="tx1"/>
            </a:solidFill>
          </a:ln>
        </p:spPr>
        <p:txBody>
          <a:bodyPr wrap="square" rtlCol="0">
            <a:spAutoFit/>
          </a:bodyPr>
          <a:lstStyle/>
          <a:p>
            <a:pPr algn="ctr"/>
            <a:r>
              <a:rPr lang="en-US" dirty="0" err="1" smtClean="0"/>
              <a:t>i</a:t>
            </a:r>
            <a:endParaRPr lang="en-US" dirty="0"/>
          </a:p>
        </p:txBody>
      </p:sp>
      <p:sp>
        <p:nvSpPr>
          <p:cNvPr id="17" name="Right Arrow 16"/>
          <p:cNvSpPr/>
          <p:nvPr/>
        </p:nvSpPr>
        <p:spPr>
          <a:xfrm rot="5400000" flipH="1">
            <a:off x="3815443" y="5666798"/>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7852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Next shift everything to the left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7827933"/>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325755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9581044"/>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16" name="TextBox 15"/>
          <p:cNvSpPr txBox="1"/>
          <p:nvPr/>
        </p:nvSpPr>
        <p:spPr>
          <a:xfrm>
            <a:off x="3886200" y="6220795"/>
            <a:ext cx="733425" cy="369332"/>
          </a:xfrm>
          <a:prstGeom prst="rect">
            <a:avLst/>
          </a:prstGeom>
          <a:noFill/>
          <a:ln>
            <a:solidFill>
              <a:schemeClr val="tx1"/>
            </a:solidFill>
          </a:ln>
        </p:spPr>
        <p:txBody>
          <a:bodyPr wrap="square" rtlCol="0">
            <a:spAutoFit/>
          </a:bodyPr>
          <a:lstStyle/>
          <a:p>
            <a:pPr algn="ctr"/>
            <a:r>
              <a:rPr lang="en-US" dirty="0" err="1" smtClean="0"/>
              <a:t>i</a:t>
            </a:r>
            <a:endParaRPr lang="en-US" dirty="0"/>
          </a:p>
        </p:txBody>
      </p:sp>
      <p:sp>
        <p:nvSpPr>
          <p:cNvPr id="17" name="Right Arrow 16"/>
          <p:cNvSpPr/>
          <p:nvPr/>
        </p:nvSpPr>
        <p:spPr>
          <a:xfrm rot="5400000" flipH="1">
            <a:off x="3815443" y="5666798"/>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Curved Up Arrow 17"/>
          <p:cNvSpPr/>
          <p:nvPr/>
        </p:nvSpPr>
        <p:spPr>
          <a:xfrm flipH="1">
            <a:off x="4172633" y="5318979"/>
            <a:ext cx="780367" cy="309851"/>
          </a:xfrm>
          <a:prstGeom prst="curved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837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Next shift everything to the left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4831932"/>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27432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7222236"/>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16" name="TextBox 15"/>
          <p:cNvSpPr txBox="1"/>
          <p:nvPr/>
        </p:nvSpPr>
        <p:spPr>
          <a:xfrm>
            <a:off x="4572000" y="6220795"/>
            <a:ext cx="733425" cy="369332"/>
          </a:xfrm>
          <a:prstGeom prst="rect">
            <a:avLst/>
          </a:prstGeom>
          <a:noFill/>
          <a:ln>
            <a:solidFill>
              <a:schemeClr val="tx1"/>
            </a:solidFill>
          </a:ln>
        </p:spPr>
        <p:txBody>
          <a:bodyPr wrap="square" rtlCol="0">
            <a:spAutoFit/>
          </a:bodyPr>
          <a:lstStyle/>
          <a:p>
            <a:pPr algn="ctr"/>
            <a:r>
              <a:rPr lang="en-US" dirty="0" err="1" smtClean="0"/>
              <a:t>i</a:t>
            </a:r>
            <a:endParaRPr lang="en-US" dirty="0"/>
          </a:p>
        </p:txBody>
      </p:sp>
      <p:sp>
        <p:nvSpPr>
          <p:cNvPr id="17" name="Right Arrow 16"/>
          <p:cNvSpPr/>
          <p:nvPr/>
        </p:nvSpPr>
        <p:spPr>
          <a:xfrm rot="5400000" flipH="1">
            <a:off x="4501243" y="5666798"/>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906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Next shift everything to the left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22108289"/>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32004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38993063"/>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16" name="TextBox 15"/>
          <p:cNvSpPr txBox="1"/>
          <p:nvPr/>
        </p:nvSpPr>
        <p:spPr>
          <a:xfrm>
            <a:off x="4572000" y="6220795"/>
            <a:ext cx="733425" cy="369332"/>
          </a:xfrm>
          <a:prstGeom prst="rect">
            <a:avLst/>
          </a:prstGeom>
          <a:noFill/>
          <a:ln>
            <a:solidFill>
              <a:schemeClr val="tx1"/>
            </a:solidFill>
          </a:ln>
        </p:spPr>
        <p:txBody>
          <a:bodyPr wrap="square" rtlCol="0">
            <a:spAutoFit/>
          </a:bodyPr>
          <a:lstStyle/>
          <a:p>
            <a:pPr algn="ctr"/>
            <a:r>
              <a:rPr lang="en-US" dirty="0" err="1" smtClean="0"/>
              <a:t>i</a:t>
            </a:r>
            <a:endParaRPr lang="en-US" dirty="0"/>
          </a:p>
        </p:txBody>
      </p:sp>
      <p:sp>
        <p:nvSpPr>
          <p:cNvPr id="17" name="Right Arrow 16"/>
          <p:cNvSpPr/>
          <p:nvPr/>
        </p:nvSpPr>
        <p:spPr>
          <a:xfrm rot="5400000" flipH="1">
            <a:off x="4501243" y="5666798"/>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Curved Up Arrow 17"/>
          <p:cNvSpPr/>
          <p:nvPr/>
        </p:nvSpPr>
        <p:spPr>
          <a:xfrm flipH="1">
            <a:off x="4934633" y="5318979"/>
            <a:ext cx="780367" cy="309851"/>
          </a:xfrm>
          <a:prstGeom prst="curved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58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US" dirty="0"/>
          </a:p>
        </p:txBody>
      </p:sp>
      <p:sp>
        <p:nvSpPr>
          <p:cNvPr id="3" name="Content Placeholder 2"/>
          <p:cNvSpPr>
            <a:spLocks noGrp="1"/>
          </p:cNvSpPr>
          <p:nvPr>
            <p:ph idx="1"/>
          </p:nvPr>
        </p:nvSpPr>
        <p:spPr/>
        <p:txBody>
          <a:bodyPr/>
          <a:lstStyle/>
          <a:p>
            <a:r>
              <a:rPr lang="en-US" dirty="0" smtClean="0"/>
              <a:t>This data structure works on the principle first in first out (FIFO)</a:t>
            </a:r>
          </a:p>
          <a:p>
            <a:r>
              <a:rPr lang="en-US" dirty="0" smtClean="0"/>
              <a:t>Waiting in a line is a great example</a:t>
            </a:r>
          </a:p>
          <a:p>
            <a:pPr lvl="1"/>
            <a:r>
              <a:rPr lang="en-US" dirty="0" smtClean="0"/>
              <a:t>Steam updates</a:t>
            </a:r>
            <a:endParaRPr lang="en-US" dirty="0" smtClean="0"/>
          </a:p>
          <a:p>
            <a:pPr lvl="1"/>
            <a:r>
              <a:rPr lang="en-US" dirty="0" smtClean="0"/>
              <a:t>In a line waiting for chicken fingers on Wednesday</a:t>
            </a:r>
          </a:p>
          <a:p>
            <a:pPr lvl="1"/>
            <a:r>
              <a:rPr lang="en-US" dirty="0" smtClean="0"/>
              <a:t>In </a:t>
            </a:r>
            <a:r>
              <a:rPr lang="en-US" dirty="0" smtClean="0"/>
              <a:t>line waiting to use the bathroom after consuming said chicken fingers</a:t>
            </a:r>
          </a:p>
          <a:p>
            <a:pPr lvl="1"/>
            <a:endParaRPr lang="en-US" dirty="0" smtClean="0"/>
          </a:p>
          <a:p>
            <a:pPr lvl="1"/>
            <a:endParaRPr lang="en-US" dirty="0" smtClean="0"/>
          </a:p>
        </p:txBody>
      </p:sp>
    </p:spTree>
    <p:extLst>
      <p:ext uri="{BB962C8B-B14F-4D97-AF65-F5344CB8AC3E}">
        <p14:creationId xmlns:p14="http://schemas.microsoft.com/office/powerpoint/2010/main" val="693176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Next shift everything to the left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4866824"/>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27432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59208514"/>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16" name="TextBox 15"/>
          <p:cNvSpPr txBox="1"/>
          <p:nvPr/>
        </p:nvSpPr>
        <p:spPr>
          <a:xfrm>
            <a:off x="5286375" y="6220795"/>
            <a:ext cx="733425" cy="369332"/>
          </a:xfrm>
          <a:prstGeom prst="rect">
            <a:avLst/>
          </a:prstGeom>
          <a:noFill/>
          <a:ln>
            <a:solidFill>
              <a:schemeClr val="tx1"/>
            </a:solidFill>
          </a:ln>
        </p:spPr>
        <p:txBody>
          <a:bodyPr wrap="square" rtlCol="0">
            <a:spAutoFit/>
          </a:bodyPr>
          <a:lstStyle/>
          <a:p>
            <a:pPr algn="ctr"/>
            <a:r>
              <a:rPr lang="en-US" dirty="0" err="1" smtClean="0"/>
              <a:t>i</a:t>
            </a:r>
            <a:endParaRPr lang="en-US" dirty="0"/>
          </a:p>
        </p:txBody>
      </p:sp>
      <p:sp>
        <p:nvSpPr>
          <p:cNvPr id="17" name="Right Arrow 16"/>
          <p:cNvSpPr/>
          <p:nvPr/>
        </p:nvSpPr>
        <p:spPr>
          <a:xfrm rot="5400000" flipH="1">
            <a:off x="5263243" y="5666798"/>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2215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Next shift everything to the left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2160569"/>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32004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9050301"/>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16" name="TextBox 15"/>
          <p:cNvSpPr txBox="1"/>
          <p:nvPr/>
        </p:nvSpPr>
        <p:spPr>
          <a:xfrm>
            <a:off x="5286375" y="6220795"/>
            <a:ext cx="733425" cy="369332"/>
          </a:xfrm>
          <a:prstGeom prst="rect">
            <a:avLst/>
          </a:prstGeom>
          <a:noFill/>
          <a:ln>
            <a:solidFill>
              <a:schemeClr val="tx1"/>
            </a:solidFill>
          </a:ln>
        </p:spPr>
        <p:txBody>
          <a:bodyPr wrap="square" rtlCol="0">
            <a:spAutoFit/>
          </a:bodyPr>
          <a:lstStyle/>
          <a:p>
            <a:pPr algn="ctr"/>
            <a:r>
              <a:rPr lang="en-US" dirty="0" err="1" smtClean="0"/>
              <a:t>i</a:t>
            </a:r>
            <a:endParaRPr lang="en-US" dirty="0"/>
          </a:p>
        </p:txBody>
      </p:sp>
      <p:sp>
        <p:nvSpPr>
          <p:cNvPr id="17" name="Right Arrow 16"/>
          <p:cNvSpPr/>
          <p:nvPr/>
        </p:nvSpPr>
        <p:spPr>
          <a:xfrm rot="5400000" flipH="1">
            <a:off x="5263243" y="5666798"/>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Curved Up Arrow 17"/>
          <p:cNvSpPr/>
          <p:nvPr/>
        </p:nvSpPr>
        <p:spPr>
          <a:xfrm flipH="1">
            <a:off x="5772833" y="5318979"/>
            <a:ext cx="780367" cy="309851"/>
          </a:xfrm>
          <a:prstGeom prst="curved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1939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p:cNvSpPr>
            <a:spLocks noChangeArrowheads="1" noChangeShapeType="1" noTextEdit="1"/>
          </p:cNvSpPr>
          <p:nvPr/>
        </p:nvSpPr>
        <p:spPr bwMode="auto">
          <a:xfrm>
            <a:off x="2860675" y="1733550"/>
            <a:ext cx="4143375" cy="2889250"/>
          </a:xfrm>
          <a:prstGeom prst="rect">
            <a:avLst/>
          </a:prstGeom>
        </p:spPr>
        <p:txBody>
          <a:bodyPr wrap="none" fromWordArt="1">
            <a:prstTxWarp prst="textDeflateBottom">
              <a:avLst>
                <a:gd name="adj" fmla="val 76472"/>
              </a:avLst>
            </a:prstTxWarp>
            <a:scene3d>
              <a:camera prst="legacyPerspectiveFront">
                <a:rot lat="19799980" lon="19439992" rev="0"/>
              </a:camera>
              <a:lightRig rig="legacyNormal2" dir="t"/>
            </a:scene3d>
            <a:sp3d extrusionH="354000" prstMaterial="legacyMatte">
              <a:extrusionClr>
                <a:srgbClr val="939676"/>
              </a:extrusionClr>
            </a:sp3d>
          </a:bodyPr>
          <a:lstStyle/>
          <a:p>
            <a:pPr algn="ctr"/>
            <a:r>
              <a:rPr lang="en-US" sz="3600" kern="10" dirty="0" smtClean="0">
                <a:ln w="9525">
                  <a:round/>
                  <a:headEnd/>
                  <a:tailEnd/>
                </a:ln>
                <a:gradFill rotWithShape="1">
                  <a:gsLst>
                    <a:gs pos="0">
                      <a:srgbClr val="707070"/>
                    </a:gs>
                    <a:gs pos="50000">
                      <a:srgbClr val="FFFFFF"/>
                    </a:gs>
                    <a:gs pos="100000">
                      <a:srgbClr val="707070"/>
                    </a:gs>
                  </a:gsLst>
                  <a:lin ang="2700000" scaled="1"/>
                </a:gradFill>
                <a:latin typeface="Impact"/>
              </a:rPr>
              <a:t>ETC</a:t>
            </a:r>
            <a:endParaRPr lang="en-US" sz="3600" kern="10" dirty="0">
              <a:ln w="9525">
                <a:round/>
                <a:headEnd/>
                <a:tailEnd/>
              </a:ln>
              <a:gradFill rotWithShape="1">
                <a:gsLst>
                  <a:gs pos="0">
                    <a:srgbClr val="707070"/>
                  </a:gs>
                  <a:gs pos="50000">
                    <a:srgbClr val="FFFFFF"/>
                  </a:gs>
                  <a:gs pos="100000">
                    <a:srgbClr val="707070"/>
                  </a:gs>
                </a:gsLst>
                <a:lin ang="2700000" scaled="1"/>
              </a:gradFill>
              <a:latin typeface="Impact"/>
            </a:endParaRPr>
          </a:p>
        </p:txBody>
      </p:sp>
    </p:spTree>
    <p:extLst>
      <p:ext uri="{BB962C8B-B14F-4D97-AF65-F5344CB8AC3E}">
        <p14:creationId xmlns:p14="http://schemas.microsoft.com/office/powerpoint/2010/main" val="592266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Move the tail to the left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96601905"/>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5438775"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5339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371475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86540382"/>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Tree>
    <p:extLst>
      <p:ext uri="{BB962C8B-B14F-4D97-AF65-F5344CB8AC3E}">
        <p14:creationId xmlns:p14="http://schemas.microsoft.com/office/powerpoint/2010/main" val="2264616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Return the saved item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4943839"/>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085975"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039030"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5438775"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5339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T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[0];</a:t>
            </a:r>
          </a:p>
          <a:p>
            <a:r>
              <a:rPr lang="en-US" sz="1600" b="1" dirty="0" smtClean="0">
                <a:solidFill>
                  <a:schemeClr val="accent1"/>
                </a:solidFill>
                <a:latin typeface="Courier New" panose="02070309020205020404" pitchFamily="49" charset="0"/>
                <a:cs typeface="Courier New" panose="02070309020205020404" pitchFamily="49" charset="0"/>
              </a:rPr>
              <a:t>for(</a:t>
            </a:r>
            <a:r>
              <a:rPr lang="en-US" sz="1600" b="1" dirty="0" err="1" smtClean="0">
                <a:solidFill>
                  <a:schemeClr val="accent1"/>
                </a:solidFill>
                <a:latin typeface="Courier New" panose="02070309020205020404" pitchFamily="49" charset="0"/>
                <a:cs typeface="Courier New" panose="02070309020205020404" pitchFamily="49" charset="0"/>
              </a:rPr>
              <a:t>int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=0;i&lt;</a:t>
            </a:r>
            <a:r>
              <a:rPr lang="en-US" sz="1600" b="1" dirty="0" err="1">
                <a:solidFill>
                  <a:schemeClr val="accent1"/>
                </a:solidFill>
                <a:latin typeface="Courier New" panose="02070309020205020404" pitchFamily="49" charset="0"/>
                <a:cs typeface="Courier New" panose="02070309020205020404" pitchFamily="49" charset="0"/>
              </a:rPr>
              <a:t>this.tailIndex;i</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i</a:t>
            </a:r>
            <a:r>
              <a:rPr lang="en-US" sz="1600" b="1" dirty="0">
                <a:solidFill>
                  <a:schemeClr val="accent1"/>
                </a:solidFill>
                <a:latin typeface="Courier New" panose="02070309020205020404" pitchFamily="49" charset="0"/>
                <a:cs typeface="Courier New" panose="02070309020205020404" pitchFamily="49" charset="0"/>
              </a:rPr>
              <a:t>] = </a:t>
            </a:r>
            <a:r>
              <a:rPr lang="en-US" sz="1600" b="1" dirty="0" err="1">
                <a:solidFill>
                  <a:schemeClr val="accent1"/>
                </a:solidFill>
                <a:latin typeface="Courier New" panose="02070309020205020404" pitchFamily="49" charset="0"/>
                <a:cs typeface="Courier New" panose="02070309020205020404" pitchFamily="49" charset="0"/>
              </a:rPr>
              <a:t>this.queue</a:t>
            </a:r>
            <a:r>
              <a:rPr lang="en-US" sz="1600" b="1" dirty="0">
                <a:solidFill>
                  <a:schemeClr val="accent1"/>
                </a:solidFill>
                <a:latin typeface="Courier New" panose="02070309020205020404" pitchFamily="49" charset="0"/>
                <a:cs typeface="Courier New" panose="02070309020205020404" pitchFamily="49" charset="0"/>
              </a:rPr>
              <a:t>[i+1];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a:t>
            </a:r>
            <a:r>
              <a:rPr lang="en-US" sz="1600" b="1" dirty="0" err="1">
                <a:solidFill>
                  <a:schemeClr val="accent1"/>
                </a:solidFill>
                <a:latin typeface="Courier New" panose="02070309020205020404" pitchFamily="49" charset="0"/>
                <a:cs typeface="Courier New" panose="02070309020205020404" pitchFamily="49" charset="0"/>
              </a:rPr>
              <a:t>returnItem</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39624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54259722"/>
              </p:ext>
            </p:extLst>
          </p:nvPr>
        </p:nvGraphicFramePr>
        <p:xfrm>
          <a:off x="152400" y="6220795"/>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err="1" smtClean="0"/>
                        <a:t>returnItem</a:t>
                      </a:r>
                      <a:endParaRPr lang="en-US" sz="1200" dirty="0"/>
                    </a:p>
                  </a:txBody>
                  <a:tcPr/>
                </a:tc>
                <a:tc>
                  <a:txBody>
                    <a:bodyPr/>
                    <a:lstStyle/>
                    <a:p>
                      <a:pPr algn="ctr"/>
                      <a:r>
                        <a:rPr lang="en-US" sz="1200" dirty="0" smtClean="0"/>
                        <a:t>1</a:t>
                      </a:r>
                      <a:endParaRPr lang="en-US" sz="1200" dirty="0"/>
                    </a:p>
                  </a:txBody>
                  <a:tcPr/>
                </a:tc>
              </a:tr>
            </a:tbl>
          </a:graphicData>
        </a:graphic>
      </p:graphicFrame>
      <p:sp>
        <p:nvSpPr>
          <p:cNvPr id="6" name="Striped Right Arrow 5"/>
          <p:cNvSpPr/>
          <p:nvPr/>
        </p:nvSpPr>
        <p:spPr>
          <a:xfrm rot="16200000">
            <a:off x="549729" y="5544709"/>
            <a:ext cx="838200" cy="609600"/>
          </a:xfrm>
          <a:prstGeom prst="strip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9602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p:cNvSpPr>
            <a:spLocks noChangeArrowheads="1" noChangeShapeType="1" noTextEdit="1"/>
          </p:cNvSpPr>
          <p:nvPr/>
        </p:nvSpPr>
        <p:spPr bwMode="auto">
          <a:xfrm>
            <a:off x="2860675" y="1733550"/>
            <a:ext cx="4143375" cy="2889250"/>
          </a:xfrm>
          <a:prstGeom prst="rect">
            <a:avLst/>
          </a:prstGeom>
        </p:spPr>
        <p:txBody>
          <a:bodyPr wrap="none" fromWordArt="1">
            <a:prstTxWarp prst="textDeflateBottom">
              <a:avLst>
                <a:gd name="adj" fmla="val 76472"/>
              </a:avLst>
            </a:prstTxWarp>
            <a:scene3d>
              <a:camera prst="legacyPerspectiveFront">
                <a:rot lat="19799980" lon="19439992" rev="0"/>
              </a:camera>
              <a:lightRig rig="legacyNormal2" dir="t"/>
            </a:scene3d>
            <a:sp3d extrusionH="354000" prstMaterial="legacyMatte">
              <a:extrusionClr>
                <a:srgbClr val="939676"/>
              </a:extrusionClr>
            </a:sp3d>
          </a:bodyPr>
          <a:lstStyle/>
          <a:p>
            <a:pPr algn="ctr"/>
            <a:r>
              <a:rPr lang="en-US" sz="3600" kern="10" dirty="0">
                <a:ln w="9525">
                  <a:round/>
                  <a:headEnd/>
                  <a:tailEnd/>
                </a:ln>
                <a:gradFill rotWithShape="1">
                  <a:gsLst>
                    <a:gs pos="0">
                      <a:srgbClr val="707070"/>
                    </a:gs>
                    <a:gs pos="50000">
                      <a:srgbClr val="FFFFFF"/>
                    </a:gs>
                    <a:gs pos="100000">
                      <a:srgbClr val="707070"/>
                    </a:gs>
                  </a:gsLst>
                  <a:lin ang="2700000" scaled="1"/>
                </a:gradFill>
                <a:latin typeface="Impact"/>
              </a:rPr>
              <a:t>Example</a:t>
            </a:r>
          </a:p>
        </p:txBody>
      </p:sp>
    </p:spTree>
    <p:extLst>
      <p:ext uri="{BB962C8B-B14F-4D97-AF65-F5344CB8AC3E}">
        <p14:creationId xmlns:p14="http://schemas.microsoft.com/office/powerpoint/2010/main" val="3742083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as Queues</a:t>
            </a:r>
            <a:endParaRPr lang="en-US" dirty="0"/>
          </a:p>
        </p:txBody>
      </p:sp>
      <p:sp>
        <p:nvSpPr>
          <p:cNvPr id="3" name="Content Placeholder 2"/>
          <p:cNvSpPr>
            <a:spLocks noGrp="1"/>
          </p:cNvSpPr>
          <p:nvPr>
            <p:ph idx="1"/>
          </p:nvPr>
        </p:nvSpPr>
        <p:spPr/>
        <p:txBody>
          <a:bodyPr/>
          <a:lstStyle/>
          <a:p>
            <a:r>
              <a:rPr lang="en-US" dirty="0" smtClean="0"/>
              <a:t>Linked lists can be used for queues as well</a:t>
            </a:r>
          </a:p>
          <a:p>
            <a:r>
              <a:rPr lang="en-US" dirty="0" smtClean="0"/>
              <a:t>It uses two pointers</a:t>
            </a:r>
          </a:p>
          <a:p>
            <a:pPr lvl="1"/>
            <a:r>
              <a:rPr lang="en-US" dirty="0" smtClean="0"/>
              <a:t>Head: Points to the first node</a:t>
            </a:r>
          </a:p>
          <a:p>
            <a:pPr lvl="1"/>
            <a:r>
              <a:rPr lang="en-US" dirty="0" smtClean="0"/>
              <a:t>Tail: Points to the last node</a:t>
            </a:r>
            <a:endParaRPr lang="en-US" dirty="0"/>
          </a:p>
        </p:txBody>
      </p:sp>
      <p:grpSp>
        <p:nvGrpSpPr>
          <p:cNvPr id="4" name="Group 3"/>
          <p:cNvGrpSpPr/>
          <p:nvPr/>
        </p:nvGrpSpPr>
        <p:grpSpPr>
          <a:xfrm>
            <a:off x="1676400" y="4370224"/>
            <a:ext cx="1333500" cy="990600"/>
            <a:chOff x="1162050" y="2819400"/>
            <a:chExt cx="1333500" cy="990600"/>
          </a:xfrm>
        </p:grpSpPr>
        <p:sp>
          <p:nvSpPr>
            <p:cNvPr id="5" name="Rectangle 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7"/>
          <p:cNvGrpSpPr/>
          <p:nvPr/>
        </p:nvGrpSpPr>
        <p:grpSpPr>
          <a:xfrm>
            <a:off x="3906611" y="4370224"/>
            <a:ext cx="1333500" cy="990600"/>
            <a:chOff x="1162050" y="2819400"/>
            <a:chExt cx="1333500" cy="990600"/>
          </a:xfrm>
        </p:grpSpPr>
        <p:sp>
          <p:nvSpPr>
            <p:cNvPr id="9" name="Rectangle 8"/>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Right Arrow 11"/>
          <p:cNvSpPr/>
          <p:nvPr/>
        </p:nvSpPr>
        <p:spPr>
          <a:xfrm>
            <a:off x="2876550" y="4743060"/>
            <a:ext cx="971550" cy="2122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4" name="Group 13"/>
          <p:cNvGrpSpPr/>
          <p:nvPr/>
        </p:nvGrpSpPr>
        <p:grpSpPr>
          <a:xfrm>
            <a:off x="6078311" y="4353896"/>
            <a:ext cx="1333500" cy="990600"/>
            <a:chOff x="1162050" y="2819400"/>
            <a:chExt cx="1333500" cy="990600"/>
          </a:xfrm>
        </p:grpSpPr>
        <p:sp>
          <p:nvSpPr>
            <p:cNvPr id="15" name="Rectangle 1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Right Arrow 17"/>
          <p:cNvSpPr/>
          <p:nvPr/>
        </p:nvSpPr>
        <p:spPr>
          <a:xfrm>
            <a:off x="5106761" y="4751224"/>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1819275" y="6275224"/>
            <a:ext cx="733425" cy="369332"/>
          </a:xfrm>
          <a:prstGeom prst="rect">
            <a:avLst/>
          </a:prstGeom>
          <a:noFill/>
          <a:ln>
            <a:solidFill>
              <a:schemeClr val="tx1"/>
            </a:solidFill>
          </a:ln>
        </p:spPr>
        <p:txBody>
          <a:bodyPr wrap="square" rtlCol="0">
            <a:spAutoFit/>
          </a:bodyPr>
          <a:lstStyle/>
          <a:p>
            <a:r>
              <a:rPr lang="en-US" dirty="0" smtClean="0"/>
              <a:t>Head</a:t>
            </a:r>
            <a:endParaRPr lang="en-US" dirty="0"/>
          </a:p>
        </p:txBody>
      </p:sp>
      <p:sp>
        <p:nvSpPr>
          <p:cNvPr id="28" name="Right Arrow 27"/>
          <p:cNvSpPr/>
          <p:nvPr/>
        </p:nvSpPr>
        <p:spPr>
          <a:xfrm rot="5400000" flipH="1">
            <a:off x="1772330" y="5719662"/>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Multiply 29"/>
          <p:cNvSpPr/>
          <p:nvPr/>
        </p:nvSpPr>
        <p:spPr>
          <a:xfrm>
            <a:off x="7068911" y="4598824"/>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p:cNvSpPr txBox="1"/>
          <p:nvPr/>
        </p:nvSpPr>
        <p:spPr>
          <a:xfrm>
            <a:off x="6473598" y="6265510"/>
            <a:ext cx="595313"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32" name="Right Arrow 31"/>
          <p:cNvSpPr/>
          <p:nvPr/>
        </p:nvSpPr>
        <p:spPr>
          <a:xfrm rot="5400000" flipH="1">
            <a:off x="6326641" y="5709557"/>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459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as Queues</a:t>
            </a:r>
            <a:endParaRPr lang="en-US" dirty="0"/>
          </a:p>
        </p:txBody>
      </p:sp>
      <p:sp>
        <p:nvSpPr>
          <p:cNvPr id="3" name="Content Placeholder 2"/>
          <p:cNvSpPr>
            <a:spLocks noGrp="1"/>
          </p:cNvSpPr>
          <p:nvPr>
            <p:ph idx="1"/>
          </p:nvPr>
        </p:nvSpPr>
        <p:spPr/>
        <p:txBody>
          <a:bodyPr/>
          <a:lstStyle/>
          <a:p>
            <a:r>
              <a:rPr lang="en-US" dirty="0" err="1" smtClean="0"/>
              <a:t>Enqueue</a:t>
            </a:r>
            <a:r>
              <a:rPr lang="en-US" dirty="0" smtClean="0"/>
              <a:t> simply adds a new node after the tail</a:t>
            </a:r>
            <a:endParaRPr lang="en-US" dirty="0"/>
          </a:p>
        </p:txBody>
      </p:sp>
      <p:grpSp>
        <p:nvGrpSpPr>
          <p:cNvPr id="4" name="Group 3"/>
          <p:cNvGrpSpPr/>
          <p:nvPr/>
        </p:nvGrpSpPr>
        <p:grpSpPr>
          <a:xfrm>
            <a:off x="1676400" y="4370224"/>
            <a:ext cx="1333500" cy="990600"/>
            <a:chOff x="1162050" y="2819400"/>
            <a:chExt cx="1333500" cy="990600"/>
          </a:xfrm>
        </p:grpSpPr>
        <p:sp>
          <p:nvSpPr>
            <p:cNvPr id="5" name="Rectangle 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7"/>
          <p:cNvGrpSpPr/>
          <p:nvPr/>
        </p:nvGrpSpPr>
        <p:grpSpPr>
          <a:xfrm>
            <a:off x="3906611" y="4370224"/>
            <a:ext cx="1333500" cy="990600"/>
            <a:chOff x="1162050" y="2819400"/>
            <a:chExt cx="1333500" cy="990600"/>
          </a:xfrm>
        </p:grpSpPr>
        <p:sp>
          <p:nvSpPr>
            <p:cNvPr id="9" name="Rectangle 8"/>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Right Arrow 11"/>
          <p:cNvSpPr/>
          <p:nvPr/>
        </p:nvSpPr>
        <p:spPr>
          <a:xfrm>
            <a:off x="2876550" y="4743060"/>
            <a:ext cx="971550" cy="2122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4" name="Group 13"/>
          <p:cNvGrpSpPr/>
          <p:nvPr/>
        </p:nvGrpSpPr>
        <p:grpSpPr>
          <a:xfrm>
            <a:off x="6078311" y="4353896"/>
            <a:ext cx="1333500" cy="990600"/>
            <a:chOff x="1162050" y="2819400"/>
            <a:chExt cx="1333500" cy="990600"/>
          </a:xfrm>
        </p:grpSpPr>
        <p:sp>
          <p:nvSpPr>
            <p:cNvPr id="15" name="Rectangle 1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Right Arrow 17"/>
          <p:cNvSpPr/>
          <p:nvPr/>
        </p:nvSpPr>
        <p:spPr>
          <a:xfrm>
            <a:off x="5106761" y="4751224"/>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1819275" y="6275224"/>
            <a:ext cx="733425" cy="369332"/>
          </a:xfrm>
          <a:prstGeom prst="rect">
            <a:avLst/>
          </a:prstGeom>
          <a:noFill/>
          <a:ln>
            <a:solidFill>
              <a:schemeClr val="tx1"/>
            </a:solidFill>
          </a:ln>
        </p:spPr>
        <p:txBody>
          <a:bodyPr wrap="square" rtlCol="0">
            <a:spAutoFit/>
          </a:bodyPr>
          <a:lstStyle/>
          <a:p>
            <a:r>
              <a:rPr lang="en-US" dirty="0" smtClean="0"/>
              <a:t>Head</a:t>
            </a:r>
            <a:endParaRPr lang="en-US" dirty="0"/>
          </a:p>
        </p:txBody>
      </p:sp>
      <p:sp>
        <p:nvSpPr>
          <p:cNvPr id="28" name="Right Arrow 27"/>
          <p:cNvSpPr/>
          <p:nvPr/>
        </p:nvSpPr>
        <p:spPr>
          <a:xfrm rot="5400000" flipH="1">
            <a:off x="1772330" y="5719662"/>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Multiply 29"/>
          <p:cNvSpPr/>
          <p:nvPr/>
        </p:nvSpPr>
        <p:spPr>
          <a:xfrm>
            <a:off x="7068911" y="4598824"/>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p:cNvSpPr txBox="1"/>
          <p:nvPr/>
        </p:nvSpPr>
        <p:spPr>
          <a:xfrm>
            <a:off x="6473598" y="6265510"/>
            <a:ext cx="595313"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32" name="Right Arrow 31"/>
          <p:cNvSpPr/>
          <p:nvPr/>
        </p:nvSpPr>
        <p:spPr>
          <a:xfrm rot="5400000" flipH="1">
            <a:off x="6326641" y="5709557"/>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713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as Queues</a:t>
            </a:r>
            <a:endParaRPr lang="en-US" dirty="0"/>
          </a:p>
        </p:txBody>
      </p:sp>
      <p:sp>
        <p:nvSpPr>
          <p:cNvPr id="3" name="Content Placeholder 2"/>
          <p:cNvSpPr>
            <a:spLocks noGrp="1"/>
          </p:cNvSpPr>
          <p:nvPr>
            <p:ph idx="1"/>
          </p:nvPr>
        </p:nvSpPr>
        <p:spPr/>
        <p:txBody>
          <a:bodyPr/>
          <a:lstStyle/>
          <a:p>
            <a:r>
              <a:rPr lang="en-US" dirty="0" smtClean="0"/>
              <a:t>First create the new node</a:t>
            </a:r>
            <a:endParaRPr lang="en-US" dirty="0"/>
          </a:p>
        </p:txBody>
      </p:sp>
      <p:grpSp>
        <p:nvGrpSpPr>
          <p:cNvPr id="4" name="Group 3"/>
          <p:cNvGrpSpPr/>
          <p:nvPr/>
        </p:nvGrpSpPr>
        <p:grpSpPr>
          <a:xfrm>
            <a:off x="533400" y="4507468"/>
            <a:ext cx="1333500" cy="990600"/>
            <a:chOff x="1162050" y="2819400"/>
            <a:chExt cx="1333500" cy="990600"/>
          </a:xfrm>
        </p:grpSpPr>
        <p:sp>
          <p:nvSpPr>
            <p:cNvPr id="5" name="Rectangle 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7"/>
          <p:cNvGrpSpPr/>
          <p:nvPr/>
        </p:nvGrpSpPr>
        <p:grpSpPr>
          <a:xfrm>
            <a:off x="2763611" y="4507468"/>
            <a:ext cx="1333500" cy="990600"/>
            <a:chOff x="1162050" y="2819400"/>
            <a:chExt cx="1333500" cy="990600"/>
          </a:xfrm>
        </p:grpSpPr>
        <p:sp>
          <p:nvSpPr>
            <p:cNvPr id="9" name="Rectangle 8"/>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Right Arrow 11"/>
          <p:cNvSpPr/>
          <p:nvPr/>
        </p:nvSpPr>
        <p:spPr>
          <a:xfrm>
            <a:off x="1733550" y="4880304"/>
            <a:ext cx="971550" cy="2122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4" name="Group 13"/>
          <p:cNvGrpSpPr/>
          <p:nvPr/>
        </p:nvGrpSpPr>
        <p:grpSpPr>
          <a:xfrm>
            <a:off x="4935311" y="4491140"/>
            <a:ext cx="1333500" cy="990600"/>
            <a:chOff x="1162050" y="2819400"/>
            <a:chExt cx="1333500" cy="990600"/>
          </a:xfrm>
        </p:grpSpPr>
        <p:sp>
          <p:nvSpPr>
            <p:cNvPr id="15" name="Rectangle 1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Right Arrow 17"/>
          <p:cNvSpPr/>
          <p:nvPr/>
        </p:nvSpPr>
        <p:spPr>
          <a:xfrm>
            <a:off x="3963761" y="4888468"/>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676275" y="6412468"/>
            <a:ext cx="733425" cy="369332"/>
          </a:xfrm>
          <a:prstGeom prst="rect">
            <a:avLst/>
          </a:prstGeom>
          <a:noFill/>
          <a:ln>
            <a:solidFill>
              <a:schemeClr val="tx1"/>
            </a:solidFill>
          </a:ln>
        </p:spPr>
        <p:txBody>
          <a:bodyPr wrap="square" rtlCol="0">
            <a:spAutoFit/>
          </a:bodyPr>
          <a:lstStyle/>
          <a:p>
            <a:r>
              <a:rPr lang="en-US" dirty="0" smtClean="0"/>
              <a:t>Head</a:t>
            </a:r>
            <a:endParaRPr lang="en-US" dirty="0"/>
          </a:p>
        </p:txBody>
      </p:sp>
      <p:sp>
        <p:nvSpPr>
          <p:cNvPr id="28" name="Right Arrow 27"/>
          <p:cNvSpPr/>
          <p:nvPr/>
        </p:nvSpPr>
        <p:spPr>
          <a:xfrm rot="5400000" flipH="1">
            <a:off x="629330" y="58569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Multiply 29"/>
          <p:cNvSpPr/>
          <p:nvPr/>
        </p:nvSpPr>
        <p:spPr>
          <a:xfrm>
            <a:off x="5925911" y="4736068"/>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p:cNvSpPr txBox="1"/>
          <p:nvPr/>
        </p:nvSpPr>
        <p:spPr>
          <a:xfrm>
            <a:off x="5330598" y="6402754"/>
            <a:ext cx="595313"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32" name="Right Arrow 31"/>
          <p:cNvSpPr/>
          <p:nvPr/>
        </p:nvSpPr>
        <p:spPr>
          <a:xfrm rot="5400000" flipH="1">
            <a:off x="5183641" y="5846801"/>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1524000" y="2111276"/>
            <a:ext cx="62484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err="1" smtClean="0">
                <a:solidFill>
                  <a:schemeClr val="accent1"/>
                </a:solidFill>
                <a:latin typeface="Courier New" panose="02070309020205020404" pitchFamily="49" charset="0"/>
                <a:cs typeface="Courier New" panose="02070309020205020404" pitchFamily="49" charset="0"/>
              </a:rPr>
              <a:t>ListNode</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 = new </a:t>
            </a:r>
            <a:r>
              <a:rPr lang="en-US" sz="1600" b="1" dirty="0" err="1">
                <a:solidFill>
                  <a:schemeClr val="accent1"/>
                </a:solidFill>
                <a:latin typeface="Courier New" panose="02070309020205020404" pitchFamily="49" charset="0"/>
                <a:cs typeface="Courier New" panose="02070309020205020404" pitchFamily="49" charset="0"/>
              </a:rPr>
              <a:t>ListNode</a:t>
            </a:r>
            <a:r>
              <a:rPr lang="en-US" sz="1600" b="1" dirty="0">
                <a:solidFill>
                  <a:schemeClr val="accent1"/>
                </a:solidFill>
                <a:latin typeface="Courier New" panose="02070309020205020404" pitchFamily="49" charset="0"/>
                <a:cs typeface="Courier New" panose="02070309020205020404" pitchFamily="49" charset="0"/>
              </a:rPr>
              <a:t>((T)</a:t>
            </a:r>
            <a:r>
              <a:rPr lang="en-US" sz="1600" b="1" dirty="0" err="1">
                <a:solidFill>
                  <a:schemeClr val="accent1"/>
                </a:solidFill>
                <a:latin typeface="Courier New" panose="02070309020205020404" pitchFamily="49" charset="0"/>
                <a:cs typeface="Courier New" panose="02070309020205020404" pitchFamily="49" charset="0"/>
              </a:rPr>
              <a:t>data,null</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if(head </a:t>
            </a:r>
            <a:r>
              <a:rPr lang="en-US" sz="1600" b="1" dirty="0">
                <a:solidFill>
                  <a:schemeClr val="accent1"/>
                </a:solidFill>
                <a:latin typeface="Courier New" panose="02070309020205020404" pitchFamily="49" charset="0"/>
                <a:cs typeface="Courier New" panose="02070309020205020404" pitchFamily="49" charset="0"/>
              </a:rPr>
              <a:t>== null)</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	head =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tail = head;</a:t>
            </a:r>
          </a:p>
          <a:p>
            <a:r>
              <a:rPr lang="en-US" sz="1600" b="1" dirty="0">
                <a:solidFill>
                  <a:schemeClr val="accent1"/>
                </a:solidFill>
                <a:latin typeface="Courier New" panose="02070309020205020404" pitchFamily="49" charset="0"/>
                <a:cs typeface="Courier New" panose="02070309020205020404" pitchFamily="49" charset="0"/>
              </a:rPr>
              <a:t>	return;</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this.tail.link</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err="1" smtClean="0">
                <a:solidFill>
                  <a:schemeClr val="accent1"/>
                </a:solidFill>
                <a:latin typeface="Courier New" panose="02070309020205020404" pitchFamily="49" charset="0"/>
                <a:cs typeface="Courier New" panose="02070309020205020404" pitchFamily="49" charset="0"/>
              </a:rPr>
              <a:t>this.tail</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p:txBody>
      </p:sp>
      <p:grpSp>
        <p:nvGrpSpPr>
          <p:cNvPr id="21" name="Group 20"/>
          <p:cNvGrpSpPr/>
          <p:nvPr/>
        </p:nvGrpSpPr>
        <p:grpSpPr>
          <a:xfrm>
            <a:off x="7126061" y="4495800"/>
            <a:ext cx="1333500" cy="990600"/>
            <a:chOff x="1162050" y="2819400"/>
            <a:chExt cx="1333500" cy="990600"/>
          </a:xfrm>
        </p:grpSpPr>
        <p:sp>
          <p:nvSpPr>
            <p:cNvPr id="22" name="Rectangle 21"/>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4" name="Multiply 23"/>
          <p:cNvSpPr/>
          <p:nvPr/>
        </p:nvSpPr>
        <p:spPr>
          <a:xfrm>
            <a:off x="8118022" y="4724400"/>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ight Arrow 24"/>
          <p:cNvSpPr/>
          <p:nvPr/>
        </p:nvSpPr>
        <p:spPr>
          <a:xfrm>
            <a:off x="1181100" y="219075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464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as Queues</a:t>
            </a:r>
            <a:endParaRPr lang="en-US" dirty="0"/>
          </a:p>
        </p:txBody>
      </p:sp>
      <p:sp>
        <p:nvSpPr>
          <p:cNvPr id="3" name="Content Placeholder 2"/>
          <p:cNvSpPr>
            <a:spLocks noGrp="1"/>
          </p:cNvSpPr>
          <p:nvPr>
            <p:ph idx="1"/>
          </p:nvPr>
        </p:nvSpPr>
        <p:spPr/>
        <p:txBody>
          <a:bodyPr>
            <a:normAutofit/>
          </a:bodyPr>
          <a:lstStyle/>
          <a:p>
            <a:r>
              <a:rPr lang="en-US" sz="2400" dirty="0" smtClean="0"/>
              <a:t>If the head is null that means its an empty queue</a:t>
            </a:r>
            <a:endParaRPr lang="en-US" sz="2400" dirty="0"/>
          </a:p>
        </p:txBody>
      </p:sp>
      <p:grpSp>
        <p:nvGrpSpPr>
          <p:cNvPr id="4" name="Group 3"/>
          <p:cNvGrpSpPr/>
          <p:nvPr/>
        </p:nvGrpSpPr>
        <p:grpSpPr>
          <a:xfrm>
            <a:off x="533400" y="4507468"/>
            <a:ext cx="1333500" cy="990600"/>
            <a:chOff x="1162050" y="2819400"/>
            <a:chExt cx="1333500" cy="990600"/>
          </a:xfrm>
        </p:grpSpPr>
        <p:sp>
          <p:nvSpPr>
            <p:cNvPr id="5" name="Rectangle 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7"/>
          <p:cNvGrpSpPr/>
          <p:nvPr/>
        </p:nvGrpSpPr>
        <p:grpSpPr>
          <a:xfrm>
            <a:off x="2763611" y="4507468"/>
            <a:ext cx="1333500" cy="990600"/>
            <a:chOff x="1162050" y="2819400"/>
            <a:chExt cx="1333500" cy="990600"/>
          </a:xfrm>
        </p:grpSpPr>
        <p:sp>
          <p:nvSpPr>
            <p:cNvPr id="9" name="Rectangle 8"/>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Right Arrow 11"/>
          <p:cNvSpPr/>
          <p:nvPr/>
        </p:nvSpPr>
        <p:spPr>
          <a:xfrm>
            <a:off x="1733550" y="4880304"/>
            <a:ext cx="971550" cy="2122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4" name="Group 13"/>
          <p:cNvGrpSpPr/>
          <p:nvPr/>
        </p:nvGrpSpPr>
        <p:grpSpPr>
          <a:xfrm>
            <a:off x="4935311" y="4491140"/>
            <a:ext cx="1333500" cy="990600"/>
            <a:chOff x="1162050" y="2819400"/>
            <a:chExt cx="1333500" cy="990600"/>
          </a:xfrm>
        </p:grpSpPr>
        <p:sp>
          <p:nvSpPr>
            <p:cNvPr id="15" name="Rectangle 1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Right Arrow 17"/>
          <p:cNvSpPr/>
          <p:nvPr/>
        </p:nvSpPr>
        <p:spPr>
          <a:xfrm>
            <a:off x="3963761" y="4888468"/>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676275" y="6412468"/>
            <a:ext cx="733425" cy="369332"/>
          </a:xfrm>
          <a:prstGeom prst="rect">
            <a:avLst/>
          </a:prstGeom>
          <a:noFill/>
          <a:ln>
            <a:solidFill>
              <a:schemeClr val="tx1"/>
            </a:solidFill>
          </a:ln>
        </p:spPr>
        <p:txBody>
          <a:bodyPr wrap="square" rtlCol="0">
            <a:spAutoFit/>
          </a:bodyPr>
          <a:lstStyle/>
          <a:p>
            <a:r>
              <a:rPr lang="en-US" dirty="0" smtClean="0"/>
              <a:t>Head</a:t>
            </a:r>
            <a:endParaRPr lang="en-US" dirty="0"/>
          </a:p>
        </p:txBody>
      </p:sp>
      <p:sp>
        <p:nvSpPr>
          <p:cNvPr id="28" name="Right Arrow 27"/>
          <p:cNvSpPr/>
          <p:nvPr/>
        </p:nvSpPr>
        <p:spPr>
          <a:xfrm rot="5400000" flipH="1">
            <a:off x="629330" y="58569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Multiply 29"/>
          <p:cNvSpPr/>
          <p:nvPr/>
        </p:nvSpPr>
        <p:spPr>
          <a:xfrm>
            <a:off x="5925911" y="4736068"/>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p:cNvSpPr txBox="1"/>
          <p:nvPr/>
        </p:nvSpPr>
        <p:spPr>
          <a:xfrm>
            <a:off x="5330598" y="6402754"/>
            <a:ext cx="595313"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32" name="Right Arrow 31"/>
          <p:cNvSpPr/>
          <p:nvPr/>
        </p:nvSpPr>
        <p:spPr>
          <a:xfrm rot="5400000" flipH="1">
            <a:off x="5183641" y="5846801"/>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1524000" y="2111276"/>
            <a:ext cx="62484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err="1" smtClean="0">
                <a:solidFill>
                  <a:schemeClr val="accent1"/>
                </a:solidFill>
                <a:latin typeface="Courier New" panose="02070309020205020404" pitchFamily="49" charset="0"/>
                <a:cs typeface="Courier New" panose="02070309020205020404" pitchFamily="49" charset="0"/>
              </a:rPr>
              <a:t>ListNode</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 = new </a:t>
            </a:r>
            <a:r>
              <a:rPr lang="en-US" sz="1600" b="1" dirty="0" err="1">
                <a:solidFill>
                  <a:schemeClr val="accent1"/>
                </a:solidFill>
                <a:latin typeface="Courier New" panose="02070309020205020404" pitchFamily="49" charset="0"/>
                <a:cs typeface="Courier New" panose="02070309020205020404" pitchFamily="49" charset="0"/>
              </a:rPr>
              <a:t>ListNode</a:t>
            </a:r>
            <a:r>
              <a:rPr lang="en-US" sz="1600" b="1" dirty="0">
                <a:solidFill>
                  <a:schemeClr val="accent1"/>
                </a:solidFill>
                <a:latin typeface="Courier New" panose="02070309020205020404" pitchFamily="49" charset="0"/>
                <a:cs typeface="Courier New" panose="02070309020205020404" pitchFamily="49" charset="0"/>
              </a:rPr>
              <a:t>((T)</a:t>
            </a:r>
            <a:r>
              <a:rPr lang="en-US" sz="1600" b="1" dirty="0" err="1">
                <a:solidFill>
                  <a:schemeClr val="accent1"/>
                </a:solidFill>
                <a:latin typeface="Courier New" panose="02070309020205020404" pitchFamily="49" charset="0"/>
                <a:cs typeface="Courier New" panose="02070309020205020404" pitchFamily="49" charset="0"/>
              </a:rPr>
              <a:t>data,null</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if(head </a:t>
            </a:r>
            <a:r>
              <a:rPr lang="en-US" sz="1600" b="1" dirty="0">
                <a:solidFill>
                  <a:schemeClr val="accent1"/>
                </a:solidFill>
                <a:latin typeface="Courier New" panose="02070309020205020404" pitchFamily="49" charset="0"/>
                <a:cs typeface="Courier New" panose="02070309020205020404" pitchFamily="49" charset="0"/>
              </a:rPr>
              <a:t>== null)</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	head =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tail = head;</a:t>
            </a:r>
          </a:p>
          <a:p>
            <a:r>
              <a:rPr lang="en-US" sz="1600" b="1" dirty="0">
                <a:solidFill>
                  <a:schemeClr val="accent1"/>
                </a:solidFill>
                <a:latin typeface="Courier New" panose="02070309020205020404" pitchFamily="49" charset="0"/>
                <a:cs typeface="Courier New" panose="02070309020205020404" pitchFamily="49" charset="0"/>
              </a:rPr>
              <a:t>	return;</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this.tail.link</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err="1" smtClean="0">
                <a:solidFill>
                  <a:schemeClr val="accent1"/>
                </a:solidFill>
                <a:latin typeface="Courier New" panose="02070309020205020404" pitchFamily="49" charset="0"/>
                <a:cs typeface="Courier New" panose="02070309020205020404" pitchFamily="49" charset="0"/>
              </a:rPr>
              <a:t>this.tail</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p:txBody>
      </p:sp>
      <p:grpSp>
        <p:nvGrpSpPr>
          <p:cNvPr id="21" name="Group 20"/>
          <p:cNvGrpSpPr/>
          <p:nvPr/>
        </p:nvGrpSpPr>
        <p:grpSpPr>
          <a:xfrm>
            <a:off x="7126061" y="4495800"/>
            <a:ext cx="1333500" cy="990600"/>
            <a:chOff x="1162050" y="2819400"/>
            <a:chExt cx="1333500" cy="990600"/>
          </a:xfrm>
        </p:grpSpPr>
        <p:sp>
          <p:nvSpPr>
            <p:cNvPr id="22" name="Rectangle 21"/>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4" name="Multiply 23"/>
          <p:cNvSpPr/>
          <p:nvPr/>
        </p:nvSpPr>
        <p:spPr>
          <a:xfrm>
            <a:off x="8118022" y="4724400"/>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ight Arrow 24"/>
          <p:cNvSpPr/>
          <p:nvPr/>
        </p:nvSpPr>
        <p:spPr>
          <a:xfrm>
            <a:off x="1181100" y="24384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83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US" dirty="0"/>
          </a:p>
        </p:txBody>
      </p:sp>
      <p:sp>
        <p:nvSpPr>
          <p:cNvPr id="3" name="Content Placeholder 2"/>
          <p:cNvSpPr>
            <a:spLocks noGrp="1"/>
          </p:cNvSpPr>
          <p:nvPr>
            <p:ph idx="1"/>
          </p:nvPr>
        </p:nvSpPr>
        <p:spPr/>
        <p:txBody>
          <a:bodyPr/>
          <a:lstStyle/>
          <a:p>
            <a:r>
              <a:rPr lang="en-US" dirty="0" smtClean="0"/>
              <a:t>Queues can be represented by any simple abstract data structure</a:t>
            </a:r>
          </a:p>
          <a:p>
            <a:pPr lvl="1"/>
            <a:r>
              <a:rPr lang="en-US" dirty="0" smtClean="0"/>
              <a:t>Arrays</a:t>
            </a:r>
          </a:p>
          <a:p>
            <a:pPr lvl="1"/>
            <a:r>
              <a:rPr lang="en-US" dirty="0" smtClean="0"/>
              <a:t>Linked Lists</a:t>
            </a:r>
          </a:p>
          <a:p>
            <a:r>
              <a:rPr lang="en-US" dirty="0" smtClean="0"/>
              <a:t>There are two main pointers used while working with queues</a:t>
            </a:r>
          </a:p>
          <a:p>
            <a:pPr lvl="1"/>
            <a:r>
              <a:rPr lang="en-US" dirty="0" smtClean="0"/>
              <a:t>Head: Points to the first element in the queue</a:t>
            </a:r>
          </a:p>
          <a:p>
            <a:pPr lvl="1"/>
            <a:r>
              <a:rPr lang="en-US" dirty="0" smtClean="0"/>
              <a:t>Tail: Points to the last element in the queue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4114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as Queues</a:t>
            </a:r>
            <a:endParaRPr lang="en-US" dirty="0"/>
          </a:p>
        </p:txBody>
      </p:sp>
      <p:sp>
        <p:nvSpPr>
          <p:cNvPr id="3" name="Content Placeholder 2"/>
          <p:cNvSpPr>
            <a:spLocks noGrp="1"/>
          </p:cNvSpPr>
          <p:nvPr>
            <p:ph idx="1"/>
          </p:nvPr>
        </p:nvSpPr>
        <p:spPr/>
        <p:txBody>
          <a:bodyPr>
            <a:normAutofit/>
          </a:bodyPr>
          <a:lstStyle/>
          <a:p>
            <a:r>
              <a:rPr lang="en-US" sz="2400" dirty="0" smtClean="0"/>
              <a:t>Set the tail’s link to the new node</a:t>
            </a:r>
            <a:endParaRPr lang="en-US" sz="2400" dirty="0"/>
          </a:p>
        </p:txBody>
      </p:sp>
      <p:grpSp>
        <p:nvGrpSpPr>
          <p:cNvPr id="4" name="Group 3"/>
          <p:cNvGrpSpPr/>
          <p:nvPr/>
        </p:nvGrpSpPr>
        <p:grpSpPr>
          <a:xfrm>
            <a:off x="533400" y="4507468"/>
            <a:ext cx="1333500" cy="990600"/>
            <a:chOff x="1162050" y="2819400"/>
            <a:chExt cx="1333500" cy="990600"/>
          </a:xfrm>
        </p:grpSpPr>
        <p:sp>
          <p:nvSpPr>
            <p:cNvPr id="5" name="Rectangle 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7"/>
          <p:cNvGrpSpPr/>
          <p:nvPr/>
        </p:nvGrpSpPr>
        <p:grpSpPr>
          <a:xfrm>
            <a:off x="2763611" y="4507468"/>
            <a:ext cx="1333500" cy="990600"/>
            <a:chOff x="1162050" y="2819400"/>
            <a:chExt cx="1333500" cy="990600"/>
          </a:xfrm>
        </p:grpSpPr>
        <p:sp>
          <p:nvSpPr>
            <p:cNvPr id="9" name="Rectangle 8"/>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Right Arrow 11"/>
          <p:cNvSpPr/>
          <p:nvPr/>
        </p:nvSpPr>
        <p:spPr>
          <a:xfrm>
            <a:off x="1733550" y="4880304"/>
            <a:ext cx="971550" cy="2122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4" name="Group 13"/>
          <p:cNvGrpSpPr/>
          <p:nvPr/>
        </p:nvGrpSpPr>
        <p:grpSpPr>
          <a:xfrm>
            <a:off x="4935311" y="4491140"/>
            <a:ext cx="1333500" cy="990600"/>
            <a:chOff x="1162050" y="2819400"/>
            <a:chExt cx="1333500" cy="990600"/>
          </a:xfrm>
        </p:grpSpPr>
        <p:sp>
          <p:nvSpPr>
            <p:cNvPr id="15" name="Rectangle 1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Right Arrow 17"/>
          <p:cNvSpPr/>
          <p:nvPr/>
        </p:nvSpPr>
        <p:spPr>
          <a:xfrm>
            <a:off x="3963761" y="4888468"/>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676275" y="6412468"/>
            <a:ext cx="733425" cy="369332"/>
          </a:xfrm>
          <a:prstGeom prst="rect">
            <a:avLst/>
          </a:prstGeom>
          <a:noFill/>
          <a:ln>
            <a:solidFill>
              <a:schemeClr val="tx1"/>
            </a:solidFill>
          </a:ln>
        </p:spPr>
        <p:txBody>
          <a:bodyPr wrap="square" rtlCol="0">
            <a:spAutoFit/>
          </a:bodyPr>
          <a:lstStyle/>
          <a:p>
            <a:r>
              <a:rPr lang="en-US" dirty="0" smtClean="0"/>
              <a:t>Head</a:t>
            </a:r>
            <a:endParaRPr lang="en-US" dirty="0"/>
          </a:p>
        </p:txBody>
      </p:sp>
      <p:sp>
        <p:nvSpPr>
          <p:cNvPr id="28" name="Right Arrow 27"/>
          <p:cNvSpPr/>
          <p:nvPr/>
        </p:nvSpPr>
        <p:spPr>
          <a:xfrm rot="5400000" flipH="1">
            <a:off x="629330" y="58569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5330598" y="6402754"/>
            <a:ext cx="595313"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32" name="Right Arrow 31"/>
          <p:cNvSpPr/>
          <p:nvPr/>
        </p:nvSpPr>
        <p:spPr>
          <a:xfrm rot="5400000" flipH="1">
            <a:off x="5183641" y="5846801"/>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1524000" y="2111276"/>
            <a:ext cx="62484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err="1" smtClean="0">
                <a:solidFill>
                  <a:schemeClr val="accent1"/>
                </a:solidFill>
                <a:latin typeface="Courier New" panose="02070309020205020404" pitchFamily="49" charset="0"/>
                <a:cs typeface="Courier New" panose="02070309020205020404" pitchFamily="49" charset="0"/>
              </a:rPr>
              <a:t>ListNode</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 = new </a:t>
            </a:r>
            <a:r>
              <a:rPr lang="en-US" sz="1600" b="1" dirty="0" err="1">
                <a:solidFill>
                  <a:schemeClr val="accent1"/>
                </a:solidFill>
                <a:latin typeface="Courier New" panose="02070309020205020404" pitchFamily="49" charset="0"/>
                <a:cs typeface="Courier New" panose="02070309020205020404" pitchFamily="49" charset="0"/>
              </a:rPr>
              <a:t>ListNode</a:t>
            </a:r>
            <a:r>
              <a:rPr lang="en-US" sz="1600" b="1" dirty="0">
                <a:solidFill>
                  <a:schemeClr val="accent1"/>
                </a:solidFill>
                <a:latin typeface="Courier New" panose="02070309020205020404" pitchFamily="49" charset="0"/>
                <a:cs typeface="Courier New" panose="02070309020205020404" pitchFamily="49" charset="0"/>
              </a:rPr>
              <a:t>((T)</a:t>
            </a:r>
            <a:r>
              <a:rPr lang="en-US" sz="1600" b="1" dirty="0" err="1">
                <a:solidFill>
                  <a:schemeClr val="accent1"/>
                </a:solidFill>
                <a:latin typeface="Courier New" panose="02070309020205020404" pitchFamily="49" charset="0"/>
                <a:cs typeface="Courier New" panose="02070309020205020404" pitchFamily="49" charset="0"/>
              </a:rPr>
              <a:t>data,null</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if(head </a:t>
            </a:r>
            <a:r>
              <a:rPr lang="en-US" sz="1600" b="1" dirty="0">
                <a:solidFill>
                  <a:schemeClr val="accent1"/>
                </a:solidFill>
                <a:latin typeface="Courier New" panose="02070309020205020404" pitchFamily="49" charset="0"/>
                <a:cs typeface="Courier New" panose="02070309020205020404" pitchFamily="49" charset="0"/>
              </a:rPr>
              <a:t>== null)</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	head =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tail = head;</a:t>
            </a:r>
          </a:p>
          <a:p>
            <a:r>
              <a:rPr lang="en-US" sz="1600" b="1" dirty="0">
                <a:solidFill>
                  <a:schemeClr val="accent1"/>
                </a:solidFill>
                <a:latin typeface="Courier New" panose="02070309020205020404" pitchFamily="49" charset="0"/>
                <a:cs typeface="Courier New" panose="02070309020205020404" pitchFamily="49" charset="0"/>
              </a:rPr>
              <a:t>	return;</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this.tail.link</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err="1" smtClean="0">
                <a:solidFill>
                  <a:schemeClr val="accent1"/>
                </a:solidFill>
                <a:latin typeface="Courier New" panose="02070309020205020404" pitchFamily="49" charset="0"/>
                <a:cs typeface="Courier New" panose="02070309020205020404" pitchFamily="49" charset="0"/>
              </a:rPr>
              <a:t>this.tail</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p:txBody>
      </p:sp>
      <p:grpSp>
        <p:nvGrpSpPr>
          <p:cNvPr id="21" name="Group 20"/>
          <p:cNvGrpSpPr/>
          <p:nvPr/>
        </p:nvGrpSpPr>
        <p:grpSpPr>
          <a:xfrm>
            <a:off x="7126061" y="4495800"/>
            <a:ext cx="1333500" cy="990600"/>
            <a:chOff x="1162050" y="2819400"/>
            <a:chExt cx="1333500" cy="990600"/>
          </a:xfrm>
        </p:grpSpPr>
        <p:sp>
          <p:nvSpPr>
            <p:cNvPr id="22" name="Rectangle 21"/>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4" name="Multiply 23"/>
          <p:cNvSpPr/>
          <p:nvPr/>
        </p:nvSpPr>
        <p:spPr>
          <a:xfrm>
            <a:off x="8118022" y="4724400"/>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ight Arrow 24"/>
          <p:cNvSpPr/>
          <p:nvPr/>
        </p:nvSpPr>
        <p:spPr>
          <a:xfrm>
            <a:off x="1181100" y="38862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6135461" y="4863976"/>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96716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as Queues</a:t>
            </a:r>
            <a:endParaRPr lang="en-US" dirty="0"/>
          </a:p>
        </p:txBody>
      </p:sp>
      <p:sp>
        <p:nvSpPr>
          <p:cNvPr id="3" name="Content Placeholder 2"/>
          <p:cNvSpPr>
            <a:spLocks noGrp="1"/>
          </p:cNvSpPr>
          <p:nvPr>
            <p:ph idx="1"/>
          </p:nvPr>
        </p:nvSpPr>
        <p:spPr/>
        <p:txBody>
          <a:bodyPr>
            <a:normAutofit/>
          </a:bodyPr>
          <a:lstStyle/>
          <a:p>
            <a:r>
              <a:rPr lang="en-US" sz="2400" dirty="0" smtClean="0"/>
              <a:t>Move the tail to point to the new node</a:t>
            </a:r>
            <a:endParaRPr lang="en-US" sz="2400" dirty="0"/>
          </a:p>
        </p:txBody>
      </p:sp>
      <p:grpSp>
        <p:nvGrpSpPr>
          <p:cNvPr id="4" name="Group 3"/>
          <p:cNvGrpSpPr/>
          <p:nvPr/>
        </p:nvGrpSpPr>
        <p:grpSpPr>
          <a:xfrm>
            <a:off x="533400" y="4507468"/>
            <a:ext cx="1333500" cy="990600"/>
            <a:chOff x="1162050" y="2819400"/>
            <a:chExt cx="1333500" cy="990600"/>
          </a:xfrm>
        </p:grpSpPr>
        <p:sp>
          <p:nvSpPr>
            <p:cNvPr id="5" name="Rectangle 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7"/>
          <p:cNvGrpSpPr/>
          <p:nvPr/>
        </p:nvGrpSpPr>
        <p:grpSpPr>
          <a:xfrm>
            <a:off x="2763611" y="4507468"/>
            <a:ext cx="1333500" cy="990600"/>
            <a:chOff x="1162050" y="2819400"/>
            <a:chExt cx="1333500" cy="990600"/>
          </a:xfrm>
        </p:grpSpPr>
        <p:sp>
          <p:nvSpPr>
            <p:cNvPr id="9" name="Rectangle 8"/>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Right Arrow 11"/>
          <p:cNvSpPr/>
          <p:nvPr/>
        </p:nvSpPr>
        <p:spPr>
          <a:xfrm>
            <a:off x="1733550" y="4880304"/>
            <a:ext cx="971550" cy="2122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4" name="Group 13"/>
          <p:cNvGrpSpPr/>
          <p:nvPr/>
        </p:nvGrpSpPr>
        <p:grpSpPr>
          <a:xfrm>
            <a:off x="4935311" y="4491140"/>
            <a:ext cx="1333500" cy="990600"/>
            <a:chOff x="1162050" y="2819400"/>
            <a:chExt cx="1333500" cy="990600"/>
          </a:xfrm>
        </p:grpSpPr>
        <p:sp>
          <p:nvSpPr>
            <p:cNvPr id="15" name="Rectangle 1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Right Arrow 17"/>
          <p:cNvSpPr/>
          <p:nvPr/>
        </p:nvSpPr>
        <p:spPr>
          <a:xfrm>
            <a:off x="3963761" y="4888468"/>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676275" y="6412468"/>
            <a:ext cx="733425" cy="369332"/>
          </a:xfrm>
          <a:prstGeom prst="rect">
            <a:avLst/>
          </a:prstGeom>
          <a:noFill/>
          <a:ln>
            <a:solidFill>
              <a:schemeClr val="tx1"/>
            </a:solidFill>
          </a:ln>
        </p:spPr>
        <p:txBody>
          <a:bodyPr wrap="square" rtlCol="0">
            <a:spAutoFit/>
          </a:bodyPr>
          <a:lstStyle/>
          <a:p>
            <a:r>
              <a:rPr lang="en-US" dirty="0" smtClean="0"/>
              <a:t>Head</a:t>
            </a:r>
            <a:endParaRPr lang="en-US" dirty="0"/>
          </a:p>
        </p:txBody>
      </p:sp>
      <p:sp>
        <p:nvSpPr>
          <p:cNvPr id="28" name="Right Arrow 27"/>
          <p:cNvSpPr/>
          <p:nvPr/>
        </p:nvSpPr>
        <p:spPr>
          <a:xfrm rot="5400000" flipH="1">
            <a:off x="629330" y="58569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7467600" y="6402754"/>
            <a:ext cx="595313"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32" name="Right Arrow 31"/>
          <p:cNvSpPr/>
          <p:nvPr/>
        </p:nvSpPr>
        <p:spPr>
          <a:xfrm rot="5400000" flipH="1">
            <a:off x="7320643" y="5846801"/>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1524000" y="2111276"/>
            <a:ext cx="62484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err="1" smtClean="0">
                <a:solidFill>
                  <a:schemeClr val="accent1"/>
                </a:solidFill>
                <a:latin typeface="Courier New" panose="02070309020205020404" pitchFamily="49" charset="0"/>
                <a:cs typeface="Courier New" panose="02070309020205020404" pitchFamily="49" charset="0"/>
              </a:rPr>
              <a:t>ListNode</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 = new </a:t>
            </a:r>
            <a:r>
              <a:rPr lang="en-US" sz="1600" b="1" dirty="0" err="1">
                <a:solidFill>
                  <a:schemeClr val="accent1"/>
                </a:solidFill>
                <a:latin typeface="Courier New" panose="02070309020205020404" pitchFamily="49" charset="0"/>
                <a:cs typeface="Courier New" panose="02070309020205020404" pitchFamily="49" charset="0"/>
              </a:rPr>
              <a:t>ListNode</a:t>
            </a:r>
            <a:r>
              <a:rPr lang="en-US" sz="1600" b="1" dirty="0">
                <a:solidFill>
                  <a:schemeClr val="accent1"/>
                </a:solidFill>
                <a:latin typeface="Courier New" panose="02070309020205020404" pitchFamily="49" charset="0"/>
                <a:cs typeface="Courier New" panose="02070309020205020404" pitchFamily="49" charset="0"/>
              </a:rPr>
              <a:t>((T)</a:t>
            </a:r>
            <a:r>
              <a:rPr lang="en-US" sz="1600" b="1" dirty="0" err="1">
                <a:solidFill>
                  <a:schemeClr val="accent1"/>
                </a:solidFill>
                <a:latin typeface="Courier New" panose="02070309020205020404" pitchFamily="49" charset="0"/>
                <a:cs typeface="Courier New" panose="02070309020205020404" pitchFamily="49" charset="0"/>
              </a:rPr>
              <a:t>data,null</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if(head </a:t>
            </a:r>
            <a:r>
              <a:rPr lang="en-US" sz="1600" b="1" dirty="0">
                <a:solidFill>
                  <a:schemeClr val="accent1"/>
                </a:solidFill>
                <a:latin typeface="Courier New" panose="02070309020205020404" pitchFamily="49" charset="0"/>
                <a:cs typeface="Courier New" panose="02070309020205020404" pitchFamily="49" charset="0"/>
              </a:rPr>
              <a:t>== null)</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	head =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tail = head;</a:t>
            </a:r>
          </a:p>
          <a:p>
            <a:r>
              <a:rPr lang="en-US" sz="1600" b="1" dirty="0">
                <a:solidFill>
                  <a:schemeClr val="accent1"/>
                </a:solidFill>
                <a:latin typeface="Courier New" panose="02070309020205020404" pitchFamily="49" charset="0"/>
                <a:cs typeface="Courier New" panose="02070309020205020404" pitchFamily="49" charset="0"/>
              </a:rPr>
              <a:t>	return;</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this.tail.link</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err="1" smtClean="0">
                <a:solidFill>
                  <a:schemeClr val="accent1"/>
                </a:solidFill>
                <a:latin typeface="Courier New" panose="02070309020205020404" pitchFamily="49" charset="0"/>
                <a:cs typeface="Courier New" panose="02070309020205020404" pitchFamily="49" charset="0"/>
              </a:rPr>
              <a:t>this.tail</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newNode</a:t>
            </a:r>
            <a:r>
              <a:rPr lang="en-US" sz="1600" b="1" dirty="0">
                <a:solidFill>
                  <a:schemeClr val="accent1"/>
                </a:solidFill>
                <a:latin typeface="Courier New" panose="02070309020205020404" pitchFamily="49" charset="0"/>
                <a:cs typeface="Courier New" panose="02070309020205020404" pitchFamily="49" charset="0"/>
              </a:rPr>
              <a:t>;</a:t>
            </a:r>
          </a:p>
        </p:txBody>
      </p:sp>
      <p:grpSp>
        <p:nvGrpSpPr>
          <p:cNvPr id="21" name="Group 20"/>
          <p:cNvGrpSpPr/>
          <p:nvPr/>
        </p:nvGrpSpPr>
        <p:grpSpPr>
          <a:xfrm>
            <a:off x="7126061" y="4495800"/>
            <a:ext cx="1333500" cy="990600"/>
            <a:chOff x="1162050" y="2819400"/>
            <a:chExt cx="1333500" cy="990600"/>
          </a:xfrm>
        </p:grpSpPr>
        <p:sp>
          <p:nvSpPr>
            <p:cNvPr id="22" name="Rectangle 21"/>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4" name="Multiply 23"/>
          <p:cNvSpPr/>
          <p:nvPr/>
        </p:nvSpPr>
        <p:spPr>
          <a:xfrm>
            <a:off x="8118022" y="4724400"/>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ight Arrow 24"/>
          <p:cNvSpPr/>
          <p:nvPr/>
        </p:nvSpPr>
        <p:spPr>
          <a:xfrm>
            <a:off x="1181100" y="417195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6135461" y="4863976"/>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4645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as Queues</a:t>
            </a:r>
            <a:endParaRPr lang="en-US" dirty="0"/>
          </a:p>
        </p:txBody>
      </p:sp>
      <p:sp>
        <p:nvSpPr>
          <p:cNvPr id="3" name="Content Placeholder 2"/>
          <p:cNvSpPr>
            <a:spLocks noGrp="1"/>
          </p:cNvSpPr>
          <p:nvPr>
            <p:ph idx="1"/>
          </p:nvPr>
        </p:nvSpPr>
        <p:spPr/>
        <p:txBody>
          <a:bodyPr>
            <a:normAutofit/>
          </a:bodyPr>
          <a:lstStyle/>
          <a:p>
            <a:r>
              <a:rPr lang="en-US" dirty="0" err="1" smtClean="0"/>
              <a:t>Dequeue</a:t>
            </a:r>
            <a:r>
              <a:rPr lang="en-US" dirty="0" smtClean="0"/>
              <a:t> removes and returns the head node’s value</a:t>
            </a:r>
            <a:endParaRPr lang="en-US" dirty="0"/>
          </a:p>
        </p:txBody>
      </p:sp>
      <p:grpSp>
        <p:nvGrpSpPr>
          <p:cNvPr id="4" name="Group 3"/>
          <p:cNvGrpSpPr/>
          <p:nvPr/>
        </p:nvGrpSpPr>
        <p:grpSpPr>
          <a:xfrm>
            <a:off x="533400" y="4507468"/>
            <a:ext cx="1333500" cy="990600"/>
            <a:chOff x="1162050" y="2819400"/>
            <a:chExt cx="1333500" cy="990600"/>
          </a:xfrm>
        </p:grpSpPr>
        <p:sp>
          <p:nvSpPr>
            <p:cNvPr id="5" name="Rectangle 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7"/>
          <p:cNvGrpSpPr/>
          <p:nvPr/>
        </p:nvGrpSpPr>
        <p:grpSpPr>
          <a:xfrm>
            <a:off x="2763611" y="4507468"/>
            <a:ext cx="1333500" cy="990600"/>
            <a:chOff x="1162050" y="2819400"/>
            <a:chExt cx="1333500" cy="990600"/>
          </a:xfrm>
        </p:grpSpPr>
        <p:sp>
          <p:nvSpPr>
            <p:cNvPr id="9" name="Rectangle 8"/>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Right Arrow 11"/>
          <p:cNvSpPr/>
          <p:nvPr/>
        </p:nvSpPr>
        <p:spPr>
          <a:xfrm>
            <a:off x="1733550" y="4880304"/>
            <a:ext cx="971550" cy="2122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4" name="Group 13"/>
          <p:cNvGrpSpPr/>
          <p:nvPr/>
        </p:nvGrpSpPr>
        <p:grpSpPr>
          <a:xfrm>
            <a:off x="4935311" y="4491140"/>
            <a:ext cx="1333500" cy="990600"/>
            <a:chOff x="1162050" y="2819400"/>
            <a:chExt cx="1333500" cy="990600"/>
          </a:xfrm>
        </p:grpSpPr>
        <p:sp>
          <p:nvSpPr>
            <p:cNvPr id="15" name="Rectangle 1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Right Arrow 17"/>
          <p:cNvSpPr/>
          <p:nvPr/>
        </p:nvSpPr>
        <p:spPr>
          <a:xfrm>
            <a:off x="3963761" y="4888468"/>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676275" y="6412468"/>
            <a:ext cx="733425" cy="369332"/>
          </a:xfrm>
          <a:prstGeom prst="rect">
            <a:avLst/>
          </a:prstGeom>
          <a:noFill/>
          <a:ln>
            <a:solidFill>
              <a:schemeClr val="tx1"/>
            </a:solidFill>
          </a:ln>
        </p:spPr>
        <p:txBody>
          <a:bodyPr wrap="square" rtlCol="0">
            <a:spAutoFit/>
          </a:bodyPr>
          <a:lstStyle/>
          <a:p>
            <a:r>
              <a:rPr lang="en-US" dirty="0" smtClean="0"/>
              <a:t>Head</a:t>
            </a:r>
            <a:endParaRPr lang="en-US" dirty="0"/>
          </a:p>
        </p:txBody>
      </p:sp>
      <p:sp>
        <p:nvSpPr>
          <p:cNvPr id="28" name="Right Arrow 27"/>
          <p:cNvSpPr/>
          <p:nvPr/>
        </p:nvSpPr>
        <p:spPr>
          <a:xfrm rot="5400000" flipH="1">
            <a:off x="629330" y="58569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7467600" y="6402754"/>
            <a:ext cx="595313"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32" name="Right Arrow 31"/>
          <p:cNvSpPr/>
          <p:nvPr/>
        </p:nvSpPr>
        <p:spPr>
          <a:xfrm rot="5400000" flipH="1">
            <a:off x="7320643" y="5846801"/>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1" name="Group 20"/>
          <p:cNvGrpSpPr/>
          <p:nvPr/>
        </p:nvGrpSpPr>
        <p:grpSpPr>
          <a:xfrm>
            <a:off x="7126061" y="4495800"/>
            <a:ext cx="1333500" cy="990600"/>
            <a:chOff x="1162050" y="2819400"/>
            <a:chExt cx="1333500" cy="990600"/>
          </a:xfrm>
        </p:grpSpPr>
        <p:sp>
          <p:nvSpPr>
            <p:cNvPr id="22" name="Rectangle 21"/>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4" name="Multiply 23"/>
          <p:cNvSpPr/>
          <p:nvPr/>
        </p:nvSpPr>
        <p:spPr>
          <a:xfrm>
            <a:off x="8118022" y="4724400"/>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ight Arrow 26"/>
          <p:cNvSpPr/>
          <p:nvPr/>
        </p:nvSpPr>
        <p:spPr>
          <a:xfrm>
            <a:off x="6135461" y="4863976"/>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64253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as Queues</a:t>
            </a:r>
            <a:endParaRPr lang="en-US" dirty="0"/>
          </a:p>
        </p:txBody>
      </p:sp>
      <p:sp>
        <p:nvSpPr>
          <p:cNvPr id="3" name="Content Placeholder 2"/>
          <p:cNvSpPr>
            <a:spLocks noGrp="1"/>
          </p:cNvSpPr>
          <p:nvPr>
            <p:ph idx="1"/>
          </p:nvPr>
        </p:nvSpPr>
        <p:spPr/>
        <p:txBody>
          <a:bodyPr>
            <a:normAutofit/>
          </a:bodyPr>
          <a:lstStyle/>
          <a:p>
            <a:r>
              <a:rPr lang="en-US" sz="2400" dirty="0" smtClean="0"/>
              <a:t>Create a temp variable to hold the head’s data</a:t>
            </a:r>
            <a:endParaRPr lang="en-US" sz="2400" dirty="0"/>
          </a:p>
        </p:txBody>
      </p:sp>
      <p:grpSp>
        <p:nvGrpSpPr>
          <p:cNvPr id="4" name="Group 3"/>
          <p:cNvGrpSpPr/>
          <p:nvPr/>
        </p:nvGrpSpPr>
        <p:grpSpPr>
          <a:xfrm>
            <a:off x="533400" y="4507468"/>
            <a:ext cx="1333500" cy="990600"/>
            <a:chOff x="1162050" y="2819400"/>
            <a:chExt cx="1333500" cy="990600"/>
          </a:xfrm>
        </p:grpSpPr>
        <p:sp>
          <p:nvSpPr>
            <p:cNvPr id="5" name="Rectangle 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7"/>
          <p:cNvGrpSpPr/>
          <p:nvPr/>
        </p:nvGrpSpPr>
        <p:grpSpPr>
          <a:xfrm>
            <a:off x="2763611" y="4507468"/>
            <a:ext cx="1333500" cy="990600"/>
            <a:chOff x="1162050" y="2819400"/>
            <a:chExt cx="1333500" cy="990600"/>
          </a:xfrm>
        </p:grpSpPr>
        <p:sp>
          <p:nvSpPr>
            <p:cNvPr id="9" name="Rectangle 8"/>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Right Arrow 11"/>
          <p:cNvSpPr/>
          <p:nvPr/>
        </p:nvSpPr>
        <p:spPr>
          <a:xfrm>
            <a:off x="1733550" y="4880304"/>
            <a:ext cx="971550" cy="2122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4" name="Group 13"/>
          <p:cNvGrpSpPr/>
          <p:nvPr/>
        </p:nvGrpSpPr>
        <p:grpSpPr>
          <a:xfrm>
            <a:off x="4935311" y="4491140"/>
            <a:ext cx="1333500" cy="990600"/>
            <a:chOff x="1162050" y="2819400"/>
            <a:chExt cx="1333500" cy="990600"/>
          </a:xfrm>
        </p:grpSpPr>
        <p:sp>
          <p:nvSpPr>
            <p:cNvPr id="15" name="Rectangle 1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Right Arrow 17"/>
          <p:cNvSpPr/>
          <p:nvPr/>
        </p:nvSpPr>
        <p:spPr>
          <a:xfrm>
            <a:off x="3963761" y="4888468"/>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676275" y="6412468"/>
            <a:ext cx="733425" cy="369332"/>
          </a:xfrm>
          <a:prstGeom prst="rect">
            <a:avLst/>
          </a:prstGeom>
          <a:noFill/>
          <a:ln>
            <a:solidFill>
              <a:schemeClr val="tx1"/>
            </a:solidFill>
          </a:ln>
        </p:spPr>
        <p:txBody>
          <a:bodyPr wrap="square" rtlCol="0">
            <a:spAutoFit/>
          </a:bodyPr>
          <a:lstStyle/>
          <a:p>
            <a:r>
              <a:rPr lang="en-US" dirty="0" smtClean="0"/>
              <a:t>Head</a:t>
            </a:r>
            <a:endParaRPr lang="en-US" dirty="0"/>
          </a:p>
        </p:txBody>
      </p:sp>
      <p:sp>
        <p:nvSpPr>
          <p:cNvPr id="28" name="Right Arrow 27"/>
          <p:cNvSpPr/>
          <p:nvPr/>
        </p:nvSpPr>
        <p:spPr>
          <a:xfrm rot="5400000" flipH="1">
            <a:off x="629330" y="58569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7467600" y="6402754"/>
            <a:ext cx="595313"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32" name="Right Arrow 31"/>
          <p:cNvSpPr/>
          <p:nvPr/>
        </p:nvSpPr>
        <p:spPr>
          <a:xfrm rot="5400000" flipH="1">
            <a:off x="7320643" y="5846801"/>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1524000" y="2111276"/>
            <a:ext cx="62484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solidFill>
                  <a:schemeClr val="accent1"/>
                </a:solidFill>
                <a:latin typeface="Courier New" panose="02070309020205020404" pitchFamily="49" charset="0"/>
                <a:cs typeface="Courier New" panose="02070309020205020404" pitchFamily="49" charset="0"/>
              </a:rPr>
              <a:t>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temp = </a:t>
            </a:r>
            <a:r>
              <a:rPr lang="en-US" sz="1600" b="1" dirty="0" err="1" smtClean="0">
                <a:solidFill>
                  <a:schemeClr val="accent1"/>
                </a:solidFill>
                <a:latin typeface="Courier New" panose="02070309020205020404" pitchFamily="49" charset="0"/>
                <a:cs typeface="Courier New" panose="02070309020205020404" pitchFamily="49" charset="0"/>
              </a:rPr>
              <a:t>head.data</a:t>
            </a:r>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head </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head.link</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temp;</a:t>
            </a:r>
            <a:endParaRPr lang="en-US" sz="1600" b="1" dirty="0">
              <a:solidFill>
                <a:schemeClr val="accent1"/>
              </a:solidFill>
              <a:latin typeface="Courier New" panose="02070309020205020404" pitchFamily="49" charset="0"/>
              <a:cs typeface="Courier New" panose="02070309020205020404" pitchFamily="49" charset="0"/>
            </a:endParaRPr>
          </a:p>
        </p:txBody>
      </p:sp>
      <p:grpSp>
        <p:nvGrpSpPr>
          <p:cNvPr id="21" name="Group 20"/>
          <p:cNvGrpSpPr/>
          <p:nvPr/>
        </p:nvGrpSpPr>
        <p:grpSpPr>
          <a:xfrm>
            <a:off x="7126061" y="4495800"/>
            <a:ext cx="1333500" cy="990600"/>
            <a:chOff x="1162050" y="2819400"/>
            <a:chExt cx="1333500" cy="990600"/>
          </a:xfrm>
        </p:grpSpPr>
        <p:sp>
          <p:nvSpPr>
            <p:cNvPr id="22" name="Rectangle 21"/>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4" name="Multiply 23"/>
          <p:cNvSpPr/>
          <p:nvPr/>
        </p:nvSpPr>
        <p:spPr>
          <a:xfrm>
            <a:off x="8118022" y="4724400"/>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ight Arrow 24"/>
          <p:cNvSpPr/>
          <p:nvPr/>
        </p:nvSpPr>
        <p:spPr>
          <a:xfrm>
            <a:off x="1157287" y="219075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6135461" y="4863976"/>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2486734641"/>
              </p:ext>
            </p:extLst>
          </p:nvPr>
        </p:nvGraphicFramePr>
        <p:xfrm>
          <a:off x="280987" y="3581400"/>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smtClean="0"/>
                        <a:t>temp</a:t>
                      </a:r>
                      <a:endParaRPr lang="en-US" sz="1200" dirty="0"/>
                    </a:p>
                  </a:txBody>
                  <a:tcPr/>
                </a:tc>
                <a:tc>
                  <a:txBody>
                    <a:bodyPr/>
                    <a:lstStyle/>
                    <a:p>
                      <a:pPr algn="ctr"/>
                      <a:r>
                        <a:rPr lang="en-US" sz="1200" dirty="0" smtClean="0"/>
                        <a:t>Some data</a:t>
                      </a:r>
                      <a:endParaRPr lang="en-US" sz="1200" dirty="0"/>
                    </a:p>
                  </a:txBody>
                  <a:tcPr/>
                </a:tc>
              </a:tr>
            </a:tbl>
          </a:graphicData>
        </a:graphic>
      </p:graphicFrame>
      <p:sp>
        <p:nvSpPr>
          <p:cNvPr id="7" name="Curved Left Arrow 6"/>
          <p:cNvSpPr/>
          <p:nvPr/>
        </p:nvSpPr>
        <p:spPr>
          <a:xfrm rot="1229792" flipV="1">
            <a:off x="1435895" y="3866840"/>
            <a:ext cx="595313" cy="1158172"/>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91437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as Queues</a:t>
            </a:r>
            <a:endParaRPr lang="en-US" dirty="0"/>
          </a:p>
        </p:txBody>
      </p:sp>
      <p:sp>
        <p:nvSpPr>
          <p:cNvPr id="3" name="Content Placeholder 2"/>
          <p:cNvSpPr>
            <a:spLocks noGrp="1"/>
          </p:cNvSpPr>
          <p:nvPr>
            <p:ph idx="1"/>
          </p:nvPr>
        </p:nvSpPr>
        <p:spPr/>
        <p:txBody>
          <a:bodyPr>
            <a:normAutofit/>
          </a:bodyPr>
          <a:lstStyle/>
          <a:p>
            <a:r>
              <a:rPr lang="en-US" sz="2400" dirty="0" smtClean="0"/>
              <a:t>Move the head forward</a:t>
            </a:r>
            <a:endParaRPr lang="en-US" sz="2400" dirty="0"/>
          </a:p>
        </p:txBody>
      </p:sp>
      <p:grpSp>
        <p:nvGrpSpPr>
          <p:cNvPr id="4" name="Group 3"/>
          <p:cNvGrpSpPr/>
          <p:nvPr/>
        </p:nvGrpSpPr>
        <p:grpSpPr>
          <a:xfrm>
            <a:off x="533400" y="4507468"/>
            <a:ext cx="1333500" cy="990600"/>
            <a:chOff x="1162050" y="2819400"/>
            <a:chExt cx="1333500" cy="990600"/>
          </a:xfrm>
        </p:grpSpPr>
        <p:sp>
          <p:nvSpPr>
            <p:cNvPr id="5" name="Rectangle 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7"/>
          <p:cNvGrpSpPr/>
          <p:nvPr/>
        </p:nvGrpSpPr>
        <p:grpSpPr>
          <a:xfrm>
            <a:off x="2763611" y="4507468"/>
            <a:ext cx="1333500" cy="990600"/>
            <a:chOff x="1162050" y="2819400"/>
            <a:chExt cx="1333500" cy="990600"/>
          </a:xfrm>
        </p:grpSpPr>
        <p:sp>
          <p:nvSpPr>
            <p:cNvPr id="9" name="Rectangle 8"/>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Right Arrow 11"/>
          <p:cNvSpPr/>
          <p:nvPr/>
        </p:nvSpPr>
        <p:spPr>
          <a:xfrm>
            <a:off x="1733550" y="4880304"/>
            <a:ext cx="971550" cy="2122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4" name="Group 13"/>
          <p:cNvGrpSpPr/>
          <p:nvPr/>
        </p:nvGrpSpPr>
        <p:grpSpPr>
          <a:xfrm>
            <a:off x="4935311" y="4491140"/>
            <a:ext cx="1333500" cy="990600"/>
            <a:chOff x="1162050" y="2819400"/>
            <a:chExt cx="1333500" cy="990600"/>
          </a:xfrm>
        </p:grpSpPr>
        <p:sp>
          <p:nvSpPr>
            <p:cNvPr id="15" name="Rectangle 1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Right Arrow 17"/>
          <p:cNvSpPr/>
          <p:nvPr/>
        </p:nvSpPr>
        <p:spPr>
          <a:xfrm>
            <a:off x="3963761" y="4888468"/>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3000375" y="6412468"/>
            <a:ext cx="733425" cy="369332"/>
          </a:xfrm>
          <a:prstGeom prst="rect">
            <a:avLst/>
          </a:prstGeom>
          <a:noFill/>
          <a:ln>
            <a:solidFill>
              <a:schemeClr val="tx1"/>
            </a:solidFill>
          </a:ln>
        </p:spPr>
        <p:txBody>
          <a:bodyPr wrap="square" rtlCol="0">
            <a:spAutoFit/>
          </a:bodyPr>
          <a:lstStyle/>
          <a:p>
            <a:r>
              <a:rPr lang="en-US" dirty="0" smtClean="0"/>
              <a:t>Head</a:t>
            </a:r>
            <a:endParaRPr lang="en-US" dirty="0"/>
          </a:p>
        </p:txBody>
      </p:sp>
      <p:sp>
        <p:nvSpPr>
          <p:cNvPr id="28" name="Right Arrow 27"/>
          <p:cNvSpPr/>
          <p:nvPr/>
        </p:nvSpPr>
        <p:spPr>
          <a:xfrm rot="5400000" flipH="1">
            <a:off x="2953430" y="58569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7467600" y="6402754"/>
            <a:ext cx="595313"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32" name="Right Arrow 31"/>
          <p:cNvSpPr/>
          <p:nvPr/>
        </p:nvSpPr>
        <p:spPr>
          <a:xfrm rot="5400000" flipH="1">
            <a:off x="7320643" y="5846801"/>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1524000" y="2111276"/>
            <a:ext cx="62484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solidFill>
                  <a:schemeClr val="accent1"/>
                </a:solidFill>
                <a:latin typeface="Courier New" panose="02070309020205020404" pitchFamily="49" charset="0"/>
                <a:cs typeface="Courier New" panose="02070309020205020404" pitchFamily="49" charset="0"/>
              </a:rPr>
              <a:t>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temp = </a:t>
            </a:r>
            <a:r>
              <a:rPr lang="en-US" sz="1600" b="1" dirty="0" err="1" smtClean="0">
                <a:solidFill>
                  <a:schemeClr val="accent1"/>
                </a:solidFill>
                <a:latin typeface="Courier New" panose="02070309020205020404" pitchFamily="49" charset="0"/>
                <a:cs typeface="Courier New" panose="02070309020205020404" pitchFamily="49" charset="0"/>
              </a:rPr>
              <a:t>head.data</a:t>
            </a:r>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head </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head.link</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temp;</a:t>
            </a:r>
            <a:endParaRPr lang="en-US" sz="1600" b="1" dirty="0">
              <a:solidFill>
                <a:schemeClr val="accent1"/>
              </a:solidFill>
              <a:latin typeface="Courier New" panose="02070309020205020404" pitchFamily="49" charset="0"/>
              <a:cs typeface="Courier New" panose="02070309020205020404" pitchFamily="49" charset="0"/>
            </a:endParaRPr>
          </a:p>
        </p:txBody>
      </p:sp>
      <p:grpSp>
        <p:nvGrpSpPr>
          <p:cNvPr id="21" name="Group 20"/>
          <p:cNvGrpSpPr/>
          <p:nvPr/>
        </p:nvGrpSpPr>
        <p:grpSpPr>
          <a:xfrm>
            <a:off x="7126061" y="4495800"/>
            <a:ext cx="1333500" cy="990600"/>
            <a:chOff x="1162050" y="2819400"/>
            <a:chExt cx="1333500" cy="990600"/>
          </a:xfrm>
        </p:grpSpPr>
        <p:sp>
          <p:nvSpPr>
            <p:cNvPr id="22" name="Rectangle 21"/>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4" name="Multiply 23"/>
          <p:cNvSpPr/>
          <p:nvPr/>
        </p:nvSpPr>
        <p:spPr>
          <a:xfrm>
            <a:off x="8118022" y="4724400"/>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ight Arrow 24"/>
          <p:cNvSpPr/>
          <p:nvPr/>
        </p:nvSpPr>
        <p:spPr>
          <a:xfrm>
            <a:off x="1157287" y="24384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6135461" y="4863976"/>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3531328878"/>
              </p:ext>
            </p:extLst>
          </p:nvPr>
        </p:nvGraphicFramePr>
        <p:xfrm>
          <a:off x="280987" y="3581400"/>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smtClean="0"/>
                        <a:t>temp</a:t>
                      </a:r>
                      <a:endParaRPr lang="en-US" sz="1200" dirty="0"/>
                    </a:p>
                  </a:txBody>
                  <a:tcPr/>
                </a:tc>
                <a:tc>
                  <a:txBody>
                    <a:bodyPr/>
                    <a:lstStyle/>
                    <a:p>
                      <a:pPr algn="ctr"/>
                      <a:r>
                        <a:rPr lang="en-US" sz="1200" dirty="0" smtClean="0"/>
                        <a:t>Some data</a:t>
                      </a:r>
                      <a:endParaRPr lang="en-US" sz="1200" dirty="0"/>
                    </a:p>
                  </a:txBody>
                  <a:tcPr/>
                </a:tc>
              </a:tr>
            </a:tbl>
          </a:graphicData>
        </a:graphic>
      </p:graphicFrame>
    </p:spTree>
    <p:extLst>
      <p:ext uri="{BB962C8B-B14F-4D97-AF65-F5344CB8AC3E}">
        <p14:creationId xmlns:p14="http://schemas.microsoft.com/office/powerpoint/2010/main" val="1360497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as Queues</a:t>
            </a:r>
            <a:endParaRPr lang="en-US" dirty="0"/>
          </a:p>
        </p:txBody>
      </p:sp>
      <p:sp>
        <p:nvSpPr>
          <p:cNvPr id="3" name="Content Placeholder 2"/>
          <p:cNvSpPr>
            <a:spLocks noGrp="1"/>
          </p:cNvSpPr>
          <p:nvPr>
            <p:ph idx="1"/>
          </p:nvPr>
        </p:nvSpPr>
        <p:spPr/>
        <p:txBody>
          <a:bodyPr>
            <a:normAutofit/>
          </a:bodyPr>
          <a:lstStyle/>
          <a:p>
            <a:r>
              <a:rPr lang="en-US" sz="2400" dirty="0" smtClean="0"/>
              <a:t>Return the data</a:t>
            </a:r>
            <a:endParaRPr lang="en-US" sz="2400" dirty="0"/>
          </a:p>
        </p:txBody>
      </p:sp>
      <p:grpSp>
        <p:nvGrpSpPr>
          <p:cNvPr id="8" name="Group 7"/>
          <p:cNvGrpSpPr/>
          <p:nvPr/>
        </p:nvGrpSpPr>
        <p:grpSpPr>
          <a:xfrm>
            <a:off x="2763611" y="4507468"/>
            <a:ext cx="1333500" cy="990600"/>
            <a:chOff x="1162050" y="2819400"/>
            <a:chExt cx="1333500" cy="990600"/>
          </a:xfrm>
        </p:grpSpPr>
        <p:sp>
          <p:nvSpPr>
            <p:cNvPr id="9" name="Rectangle 8"/>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4" name="Group 13"/>
          <p:cNvGrpSpPr/>
          <p:nvPr/>
        </p:nvGrpSpPr>
        <p:grpSpPr>
          <a:xfrm>
            <a:off x="4935311" y="4491140"/>
            <a:ext cx="1333500" cy="990600"/>
            <a:chOff x="1162050" y="2819400"/>
            <a:chExt cx="1333500" cy="990600"/>
          </a:xfrm>
        </p:grpSpPr>
        <p:sp>
          <p:nvSpPr>
            <p:cNvPr id="15" name="Rectangle 14"/>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8" name="Right Arrow 17"/>
          <p:cNvSpPr/>
          <p:nvPr/>
        </p:nvSpPr>
        <p:spPr>
          <a:xfrm>
            <a:off x="3963761" y="4888468"/>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3000375" y="6412468"/>
            <a:ext cx="733425" cy="369332"/>
          </a:xfrm>
          <a:prstGeom prst="rect">
            <a:avLst/>
          </a:prstGeom>
          <a:noFill/>
          <a:ln>
            <a:solidFill>
              <a:schemeClr val="tx1"/>
            </a:solidFill>
          </a:ln>
        </p:spPr>
        <p:txBody>
          <a:bodyPr wrap="square" rtlCol="0">
            <a:spAutoFit/>
          </a:bodyPr>
          <a:lstStyle/>
          <a:p>
            <a:r>
              <a:rPr lang="en-US" dirty="0" smtClean="0"/>
              <a:t>Head</a:t>
            </a:r>
            <a:endParaRPr lang="en-US" dirty="0"/>
          </a:p>
        </p:txBody>
      </p:sp>
      <p:sp>
        <p:nvSpPr>
          <p:cNvPr id="28" name="Right Arrow 27"/>
          <p:cNvSpPr/>
          <p:nvPr/>
        </p:nvSpPr>
        <p:spPr>
          <a:xfrm rot="5400000" flipH="1">
            <a:off x="2953430" y="58569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7467600" y="6402754"/>
            <a:ext cx="595313"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32" name="Right Arrow 31"/>
          <p:cNvSpPr/>
          <p:nvPr/>
        </p:nvSpPr>
        <p:spPr>
          <a:xfrm rot="5400000" flipH="1">
            <a:off x="7320643" y="5846801"/>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1524000" y="2111276"/>
            <a:ext cx="62484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solidFill>
                  <a:schemeClr val="accent1"/>
                </a:solidFill>
                <a:latin typeface="Courier New" panose="02070309020205020404" pitchFamily="49" charset="0"/>
                <a:cs typeface="Courier New" panose="02070309020205020404" pitchFamily="49" charset="0"/>
              </a:rPr>
              <a:t>T</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temp = </a:t>
            </a:r>
            <a:r>
              <a:rPr lang="en-US" sz="1600" b="1" dirty="0" err="1" smtClean="0">
                <a:solidFill>
                  <a:schemeClr val="accent1"/>
                </a:solidFill>
                <a:latin typeface="Courier New" panose="02070309020205020404" pitchFamily="49" charset="0"/>
                <a:cs typeface="Courier New" panose="02070309020205020404" pitchFamily="49" charset="0"/>
              </a:rPr>
              <a:t>head.data</a:t>
            </a:r>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head </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head.link</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return temp;</a:t>
            </a:r>
            <a:endParaRPr lang="en-US" sz="1600" b="1" dirty="0">
              <a:solidFill>
                <a:schemeClr val="accent1"/>
              </a:solidFill>
              <a:latin typeface="Courier New" panose="02070309020205020404" pitchFamily="49" charset="0"/>
              <a:cs typeface="Courier New" panose="02070309020205020404" pitchFamily="49" charset="0"/>
            </a:endParaRPr>
          </a:p>
        </p:txBody>
      </p:sp>
      <p:grpSp>
        <p:nvGrpSpPr>
          <p:cNvPr id="21" name="Group 20"/>
          <p:cNvGrpSpPr/>
          <p:nvPr/>
        </p:nvGrpSpPr>
        <p:grpSpPr>
          <a:xfrm>
            <a:off x="7126061" y="4495800"/>
            <a:ext cx="1333500" cy="990600"/>
            <a:chOff x="1162050" y="2819400"/>
            <a:chExt cx="1333500" cy="990600"/>
          </a:xfrm>
        </p:grpSpPr>
        <p:sp>
          <p:nvSpPr>
            <p:cNvPr id="22" name="Rectangle 21"/>
            <p:cNvSpPr/>
            <p:nvPr/>
          </p:nvSpPr>
          <p:spPr>
            <a:xfrm>
              <a:off x="1162050" y="2819400"/>
              <a:ext cx="1066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228850" y="2819400"/>
              <a:ext cx="2667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4" name="Multiply 23"/>
          <p:cNvSpPr/>
          <p:nvPr/>
        </p:nvSpPr>
        <p:spPr>
          <a:xfrm>
            <a:off x="8118022" y="4724400"/>
            <a:ext cx="416378" cy="4953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ight Arrow 24"/>
          <p:cNvSpPr/>
          <p:nvPr/>
        </p:nvSpPr>
        <p:spPr>
          <a:xfrm>
            <a:off x="1157287" y="26670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6135461" y="4863976"/>
            <a:ext cx="971550"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1689344832"/>
              </p:ext>
            </p:extLst>
          </p:nvPr>
        </p:nvGraphicFramePr>
        <p:xfrm>
          <a:off x="280987" y="3581400"/>
          <a:ext cx="1752600" cy="274320"/>
        </p:xfrm>
        <a:graphic>
          <a:graphicData uri="http://schemas.openxmlformats.org/drawingml/2006/table">
            <a:tbl>
              <a:tblPr firstRow="1" bandRow="1">
                <a:tableStyleId>{5940675A-B579-460E-94D1-54222C63F5DA}</a:tableStyleId>
              </a:tblPr>
              <a:tblGrid>
                <a:gridCol w="876300"/>
                <a:gridCol w="876300"/>
              </a:tblGrid>
              <a:tr h="0">
                <a:tc>
                  <a:txBody>
                    <a:bodyPr/>
                    <a:lstStyle/>
                    <a:p>
                      <a:pPr algn="ctr"/>
                      <a:r>
                        <a:rPr lang="en-US" sz="1200" dirty="0" smtClean="0"/>
                        <a:t>temp</a:t>
                      </a:r>
                      <a:endParaRPr lang="en-US" sz="1200" dirty="0"/>
                    </a:p>
                  </a:txBody>
                  <a:tcPr/>
                </a:tc>
                <a:tc>
                  <a:txBody>
                    <a:bodyPr/>
                    <a:lstStyle/>
                    <a:p>
                      <a:pPr algn="ctr"/>
                      <a:r>
                        <a:rPr lang="en-US" sz="1200" dirty="0" smtClean="0"/>
                        <a:t>Some data</a:t>
                      </a:r>
                      <a:endParaRPr lang="en-US" sz="1200" dirty="0"/>
                    </a:p>
                  </a:txBody>
                  <a:tcPr/>
                </a:tc>
              </a:tr>
            </a:tbl>
          </a:graphicData>
        </a:graphic>
      </p:graphicFrame>
      <p:sp>
        <p:nvSpPr>
          <p:cNvPr id="30" name="Striped Right Arrow 29"/>
          <p:cNvSpPr/>
          <p:nvPr/>
        </p:nvSpPr>
        <p:spPr>
          <a:xfrm rot="16200000">
            <a:off x="223158" y="2796660"/>
            <a:ext cx="838200" cy="609600"/>
          </a:xfrm>
          <a:prstGeom prst="strip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08738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p:cNvSpPr>
            <a:spLocks noChangeArrowheads="1" noChangeShapeType="1" noTextEdit="1"/>
          </p:cNvSpPr>
          <p:nvPr/>
        </p:nvSpPr>
        <p:spPr bwMode="auto">
          <a:xfrm>
            <a:off x="2860675" y="1733550"/>
            <a:ext cx="4143375" cy="2889250"/>
          </a:xfrm>
          <a:prstGeom prst="rect">
            <a:avLst/>
          </a:prstGeom>
        </p:spPr>
        <p:txBody>
          <a:bodyPr wrap="none" fromWordArt="1">
            <a:prstTxWarp prst="textDeflateBottom">
              <a:avLst>
                <a:gd name="adj" fmla="val 76472"/>
              </a:avLst>
            </a:prstTxWarp>
            <a:scene3d>
              <a:camera prst="legacyPerspectiveFront">
                <a:rot lat="19799980" lon="19439992" rev="0"/>
              </a:camera>
              <a:lightRig rig="legacyNormal2" dir="t"/>
            </a:scene3d>
            <a:sp3d extrusionH="354000" prstMaterial="legacyMatte">
              <a:extrusionClr>
                <a:srgbClr val="939676"/>
              </a:extrusionClr>
            </a:sp3d>
          </a:bodyPr>
          <a:lstStyle/>
          <a:p>
            <a:pPr algn="ctr"/>
            <a:r>
              <a:rPr lang="en-US" sz="3600" kern="10" dirty="0">
                <a:ln w="9525">
                  <a:round/>
                  <a:headEnd/>
                  <a:tailEnd/>
                </a:ln>
                <a:gradFill rotWithShape="1">
                  <a:gsLst>
                    <a:gs pos="0">
                      <a:srgbClr val="707070"/>
                    </a:gs>
                    <a:gs pos="50000">
                      <a:srgbClr val="FFFFFF"/>
                    </a:gs>
                    <a:gs pos="100000">
                      <a:srgbClr val="707070"/>
                    </a:gs>
                  </a:gsLst>
                  <a:lin ang="2700000" scaled="1"/>
                </a:gradFill>
                <a:latin typeface="Impact"/>
              </a:rPr>
              <a:t>Example</a:t>
            </a:r>
          </a:p>
        </p:txBody>
      </p:sp>
    </p:spTree>
    <p:extLst>
      <p:ext uri="{BB962C8B-B14F-4D97-AF65-F5344CB8AC3E}">
        <p14:creationId xmlns:p14="http://schemas.microsoft.com/office/powerpoint/2010/main" val="202946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 in Java</a:t>
            </a:r>
            <a:endParaRPr lang="en-US" dirty="0"/>
          </a:p>
        </p:txBody>
      </p:sp>
      <p:sp>
        <p:nvSpPr>
          <p:cNvPr id="3" name="Content Placeholder 2"/>
          <p:cNvSpPr>
            <a:spLocks noGrp="1"/>
          </p:cNvSpPr>
          <p:nvPr>
            <p:ph idx="1"/>
          </p:nvPr>
        </p:nvSpPr>
        <p:spPr/>
        <p:txBody>
          <a:bodyPr/>
          <a:lstStyle/>
          <a:p>
            <a:r>
              <a:rPr lang="en-US" dirty="0" smtClean="0"/>
              <a:t>Java has a built in Queue</a:t>
            </a:r>
          </a:p>
          <a:p>
            <a:r>
              <a:rPr lang="en-US" dirty="0" smtClean="0"/>
              <a:t>Remember to include import </a:t>
            </a:r>
            <a:r>
              <a:rPr lang="en-US" dirty="0" err="1" smtClean="0"/>
              <a:t>java.util</a:t>
            </a:r>
            <a:r>
              <a:rPr lang="en-US" dirty="0" smtClean="0"/>
              <a:t>.*;</a:t>
            </a:r>
          </a:p>
          <a:p>
            <a:r>
              <a:rPr lang="en-US" dirty="0" smtClean="0"/>
              <a:t>To set one up it looks like</a:t>
            </a:r>
            <a:endParaRPr lang="en-US" dirty="0"/>
          </a:p>
        </p:txBody>
      </p:sp>
      <p:sp>
        <p:nvSpPr>
          <p:cNvPr id="4" name="TextBox 3"/>
          <p:cNvSpPr txBox="1"/>
          <p:nvPr/>
        </p:nvSpPr>
        <p:spPr>
          <a:xfrm>
            <a:off x="0" y="3541693"/>
            <a:ext cx="9144000" cy="954107"/>
          </a:xfrm>
          <a:prstGeom prst="rect">
            <a:avLst/>
          </a:prstGeom>
          <a:noFill/>
        </p:spPr>
        <p:txBody>
          <a:bodyPr wrap="square" rtlCol="0">
            <a:spAutoFit/>
          </a:bodyPr>
          <a:lstStyle/>
          <a:p>
            <a:r>
              <a:rPr lang="en-US" altLang="en-US" sz="2800" b="1" dirty="0" smtClean="0">
                <a:solidFill>
                  <a:srgbClr val="0033CC"/>
                </a:solidFill>
                <a:latin typeface="Courier New" pitchFamily="49" charset="0"/>
                <a:cs typeface="Courier New" pitchFamily="49" charset="0"/>
              </a:rPr>
              <a:t>Queue&lt;</a:t>
            </a:r>
            <a:r>
              <a:rPr lang="en-US" altLang="en-US" sz="2800" b="1" dirty="0" err="1" smtClean="0">
                <a:solidFill>
                  <a:srgbClr val="0033CC"/>
                </a:solidFill>
                <a:latin typeface="Courier New" pitchFamily="49" charset="0"/>
                <a:cs typeface="Courier New" pitchFamily="49" charset="0"/>
              </a:rPr>
              <a:t>aType</a:t>
            </a:r>
            <a:r>
              <a:rPr lang="en-US" altLang="en-US" sz="2800" b="1" dirty="0" smtClean="0">
                <a:solidFill>
                  <a:srgbClr val="0033CC"/>
                </a:solidFill>
                <a:latin typeface="Courier New" pitchFamily="49" charset="0"/>
                <a:cs typeface="Courier New" pitchFamily="49" charset="0"/>
              </a:rPr>
              <a:t>&gt; </a:t>
            </a:r>
            <a:r>
              <a:rPr lang="en-US" altLang="en-US" sz="2800" b="1" dirty="0" err="1" smtClean="0">
                <a:solidFill>
                  <a:srgbClr val="0033CC"/>
                </a:solidFill>
                <a:latin typeface="Courier New" pitchFamily="49" charset="0"/>
                <a:cs typeface="Courier New" pitchFamily="49" charset="0"/>
              </a:rPr>
              <a:t>aArrayList</a:t>
            </a:r>
            <a:r>
              <a:rPr lang="en-US" altLang="en-US" sz="2800" b="1" dirty="0" smtClean="0">
                <a:solidFill>
                  <a:srgbClr val="0033CC"/>
                </a:solidFill>
                <a:latin typeface="Courier New" pitchFamily="49" charset="0"/>
                <a:cs typeface="Courier New" pitchFamily="49" charset="0"/>
              </a:rPr>
              <a:t> = new </a:t>
            </a:r>
            <a:r>
              <a:rPr lang="en-US" altLang="en-US" sz="2800" b="1" dirty="0" err="1" smtClean="0">
                <a:solidFill>
                  <a:srgbClr val="0033CC"/>
                </a:solidFill>
                <a:latin typeface="Courier New" pitchFamily="49" charset="0"/>
                <a:cs typeface="Courier New" pitchFamily="49" charset="0"/>
              </a:rPr>
              <a:t>LinkedList</a:t>
            </a:r>
            <a:r>
              <a:rPr lang="en-US" altLang="en-US" sz="2800" b="1" dirty="0" smtClean="0">
                <a:solidFill>
                  <a:srgbClr val="0033CC"/>
                </a:solidFill>
                <a:latin typeface="Courier New" pitchFamily="49" charset="0"/>
                <a:cs typeface="Courier New" pitchFamily="49" charset="0"/>
              </a:rPr>
              <a:t>&lt;</a:t>
            </a:r>
            <a:r>
              <a:rPr lang="en-US" altLang="en-US" sz="2800" b="1" dirty="0" err="1" smtClean="0">
                <a:solidFill>
                  <a:srgbClr val="0033CC"/>
                </a:solidFill>
                <a:latin typeface="Courier New" pitchFamily="49" charset="0"/>
                <a:cs typeface="Courier New" pitchFamily="49" charset="0"/>
              </a:rPr>
              <a:t>aType</a:t>
            </a:r>
            <a:r>
              <a:rPr lang="en-US" altLang="en-US" sz="2800" b="1" dirty="0" smtClean="0">
                <a:solidFill>
                  <a:srgbClr val="0033CC"/>
                </a:solidFill>
                <a:latin typeface="Courier New" pitchFamily="49" charset="0"/>
                <a:cs typeface="Courier New" pitchFamily="49" charset="0"/>
              </a:rPr>
              <a:t>&gt;();</a:t>
            </a:r>
            <a:endParaRPr lang="en-US" sz="2800" dirty="0"/>
          </a:p>
        </p:txBody>
      </p:sp>
      <p:sp>
        <p:nvSpPr>
          <p:cNvPr id="5" name="Left Brace 4"/>
          <p:cNvSpPr/>
          <p:nvPr/>
        </p:nvSpPr>
        <p:spPr>
          <a:xfrm rot="16200000">
            <a:off x="1790700" y="2628900"/>
            <a:ext cx="533400" cy="3962400"/>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533400" y="4916269"/>
            <a:ext cx="3505200" cy="923330"/>
          </a:xfrm>
          <a:prstGeom prst="rect">
            <a:avLst/>
          </a:prstGeom>
          <a:noFill/>
        </p:spPr>
        <p:txBody>
          <a:bodyPr wrap="square" rtlCol="0">
            <a:spAutoFit/>
          </a:bodyPr>
          <a:lstStyle/>
          <a:p>
            <a:r>
              <a:rPr lang="en-US" dirty="0" smtClean="0"/>
              <a:t>This has to be used because Queue is an interface class.  Polymorphism!</a:t>
            </a:r>
            <a:endParaRPr lang="en-US" dirty="0"/>
          </a:p>
        </p:txBody>
      </p:sp>
    </p:spTree>
    <p:extLst>
      <p:ext uri="{BB962C8B-B14F-4D97-AF65-F5344CB8AC3E}">
        <p14:creationId xmlns:p14="http://schemas.microsoft.com/office/powerpoint/2010/main" val="912113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Methods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6482293"/>
              </p:ext>
            </p:extLst>
          </p:nvPr>
        </p:nvGraphicFramePr>
        <p:xfrm>
          <a:off x="457200" y="2590800"/>
          <a:ext cx="8229600" cy="1640475"/>
        </p:xfrm>
        <a:graphic>
          <a:graphicData uri="http://schemas.openxmlformats.org/drawingml/2006/table">
            <a:tbl>
              <a:tblPr/>
              <a:tblGrid>
                <a:gridCol w="1993404"/>
                <a:gridCol w="6236196"/>
              </a:tblGrid>
              <a:tr h="189537">
                <a:tc>
                  <a:txBody>
                    <a:bodyPr/>
                    <a:lstStyle/>
                    <a:p>
                      <a:pPr algn="l" fontAlgn="t"/>
                      <a:r>
                        <a:rPr lang="en-US" sz="1000">
                          <a:effectLst/>
                        </a:rPr>
                        <a:t>Modifier and Type</a:t>
                      </a:r>
                    </a:p>
                  </a:txBody>
                  <a:tcPr marL="38125" marR="108929" marT="16339" marB="1633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DEE3E9"/>
                    </a:solidFill>
                  </a:tcPr>
                </a:tc>
                <a:tc>
                  <a:txBody>
                    <a:bodyPr/>
                    <a:lstStyle/>
                    <a:p>
                      <a:pPr algn="l" fontAlgn="t"/>
                      <a:r>
                        <a:rPr lang="en-US" sz="1000">
                          <a:effectLst/>
                        </a:rPr>
                        <a:t>Method and Description</a:t>
                      </a:r>
                    </a:p>
                  </a:txBody>
                  <a:tcPr marL="38125" marR="16339" marT="16339" marB="1633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DEE3E9"/>
                    </a:solidFill>
                  </a:tcPr>
                </a:tc>
              </a:tr>
              <a:tr h="346395">
                <a:tc>
                  <a:txBody>
                    <a:bodyPr/>
                    <a:lstStyle/>
                    <a:p>
                      <a:pPr algn="l" fontAlgn="t"/>
                      <a:r>
                        <a:rPr lang="en-US" sz="1000">
                          <a:effectLst/>
                        </a:rPr>
                        <a:t>boolean</a:t>
                      </a:r>
                    </a:p>
                  </a:txBody>
                  <a:tcPr marL="38125" marR="16339" marT="16339" marB="1633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000" b="1" u="none" strike="noStrike">
                          <a:solidFill>
                            <a:srgbClr val="4C6B87"/>
                          </a:solidFill>
                          <a:effectLst/>
                          <a:hlinkClick r:id="rId2"/>
                        </a:rPr>
                        <a:t>add</a:t>
                      </a:r>
                      <a:r>
                        <a:rPr lang="en-US" sz="1000">
                          <a:effectLst/>
                        </a:rPr>
                        <a:t>(</a:t>
                      </a:r>
                      <a:r>
                        <a:rPr lang="en-US" sz="1000" b="1" u="none" strike="noStrike">
                          <a:solidFill>
                            <a:srgbClr val="4C6B87"/>
                          </a:solidFill>
                          <a:effectLst/>
                          <a:hlinkClick r:id="rId3" tooltip="type parameter in Queue"/>
                        </a:rPr>
                        <a:t>E</a:t>
                      </a:r>
                      <a:r>
                        <a:rPr lang="en-US" sz="1000">
                          <a:effectLst/>
                        </a:rPr>
                        <a:t> e)Inserts the specified element into this queue if it is possible to do so immediately without violating capacity restrictions, returning true upon success and throwing an IllegalStateException if no space is currently available.</a:t>
                      </a:r>
                    </a:p>
                  </a:txBody>
                  <a:tcPr marL="38125" marR="16339" marT="16339" marB="1633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r h="189537">
                <a:tc>
                  <a:txBody>
                    <a:bodyPr/>
                    <a:lstStyle/>
                    <a:p>
                      <a:pPr algn="l" fontAlgn="t"/>
                      <a:r>
                        <a:rPr lang="en-US" sz="1000" b="1" u="none" strike="noStrike">
                          <a:solidFill>
                            <a:srgbClr val="4C6B87"/>
                          </a:solidFill>
                          <a:effectLst/>
                          <a:hlinkClick r:id="rId3" tooltip="type parameter in Queue"/>
                        </a:rPr>
                        <a:t>E</a:t>
                      </a:r>
                      <a:endParaRPr lang="en-US" sz="1000">
                        <a:effectLst/>
                      </a:endParaRPr>
                    </a:p>
                  </a:txBody>
                  <a:tcPr marL="38125" marR="16339" marT="16339" marB="1633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000" b="1" u="none" strike="noStrike">
                          <a:solidFill>
                            <a:srgbClr val="4C6B87"/>
                          </a:solidFill>
                          <a:effectLst/>
                          <a:hlinkClick r:id="rId4"/>
                        </a:rPr>
                        <a:t>element</a:t>
                      </a:r>
                      <a:r>
                        <a:rPr lang="en-US" sz="1000">
                          <a:effectLst/>
                        </a:rPr>
                        <a:t>()Retrieves, but does not remove, the head of this queue.</a:t>
                      </a:r>
                    </a:p>
                  </a:txBody>
                  <a:tcPr marL="38125" marR="16339" marT="16339" marB="1633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346395">
                <a:tc>
                  <a:txBody>
                    <a:bodyPr/>
                    <a:lstStyle/>
                    <a:p>
                      <a:pPr algn="l" fontAlgn="t"/>
                      <a:r>
                        <a:rPr lang="en-US" sz="1000">
                          <a:effectLst/>
                        </a:rPr>
                        <a:t>boolean</a:t>
                      </a:r>
                    </a:p>
                  </a:txBody>
                  <a:tcPr marL="38125" marR="16339" marT="16339" marB="1633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000" b="1" u="none" strike="noStrike">
                          <a:solidFill>
                            <a:srgbClr val="4C6B87"/>
                          </a:solidFill>
                          <a:effectLst/>
                          <a:hlinkClick r:id="rId5"/>
                        </a:rPr>
                        <a:t>offer</a:t>
                      </a:r>
                      <a:r>
                        <a:rPr lang="en-US" sz="1000">
                          <a:effectLst/>
                        </a:rPr>
                        <a:t>(</a:t>
                      </a:r>
                      <a:r>
                        <a:rPr lang="en-US" sz="1000" b="1" u="none" strike="noStrike">
                          <a:solidFill>
                            <a:srgbClr val="4C6B87"/>
                          </a:solidFill>
                          <a:effectLst/>
                          <a:hlinkClick r:id="rId3" tooltip="type parameter in Queue"/>
                        </a:rPr>
                        <a:t>E</a:t>
                      </a:r>
                      <a:r>
                        <a:rPr lang="en-US" sz="1000">
                          <a:effectLst/>
                        </a:rPr>
                        <a:t> e)Inserts the specified element into this queue if it is possible to do so immediately without violating capacity restrictions.</a:t>
                      </a:r>
                    </a:p>
                  </a:txBody>
                  <a:tcPr marL="38125" marR="16339" marT="16339" marB="1633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r h="189537">
                <a:tc>
                  <a:txBody>
                    <a:bodyPr/>
                    <a:lstStyle/>
                    <a:p>
                      <a:pPr algn="l" fontAlgn="t"/>
                      <a:r>
                        <a:rPr lang="en-US" sz="1000" b="1" u="none" strike="noStrike">
                          <a:solidFill>
                            <a:srgbClr val="4C6B87"/>
                          </a:solidFill>
                          <a:effectLst/>
                          <a:hlinkClick r:id="rId3" tooltip="type parameter in Queue"/>
                        </a:rPr>
                        <a:t>E</a:t>
                      </a:r>
                      <a:endParaRPr lang="en-US" sz="1000">
                        <a:effectLst/>
                      </a:endParaRPr>
                    </a:p>
                  </a:txBody>
                  <a:tcPr marL="38125" marR="16339" marT="16339" marB="1633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000" b="1" u="none" strike="noStrike">
                          <a:solidFill>
                            <a:srgbClr val="4C6B87"/>
                          </a:solidFill>
                          <a:effectLst/>
                          <a:hlinkClick r:id="rId6"/>
                        </a:rPr>
                        <a:t>peek</a:t>
                      </a:r>
                      <a:r>
                        <a:rPr lang="en-US" sz="1000">
                          <a:effectLst/>
                        </a:rPr>
                        <a:t>()Retrieves, but does not remove, the head of this queue, or returns null if this queue is empty.</a:t>
                      </a:r>
                    </a:p>
                  </a:txBody>
                  <a:tcPr marL="38125" marR="16339" marT="16339" marB="1633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r h="189537">
                <a:tc>
                  <a:txBody>
                    <a:bodyPr/>
                    <a:lstStyle/>
                    <a:p>
                      <a:pPr algn="l" fontAlgn="t"/>
                      <a:r>
                        <a:rPr lang="en-US" sz="1000" b="1" u="none" strike="noStrike">
                          <a:solidFill>
                            <a:srgbClr val="4C6B87"/>
                          </a:solidFill>
                          <a:effectLst/>
                          <a:hlinkClick r:id="rId3" tooltip="type parameter in Queue"/>
                        </a:rPr>
                        <a:t>E</a:t>
                      </a:r>
                      <a:endParaRPr lang="en-US" sz="1000">
                        <a:effectLst/>
                      </a:endParaRPr>
                    </a:p>
                  </a:txBody>
                  <a:tcPr marL="38125" marR="16339" marT="16339" marB="1633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000" b="1" u="none" strike="noStrike">
                          <a:solidFill>
                            <a:srgbClr val="4C6B87"/>
                          </a:solidFill>
                          <a:effectLst/>
                          <a:hlinkClick r:id="rId7"/>
                        </a:rPr>
                        <a:t>poll</a:t>
                      </a:r>
                      <a:r>
                        <a:rPr lang="en-US" sz="1000">
                          <a:effectLst/>
                        </a:rPr>
                        <a:t>()Retrieves and removes the head of this queue, or returns null if this queue is empty.</a:t>
                      </a:r>
                    </a:p>
                  </a:txBody>
                  <a:tcPr marL="38125" marR="16339" marT="16339" marB="1633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r>
              <a:tr h="189537">
                <a:tc>
                  <a:txBody>
                    <a:bodyPr/>
                    <a:lstStyle/>
                    <a:p>
                      <a:pPr algn="l" fontAlgn="t"/>
                      <a:r>
                        <a:rPr lang="en-US" sz="1000" b="1" u="none" strike="noStrike">
                          <a:solidFill>
                            <a:srgbClr val="4C6B87"/>
                          </a:solidFill>
                          <a:effectLst/>
                          <a:hlinkClick r:id="rId3" tooltip="type parameter in Queue"/>
                        </a:rPr>
                        <a:t>E</a:t>
                      </a:r>
                      <a:endParaRPr lang="en-US" sz="1000">
                        <a:effectLst/>
                      </a:endParaRPr>
                    </a:p>
                  </a:txBody>
                  <a:tcPr marL="38125" marR="16339" marT="16339" marB="16339">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000" b="1" u="none" strike="noStrike" dirty="0">
                          <a:solidFill>
                            <a:srgbClr val="4C6B87"/>
                          </a:solidFill>
                          <a:effectLst/>
                          <a:hlinkClick r:id="rId8"/>
                        </a:rPr>
                        <a:t>remove</a:t>
                      </a:r>
                      <a:r>
                        <a:rPr lang="en-US" sz="1000" dirty="0">
                          <a:effectLst/>
                        </a:rPr>
                        <a:t>()Retrieves and removes the head of this queue.</a:t>
                      </a:r>
                    </a:p>
                  </a:txBody>
                  <a:tcPr marL="38125" marR="16339" marT="16339" marB="16339">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90508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p:cNvSpPr>
            <a:spLocks noChangeArrowheads="1" noChangeShapeType="1" noTextEdit="1"/>
          </p:cNvSpPr>
          <p:nvPr/>
        </p:nvSpPr>
        <p:spPr bwMode="auto">
          <a:xfrm>
            <a:off x="2860675" y="1733550"/>
            <a:ext cx="4143375" cy="2889250"/>
          </a:xfrm>
          <a:prstGeom prst="rect">
            <a:avLst/>
          </a:prstGeom>
        </p:spPr>
        <p:txBody>
          <a:bodyPr wrap="none" fromWordArt="1">
            <a:prstTxWarp prst="textDeflateBottom">
              <a:avLst>
                <a:gd name="adj" fmla="val 76472"/>
              </a:avLst>
            </a:prstTxWarp>
            <a:scene3d>
              <a:camera prst="legacyPerspectiveFront">
                <a:rot lat="19799980" lon="19439992" rev="0"/>
              </a:camera>
              <a:lightRig rig="legacyNormal2" dir="t"/>
            </a:scene3d>
            <a:sp3d extrusionH="354000" prstMaterial="legacyMatte">
              <a:extrusionClr>
                <a:srgbClr val="939676"/>
              </a:extrusionClr>
            </a:sp3d>
          </a:bodyPr>
          <a:lstStyle/>
          <a:p>
            <a:pPr algn="ctr"/>
            <a:r>
              <a:rPr lang="en-US" sz="3600" kern="10" dirty="0">
                <a:ln w="9525">
                  <a:round/>
                  <a:headEnd/>
                  <a:tailEnd/>
                </a:ln>
                <a:gradFill rotWithShape="1">
                  <a:gsLst>
                    <a:gs pos="0">
                      <a:srgbClr val="707070"/>
                    </a:gs>
                    <a:gs pos="50000">
                      <a:srgbClr val="FFFFFF"/>
                    </a:gs>
                    <a:gs pos="100000">
                      <a:srgbClr val="707070"/>
                    </a:gs>
                  </a:gsLst>
                  <a:lin ang="2700000" scaled="1"/>
                </a:gradFill>
                <a:latin typeface="Impact"/>
              </a:rPr>
              <a:t>Example</a:t>
            </a:r>
          </a:p>
        </p:txBody>
      </p:sp>
    </p:spTree>
    <p:extLst>
      <p:ext uri="{BB962C8B-B14F-4D97-AF65-F5344CB8AC3E}">
        <p14:creationId xmlns:p14="http://schemas.microsoft.com/office/powerpoint/2010/main" val="1743364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US" dirty="0"/>
          </a:p>
        </p:txBody>
      </p:sp>
      <p:sp>
        <p:nvSpPr>
          <p:cNvPr id="3" name="Content Placeholder 2"/>
          <p:cNvSpPr>
            <a:spLocks noGrp="1"/>
          </p:cNvSpPr>
          <p:nvPr>
            <p:ph idx="1"/>
          </p:nvPr>
        </p:nvSpPr>
        <p:spPr/>
        <p:txBody>
          <a:bodyPr/>
          <a:lstStyle/>
          <a:p>
            <a:r>
              <a:rPr lang="en-US" dirty="0" smtClean="0"/>
              <a:t>There are four methods that are always in any representation of a queue</a:t>
            </a:r>
          </a:p>
          <a:p>
            <a:pPr lvl="1"/>
            <a:r>
              <a:rPr lang="en-US" dirty="0" err="1" smtClean="0"/>
              <a:t>Enqueue</a:t>
            </a:r>
            <a:r>
              <a:rPr lang="en-US" dirty="0" smtClean="0"/>
              <a:t>: Adds a new element to the queue after the tail</a:t>
            </a:r>
          </a:p>
          <a:p>
            <a:pPr lvl="1"/>
            <a:r>
              <a:rPr lang="en-US" dirty="0" err="1" smtClean="0"/>
              <a:t>Dequeue</a:t>
            </a:r>
            <a:r>
              <a:rPr lang="en-US" dirty="0" smtClean="0"/>
              <a:t>: Removes the element at the head of the queue (IE first element)</a:t>
            </a:r>
          </a:p>
          <a:p>
            <a:pPr lvl="1"/>
            <a:r>
              <a:rPr lang="en-US" dirty="0" smtClean="0"/>
              <a:t>Peek: Returns the value of the first element of the queue but does not remove it</a:t>
            </a:r>
          </a:p>
          <a:p>
            <a:pPr lvl="1"/>
            <a:r>
              <a:rPr lang="en-US" dirty="0" smtClean="0"/>
              <a:t>Print: Prints all elements in the queue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614874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The head is always index 0</a:t>
            </a:r>
          </a:p>
          <a:p>
            <a:r>
              <a:rPr lang="en-US" dirty="0" smtClean="0"/>
              <a:t>The tail is the index of the last element inserted in the queue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57292082"/>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5" name="TextBox 4"/>
          <p:cNvSpPr txBox="1"/>
          <p:nvPr/>
        </p:nvSpPr>
        <p:spPr>
          <a:xfrm>
            <a:off x="7467600" y="5638800"/>
            <a:ext cx="1447800" cy="381000"/>
          </a:xfrm>
          <a:prstGeom prst="rect">
            <a:avLst/>
          </a:prstGeom>
          <a:noFill/>
        </p:spPr>
        <p:txBody>
          <a:bodyPr wrap="square" rtlCol="0">
            <a:spAutoFit/>
          </a:bodyPr>
          <a:lstStyle/>
          <a:p>
            <a:r>
              <a:rPr lang="en-US" dirty="0" smtClean="0"/>
              <a:t>Uninitialized</a:t>
            </a:r>
            <a:endParaRPr lang="en-US" dirty="0"/>
          </a:p>
        </p:txBody>
      </p:sp>
      <p:cxnSp>
        <p:nvCxnSpPr>
          <p:cNvPr id="7" name="Straight Arrow Connector 6"/>
          <p:cNvCxnSpPr/>
          <p:nvPr/>
        </p:nvCxnSpPr>
        <p:spPr>
          <a:xfrm flipH="1" flipV="1">
            <a:off x="7315200" y="52578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8388"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291443"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6693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err="1" smtClean="0"/>
              <a:t>Enqueue</a:t>
            </a:r>
            <a:r>
              <a:rPr lang="en-US" dirty="0" smtClean="0"/>
              <a:t> adds a new element to the tail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43674343"/>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5" name="TextBox 4"/>
          <p:cNvSpPr txBox="1"/>
          <p:nvPr/>
        </p:nvSpPr>
        <p:spPr>
          <a:xfrm>
            <a:off x="7467600" y="5638800"/>
            <a:ext cx="1447800" cy="381000"/>
          </a:xfrm>
          <a:prstGeom prst="rect">
            <a:avLst/>
          </a:prstGeom>
          <a:noFill/>
        </p:spPr>
        <p:txBody>
          <a:bodyPr wrap="square" rtlCol="0">
            <a:spAutoFit/>
          </a:bodyPr>
          <a:lstStyle/>
          <a:p>
            <a:r>
              <a:rPr lang="en-US" dirty="0" smtClean="0"/>
              <a:t>Uninitialized</a:t>
            </a:r>
            <a:endParaRPr lang="en-US" dirty="0"/>
          </a:p>
        </p:txBody>
      </p:sp>
      <p:cxnSp>
        <p:nvCxnSpPr>
          <p:cNvPr id="7" name="Straight Arrow Connector 6"/>
          <p:cNvCxnSpPr/>
          <p:nvPr/>
        </p:nvCxnSpPr>
        <p:spPr>
          <a:xfrm flipH="1" flipV="1">
            <a:off x="7315200" y="52578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8388"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291443"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5350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First check whether or not the queue is full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39072054"/>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338388"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291443"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if(</a:t>
            </a:r>
            <a:r>
              <a:rPr lang="en-US" sz="1600" b="1" dirty="0" err="1" smtClean="0">
                <a:solidFill>
                  <a:schemeClr val="accent1"/>
                </a:solidFill>
                <a:latin typeface="Courier New" panose="02070309020205020404" pitchFamily="49" charset="0"/>
                <a:cs typeface="Courier New" panose="02070309020205020404" pitchFamily="49" charset="0"/>
              </a:rPr>
              <a:t>this.queue.length</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&lt;= this.tailIndex+1)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System.out.println</a:t>
            </a:r>
            <a:r>
              <a:rPr lang="en-US" sz="1600" b="1" dirty="0">
                <a:solidFill>
                  <a:schemeClr val="accent1"/>
                </a:solidFill>
                <a:latin typeface="Courier New" panose="02070309020205020404" pitchFamily="49" charset="0"/>
                <a:cs typeface="Courier New" panose="02070309020205020404" pitchFamily="49" charset="0"/>
              </a:rPr>
              <a:t>("The queue is full");</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smtClean="0">
                <a:solidFill>
                  <a:schemeClr val="accent1"/>
                </a:solidFill>
                <a:latin typeface="Courier New" panose="02070309020205020404" pitchFamily="49" charset="0"/>
                <a:cs typeface="Courier New" panose="02070309020205020404" pitchFamily="49" charset="0"/>
              </a:rPr>
              <a:t>return</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tailIndex</a:t>
            </a:r>
            <a:r>
              <a:rPr lang="en-US" sz="1600" b="1" dirty="0">
                <a:solidFill>
                  <a:schemeClr val="accent1"/>
                </a:solidFill>
                <a:latin typeface="Courier New" panose="02070309020205020404" pitchFamily="49" charset="0"/>
                <a:cs typeface="Courier New" panose="02070309020205020404" pitchFamily="49" charset="0"/>
              </a:rPr>
              <a:t>] = (T)data;</a:t>
            </a: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249555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635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If it’s not full then add the new 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58398617"/>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338388"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291443"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148388"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101443"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if(</a:t>
            </a:r>
            <a:r>
              <a:rPr lang="en-US" sz="1600" b="1" dirty="0" err="1" smtClean="0">
                <a:solidFill>
                  <a:schemeClr val="accent1"/>
                </a:solidFill>
                <a:latin typeface="Courier New" panose="02070309020205020404" pitchFamily="49" charset="0"/>
                <a:cs typeface="Courier New" panose="02070309020205020404" pitchFamily="49" charset="0"/>
              </a:rPr>
              <a:t>this.queue.length</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&lt;= this.tailIndex+1)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System.out.println</a:t>
            </a:r>
            <a:r>
              <a:rPr lang="en-US" sz="1600" b="1" dirty="0">
                <a:solidFill>
                  <a:schemeClr val="accent1"/>
                </a:solidFill>
                <a:latin typeface="Courier New" panose="02070309020205020404" pitchFamily="49" charset="0"/>
                <a:cs typeface="Courier New" panose="02070309020205020404" pitchFamily="49" charset="0"/>
              </a:rPr>
              <a:t>("The queue is full");</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smtClean="0">
                <a:solidFill>
                  <a:schemeClr val="accent1"/>
                </a:solidFill>
                <a:latin typeface="Courier New" panose="02070309020205020404" pitchFamily="49" charset="0"/>
                <a:cs typeface="Courier New" panose="02070309020205020404" pitchFamily="49" charset="0"/>
              </a:rPr>
              <a:t>return</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tailIndex</a:t>
            </a:r>
            <a:r>
              <a:rPr lang="en-US" sz="1600" b="1" dirty="0">
                <a:solidFill>
                  <a:schemeClr val="accent1"/>
                </a:solidFill>
                <a:latin typeface="Courier New" panose="02070309020205020404" pitchFamily="49" charset="0"/>
                <a:cs typeface="Courier New" panose="02070309020205020404" pitchFamily="49" charset="0"/>
              </a:rPr>
              <a:t>] = (T)data;</a:t>
            </a: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373380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0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Queues</a:t>
            </a:r>
            <a:endParaRPr lang="en-US" dirty="0"/>
          </a:p>
        </p:txBody>
      </p:sp>
      <p:sp>
        <p:nvSpPr>
          <p:cNvPr id="3" name="Content Placeholder 2"/>
          <p:cNvSpPr>
            <a:spLocks noGrp="1"/>
          </p:cNvSpPr>
          <p:nvPr>
            <p:ph idx="1"/>
          </p:nvPr>
        </p:nvSpPr>
        <p:spPr/>
        <p:txBody>
          <a:bodyPr/>
          <a:lstStyle/>
          <a:p>
            <a:r>
              <a:rPr lang="en-US" dirty="0" smtClean="0"/>
              <a:t>Move the tail forward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75391599"/>
              </p:ext>
            </p:extLst>
          </p:nvPr>
        </p:nvGraphicFramePr>
        <p:xfrm>
          <a:off x="1524000" y="4572000"/>
          <a:ext cx="6096000" cy="7416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pPr algn="ctr"/>
                      <a:r>
                        <a:rPr lang="en-US" dirty="0" smtClean="0"/>
                        <a:t>Index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Value</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c>
                  <a:txBody>
                    <a:bodyPr/>
                    <a:lstStyle/>
                    <a:p>
                      <a:pPr algn="ctr"/>
                      <a:r>
                        <a:rPr lang="en-US" dirty="0" smtClean="0"/>
                        <a:t>-</a:t>
                      </a:r>
                      <a:endParaRPr lang="en-US" dirty="0"/>
                    </a:p>
                  </a:txBody>
                  <a:tcPr/>
                </a:tc>
              </a:tr>
            </a:tbl>
          </a:graphicData>
        </a:graphic>
      </p:graphicFrame>
      <p:sp>
        <p:nvSpPr>
          <p:cNvPr id="10" name="TextBox 9"/>
          <p:cNvSpPr txBox="1"/>
          <p:nvPr/>
        </p:nvSpPr>
        <p:spPr>
          <a:xfrm>
            <a:off x="2338388" y="6220795"/>
            <a:ext cx="733425" cy="369332"/>
          </a:xfrm>
          <a:prstGeom prst="rect">
            <a:avLst/>
          </a:prstGeom>
          <a:noFill/>
          <a:ln>
            <a:solidFill>
              <a:schemeClr val="tx1"/>
            </a:solidFill>
          </a:ln>
        </p:spPr>
        <p:txBody>
          <a:bodyPr wrap="square" rtlCol="0">
            <a:spAutoFit/>
          </a:bodyPr>
          <a:lstStyle/>
          <a:p>
            <a:pPr algn="ctr"/>
            <a:r>
              <a:rPr lang="en-US" dirty="0" smtClean="0"/>
              <a:t>Head</a:t>
            </a:r>
            <a:endParaRPr lang="en-US" dirty="0"/>
          </a:p>
        </p:txBody>
      </p:sp>
      <p:sp>
        <p:nvSpPr>
          <p:cNvPr id="11" name="Right Arrow 10"/>
          <p:cNvSpPr/>
          <p:nvPr/>
        </p:nvSpPr>
        <p:spPr>
          <a:xfrm rot="5400000" flipH="1">
            <a:off x="2291443" y="5665233"/>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886575" y="6260068"/>
            <a:ext cx="733425" cy="369332"/>
          </a:xfrm>
          <a:prstGeom prst="rect">
            <a:avLst/>
          </a:prstGeom>
          <a:noFill/>
          <a:ln>
            <a:solidFill>
              <a:schemeClr val="tx1"/>
            </a:solidFill>
          </a:ln>
        </p:spPr>
        <p:txBody>
          <a:bodyPr wrap="square" rtlCol="0">
            <a:spAutoFit/>
          </a:bodyPr>
          <a:lstStyle/>
          <a:p>
            <a:pPr algn="ctr"/>
            <a:r>
              <a:rPr lang="en-US" dirty="0" smtClean="0"/>
              <a:t>Tail</a:t>
            </a:r>
            <a:endParaRPr lang="en-US" dirty="0"/>
          </a:p>
        </p:txBody>
      </p:sp>
      <p:sp>
        <p:nvSpPr>
          <p:cNvPr id="13" name="Right Arrow 12"/>
          <p:cNvSpPr/>
          <p:nvPr/>
        </p:nvSpPr>
        <p:spPr>
          <a:xfrm rot="5400000" flipH="1">
            <a:off x="6839630" y="5704506"/>
            <a:ext cx="827314"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1524000" y="2438400"/>
            <a:ext cx="624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solidFill>
                  <a:schemeClr val="accent1"/>
                </a:solidFill>
                <a:latin typeface="Courier New" panose="02070309020205020404" pitchFamily="49" charset="0"/>
                <a:cs typeface="Courier New" panose="02070309020205020404" pitchFamily="49" charset="0"/>
              </a:rPr>
              <a:t>if(</a:t>
            </a:r>
            <a:r>
              <a:rPr lang="en-US" sz="1600" b="1" dirty="0" err="1" smtClean="0">
                <a:solidFill>
                  <a:schemeClr val="accent1"/>
                </a:solidFill>
                <a:latin typeface="Courier New" panose="02070309020205020404" pitchFamily="49" charset="0"/>
                <a:cs typeface="Courier New" panose="02070309020205020404" pitchFamily="49" charset="0"/>
              </a:rPr>
              <a:t>this.queue.length</a:t>
            </a:r>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&lt;= this.tailIndex+1)</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smtClean="0">
                <a:solidFill>
                  <a:schemeClr val="accent1"/>
                </a:solidFill>
                <a:latin typeface="Courier New" panose="02070309020205020404" pitchFamily="49" charset="0"/>
                <a:cs typeface="Courier New" panose="02070309020205020404" pitchFamily="49" charset="0"/>
              </a:rPr>
              <a:t>	</a:t>
            </a:r>
            <a:r>
              <a:rPr lang="en-US" sz="1600" b="1" dirty="0" err="1" smtClean="0">
                <a:solidFill>
                  <a:schemeClr val="accent1"/>
                </a:solidFill>
                <a:latin typeface="Courier New" panose="02070309020205020404" pitchFamily="49" charset="0"/>
                <a:cs typeface="Courier New" panose="02070309020205020404" pitchFamily="49" charset="0"/>
              </a:rPr>
              <a:t>System.out.println</a:t>
            </a:r>
            <a:r>
              <a:rPr lang="en-US" sz="1600" b="1" dirty="0">
                <a:solidFill>
                  <a:schemeClr val="accent1"/>
                </a:solidFill>
                <a:latin typeface="Courier New" panose="02070309020205020404" pitchFamily="49" charset="0"/>
                <a:cs typeface="Courier New" panose="02070309020205020404" pitchFamily="49" charset="0"/>
              </a:rPr>
              <a:t>("The queue is full");</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smtClean="0">
                <a:solidFill>
                  <a:schemeClr val="accent1"/>
                </a:solidFill>
                <a:latin typeface="Courier New" panose="02070309020205020404" pitchFamily="49" charset="0"/>
                <a:cs typeface="Courier New" panose="02070309020205020404" pitchFamily="49" charset="0"/>
              </a:rPr>
              <a:t>return</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smtClean="0">
                <a:solidFill>
                  <a:schemeClr val="accent1"/>
                </a:solidFill>
                <a:latin typeface="Courier New" panose="02070309020205020404" pitchFamily="49" charset="0"/>
                <a:cs typeface="Courier New" panose="02070309020205020404" pitchFamily="49" charset="0"/>
              </a:rPr>
              <a:t>}</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err="1" smtClean="0">
                <a:solidFill>
                  <a:schemeClr val="accent1"/>
                </a:solidFill>
                <a:latin typeface="Courier New" panose="02070309020205020404" pitchFamily="49" charset="0"/>
                <a:cs typeface="Courier New" panose="02070309020205020404" pitchFamily="49" charset="0"/>
              </a:rPr>
              <a:t>this.queue</a:t>
            </a:r>
            <a:r>
              <a:rPr lang="en-US" sz="1600" b="1" dirty="0" smtClean="0">
                <a:solidFill>
                  <a:schemeClr val="accent1"/>
                </a:solidFill>
                <a:latin typeface="Courier New" panose="02070309020205020404" pitchFamily="49" charset="0"/>
                <a:cs typeface="Courier New" panose="02070309020205020404" pitchFamily="49" charset="0"/>
              </a:rPr>
              <a:t>[</a:t>
            </a:r>
            <a:r>
              <a:rPr lang="en-US" sz="1600" b="1" dirty="0" err="1" smtClean="0">
                <a:solidFill>
                  <a:schemeClr val="accent1"/>
                </a:solidFill>
                <a:latin typeface="Courier New" panose="02070309020205020404" pitchFamily="49" charset="0"/>
                <a:cs typeface="Courier New" panose="02070309020205020404" pitchFamily="49" charset="0"/>
              </a:rPr>
              <a:t>tailIndex</a:t>
            </a:r>
            <a:r>
              <a:rPr lang="en-US" sz="1600" b="1" dirty="0">
                <a:solidFill>
                  <a:schemeClr val="accent1"/>
                </a:solidFill>
                <a:latin typeface="Courier New" panose="02070309020205020404" pitchFamily="49" charset="0"/>
                <a:cs typeface="Courier New" panose="02070309020205020404" pitchFamily="49" charset="0"/>
              </a:rPr>
              <a:t>] = (T)data;</a:t>
            </a:r>
          </a:p>
          <a:p>
            <a:r>
              <a:rPr lang="en-US" sz="1600" b="1" dirty="0" err="1" smtClean="0">
                <a:solidFill>
                  <a:schemeClr val="accent1"/>
                </a:solidFill>
                <a:latin typeface="Courier New" panose="02070309020205020404" pitchFamily="49" charset="0"/>
                <a:cs typeface="Courier New" panose="02070309020205020404" pitchFamily="49" charset="0"/>
              </a:rPr>
              <a:t>this.tailIndex</a:t>
            </a: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15" name="Right Arrow 14"/>
          <p:cNvSpPr/>
          <p:nvPr/>
        </p:nvSpPr>
        <p:spPr>
          <a:xfrm>
            <a:off x="1219200" y="4019550"/>
            <a:ext cx="2286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3539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1902</TotalTime>
  <Words>1256</Words>
  <Application>Microsoft Office PowerPoint</Application>
  <PresentationFormat>On-screen Show (4:3)</PresentationFormat>
  <Paragraphs>693</Paragraphs>
  <Slides>39</Slides>
  <Notes>19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Queues</vt:lpstr>
      <vt:lpstr>Queues</vt:lpstr>
      <vt:lpstr>Queues</vt:lpstr>
      <vt:lpstr>Queues</vt:lpstr>
      <vt:lpstr>Arrays as Queues</vt:lpstr>
      <vt:lpstr>Arrays as Queues</vt:lpstr>
      <vt:lpstr>Arrays as Queues</vt:lpstr>
      <vt:lpstr>Arrays as Queues</vt:lpstr>
      <vt:lpstr>Arrays as Queues</vt:lpstr>
      <vt:lpstr>Arrays as Queues</vt:lpstr>
      <vt:lpstr>Arrays as Queues</vt:lpstr>
      <vt:lpstr>Arrays as Queues</vt:lpstr>
      <vt:lpstr>Arrays as Queues</vt:lpstr>
      <vt:lpstr>Arrays as Queues</vt:lpstr>
      <vt:lpstr>Arrays as Queues</vt:lpstr>
      <vt:lpstr>Arrays as Queues</vt:lpstr>
      <vt:lpstr>Arrays as Queues</vt:lpstr>
      <vt:lpstr>Arrays as Queues</vt:lpstr>
      <vt:lpstr>Arrays as Queues</vt:lpstr>
      <vt:lpstr>Arrays as Queues</vt:lpstr>
      <vt:lpstr>Arrays as Queues</vt:lpstr>
      <vt:lpstr>PowerPoint Presentation</vt:lpstr>
      <vt:lpstr>Arrays as Queues</vt:lpstr>
      <vt:lpstr>Arrays as Queues</vt:lpstr>
      <vt:lpstr>PowerPoint Presentation</vt:lpstr>
      <vt:lpstr>Linked List as Queues</vt:lpstr>
      <vt:lpstr>Linked List as Queues</vt:lpstr>
      <vt:lpstr>Linked List as Queues</vt:lpstr>
      <vt:lpstr>Linked List as Queues</vt:lpstr>
      <vt:lpstr>Linked List as Queues</vt:lpstr>
      <vt:lpstr>Linked List as Queues</vt:lpstr>
      <vt:lpstr>Linked List as Queues</vt:lpstr>
      <vt:lpstr>Linked List as Queues</vt:lpstr>
      <vt:lpstr>Linked List as Queues</vt:lpstr>
      <vt:lpstr>Linked List as Queues</vt:lpstr>
      <vt:lpstr>PowerPoint Presentation</vt:lpstr>
      <vt:lpstr>Queues in Java</vt:lpstr>
      <vt:lpstr>Queue Methods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Hey, Remember Java? Part 2</dc:title>
  <dc:creator>w00t</dc:creator>
  <cp:lastModifiedBy>w00t</cp:lastModifiedBy>
  <cp:revision>60</cp:revision>
  <dcterms:created xsi:type="dcterms:W3CDTF">2006-08-16T00:00:00Z</dcterms:created>
  <dcterms:modified xsi:type="dcterms:W3CDTF">2016-01-07T14:50:45Z</dcterms:modified>
</cp:coreProperties>
</file>