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22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24" r:id="rId47"/>
    <p:sldId id="368" r:id="rId48"/>
    <p:sldId id="369" r:id="rId49"/>
    <p:sldId id="370" r:id="rId50"/>
    <p:sldId id="371" r:id="rId51"/>
    <p:sldId id="302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6" r:id="rId65"/>
    <p:sldId id="384" r:id="rId66"/>
    <p:sldId id="385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9" r:id="rId83"/>
    <p:sldId id="402" r:id="rId84"/>
    <p:sldId id="403" r:id="rId85"/>
    <p:sldId id="404" r:id="rId86"/>
    <p:sldId id="405" r:id="rId87"/>
    <p:sldId id="406" r:id="rId88"/>
    <p:sldId id="407" r:id="rId89"/>
    <p:sldId id="321" r:id="rId90"/>
    <p:sldId id="410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29" r:id="rId110"/>
    <p:sldId id="430" r:id="rId111"/>
    <p:sldId id="431" r:id="rId112"/>
    <p:sldId id="432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DA-E9C4-43FD-AD50-D4A0D3FDB47C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D04-178D-42B1-8BF8-3D91DB01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9210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724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5478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14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9639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114800" y="33147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Now since </a:t>
            </a:r>
            <a:r>
              <a:rPr lang="en-US" dirty="0" err="1" smtClean="0"/>
              <a:t>i</a:t>
            </a:r>
            <a:r>
              <a:rPr lang="en-US" dirty="0" smtClean="0"/>
              <a:t> = j we need to split the data structure and put the pivot in the center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3670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505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57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Now we repeat the same process for the smaller structures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2045"/>
              </p:ext>
            </p:extLst>
          </p:nvPr>
        </p:nvGraphicFramePr>
        <p:xfrm>
          <a:off x="5181600" y="3810000"/>
          <a:ext cx="3657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36872"/>
              </p:ext>
            </p:extLst>
          </p:nvPr>
        </p:nvGraphicFramePr>
        <p:xfrm>
          <a:off x="1295400" y="38100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9423"/>
              </p:ext>
            </p:extLst>
          </p:nvPr>
        </p:nvGraphicFramePr>
        <p:xfrm>
          <a:off x="3886200" y="3810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561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this take theoretically?</a:t>
            </a:r>
          </a:p>
          <a:p>
            <a:r>
              <a:rPr lang="en-US" dirty="0" smtClean="0"/>
              <a:t>What is its worst case scenario?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Strangely enough its worst case scenario is an already sorted array.</a:t>
            </a:r>
          </a:p>
          <a:p>
            <a:r>
              <a:rPr lang="en-US" dirty="0" smtClean="0"/>
              <a:t>In this one unique case the pivot is selected every time and is swapped in and out of places n times for a data structure of size in so technically it is </a:t>
            </a:r>
          </a:p>
          <a:p>
            <a:pPr marL="0" indent="0" algn="ctr">
              <a:buNone/>
            </a:pPr>
            <a:r>
              <a:rPr lang="en-US" sz="7200" dirty="0" smtClean="0"/>
              <a:t>O(n</a:t>
            </a:r>
            <a:r>
              <a:rPr lang="en-US" sz="7200" baseline="30000" dirty="0" smtClean="0"/>
              <a:t>2</a:t>
            </a:r>
            <a:r>
              <a:rPr lang="en-US" sz="7200" dirty="0" smtClean="0"/>
              <a:t>)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since this is a rare case, and assuming the pivot is randomly chosen and not fixed then the average case becomes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Symbol" panose="05050102010706020507" pitchFamily="18" charset="2"/>
              </a:rPr>
              <a:t>Q</a:t>
            </a:r>
            <a:r>
              <a:rPr lang="en-US" sz="7200" dirty="0" smtClean="0"/>
              <a:t>(</a:t>
            </a:r>
            <a:r>
              <a:rPr lang="en-US" sz="7200" dirty="0" err="1" smtClean="0"/>
              <a:t>nlgn</a:t>
            </a:r>
            <a:r>
              <a:rPr lang="en-US" sz="7200" dirty="0" smtClean="0"/>
              <a:t>)</a:t>
            </a:r>
            <a:endParaRPr lang="en-US" sz="72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0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 </a:t>
            </a:r>
            <a:r>
              <a:rPr lang="en-US" dirty="0"/>
              <a:t>A</a:t>
            </a:r>
            <a:r>
              <a:rPr lang="en-US" dirty="0" smtClean="0"/>
              <a:t>symptotic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(O) – is the worst case</a:t>
            </a:r>
          </a:p>
          <a:p>
            <a:r>
              <a:rPr lang="en-US" dirty="0" smtClean="0"/>
              <a:t>Big Omega (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r>
              <a:rPr lang="en-US" dirty="0" smtClean="0"/>
              <a:t>) – is the best case scenario</a:t>
            </a:r>
          </a:p>
          <a:p>
            <a:r>
              <a:rPr lang="en-US" dirty="0" smtClean="0"/>
              <a:t>Bit Theta 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) – is the average case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for f(n</a:t>
            </a:r>
            <a:r>
              <a:rPr lang="en-US" dirty="0"/>
              <a:t>) = O(g(n)) means there are positive constants c and k, such that 0 ≤ f(n) ≤ cg(n) for all n ≥ k. The values of c and k must be fixed for the function f and must not depend on n. </a:t>
            </a:r>
          </a:p>
        </p:txBody>
      </p:sp>
    </p:spTree>
    <p:extLst>
      <p:ext uri="{BB962C8B-B14F-4D97-AF65-F5344CB8AC3E}">
        <p14:creationId xmlns:p14="http://schemas.microsoft.com/office/powerpoint/2010/main" val="255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3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 for f(n</a:t>
            </a:r>
            <a:r>
              <a:rPr lang="en-US" dirty="0"/>
              <a:t>) = O(g(n)) means there are positive constants c and k, such that 0 ≤ f(n) ≤ cg(n) for all n ≥ k. The values of c and k must be fixed for the function f and must not depend on n. </a:t>
            </a:r>
          </a:p>
        </p:txBody>
      </p:sp>
    </p:spTree>
    <p:extLst>
      <p:ext uri="{BB962C8B-B14F-4D97-AF65-F5344CB8AC3E}">
        <p14:creationId xmlns:p14="http://schemas.microsoft.com/office/powerpoint/2010/main" val="13986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Omega for f(n</a:t>
            </a:r>
            <a:r>
              <a:rPr lang="en-US" dirty="0"/>
              <a:t>) = Ω (g(n)) means there are positive constants c and k, such that 0 ≤ cg(n) ≤ f(n) for all n ≥ k. The values of c and k must be fixed for the function f and must not depend on n.</a:t>
            </a:r>
          </a:p>
        </p:txBody>
      </p:sp>
    </p:spTree>
    <p:extLst>
      <p:ext uri="{BB962C8B-B14F-4D97-AF65-F5344CB8AC3E}">
        <p14:creationId xmlns:p14="http://schemas.microsoft.com/office/powerpoint/2010/main" val="21496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Theta for </a:t>
            </a:r>
            <a:r>
              <a:rPr lang="en-US" dirty="0"/>
              <a:t>f(n) = Θ (g(n)) means there are positive constants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and k, such that 0 ≤ c</a:t>
            </a:r>
            <a:r>
              <a:rPr lang="en-US" baseline="-25000" dirty="0"/>
              <a:t>1</a:t>
            </a:r>
            <a:r>
              <a:rPr lang="en-US" dirty="0"/>
              <a:t>g(n) ≤ f(n) ≤ c</a:t>
            </a:r>
            <a:r>
              <a:rPr lang="en-US" baseline="-25000" dirty="0"/>
              <a:t>2</a:t>
            </a:r>
            <a:r>
              <a:rPr lang="en-US" dirty="0"/>
              <a:t>g(n) for all n ≥ k. The values of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and k must be fixed for the function f and must not depend on n. </a:t>
            </a:r>
            <a:endParaRPr lang="en-US" dirty="0" smtClean="0"/>
          </a:p>
          <a:p>
            <a:r>
              <a:rPr lang="en-US" dirty="0" smtClean="0"/>
              <a:t>IE in between Big O and Big Omega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smaller, so save this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92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864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553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move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0974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7162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we’ve reached the end so we swap the stored smallest value with the value at the first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195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>
            <a:off x="1676400" y="4572000"/>
            <a:ext cx="44958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1676400" y="3048000"/>
            <a:ext cx="44958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index is complete so we never test it again</a:t>
            </a:r>
          </a:p>
          <a:p>
            <a:r>
              <a:rPr lang="en-US" dirty="0" smtClean="0"/>
              <a:t>We move on finding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5025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starts on the next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1884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while we discover that this is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1193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these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549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286000" y="4572000"/>
            <a:ext cx="44958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286000" y="3048000"/>
            <a:ext cx="44958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one of these sorting problems we are assuming ascending order so smallest to largest</a:t>
            </a:r>
          </a:p>
          <a:p>
            <a:r>
              <a:rPr lang="en-US" dirty="0" smtClean="0"/>
              <a:t>Three You’ve Seen Before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Bubble </a:t>
            </a:r>
          </a:p>
          <a:p>
            <a:pPr lvl="1"/>
            <a:r>
              <a:rPr lang="en-US" dirty="0" smtClean="0"/>
              <a:t>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process again for the next smallest 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9733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Eventually this is the 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2888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81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this take in the worst case scenario?</a:t>
            </a:r>
          </a:p>
          <a:p>
            <a:r>
              <a:rPr lang="en-US" dirty="0" smtClean="0"/>
              <a:t>Again let’s remember Big O</a:t>
            </a:r>
          </a:p>
          <a:p>
            <a:r>
              <a:rPr lang="en-US" dirty="0" smtClean="0"/>
              <a:t>One function (f(x)) is bounded by another (g(x)) given some large constant 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(x)=O(g(x))\text{ as }x\to\infty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53465"/>
            <a:ext cx="5029200" cy="4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|f(x)| \le \; M |g(x)|\text{ for all }x \ge x_0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57800"/>
            <a:ext cx="59218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the data structure has n elements in there.  Then how many times will this iteration run?</a:t>
            </a:r>
          </a:p>
        </p:txBody>
      </p:sp>
    </p:spTree>
    <p:extLst>
      <p:ext uri="{BB962C8B-B14F-4D97-AF65-F5344CB8AC3E}">
        <p14:creationId xmlns:p14="http://schemas.microsoft.com/office/powerpoint/2010/main" val="10475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the smallest element = n</a:t>
            </a:r>
          </a:p>
          <a:p>
            <a:r>
              <a:rPr lang="en-US" dirty="0" smtClean="0"/>
              <a:t>Search for the next smallest = n-1</a:t>
            </a:r>
          </a:p>
          <a:p>
            <a:r>
              <a:rPr lang="en-US" dirty="0" smtClean="0"/>
              <a:t>Search for the next smallest = n-2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The final element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all of these searches together we can say it roughly takes n</a:t>
            </a:r>
            <a:r>
              <a:rPr lang="en-US" baseline="30000" dirty="0" smtClean="0"/>
              <a:t>2</a:t>
            </a:r>
            <a:r>
              <a:rPr lang="en-US" dirty="0" smtClean="0"/>
              <a:t> times to sort every element.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/>
              <a:t>n</a:t>
            </a:r>
            <a:r>
              <a:rPr lang="en-US" sz="7200" baseline="30000" dirty="0"/>
              <a:t>2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463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you keep swapping values which are out of order until no more swaps are made</a:t>
            </a:r>
          </a:p>
          <a:p>
            <a:r>
              <a:rPr lang="en-US" dirty="0" smtClean="0"/>
              <a:t>The idea is the largest values “bubble up” to the top of the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two side-by-side elements if the right one is larger than the left one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7110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077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1676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1676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through the data structure and finds the smallest element then swaps that element with the first element</a:t>
            </a:r>
          </a:p>
          <a:p>
            <a:r>
              <a:rPr lang="en-US" dirty="0" smtClean="0"/>
              <a:t>Then it looks for the next smallest and does the same</a:t>
            </a:r>
          </a:p>
          <a:p>
            <a:r>
              <a:rPr lang="en-US" dirty="0" smtClean="0"/>
              <a:t>This is repeated until the end of the data structure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2682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542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286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286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2785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0483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28956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28956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869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721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3581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3581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3495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9142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4191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4191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4268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less than right so it is sorted.  Move forward.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71619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smallest element in the array since the smallest value goes 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8175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4942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53340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53340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8901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04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59436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59436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forward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368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is larger than right. 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8802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6629400" y="4572000"/>
            <a:ext cx="838200" cy="6096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>
            <a:off x="6629400" y="3048000"/>
            <a:ext cx="838200" cy="60960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reached the end but since there was at least one swap the process has to start all over again from the beginning.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845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874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Bubble Sort run in the worst case scenario?</a:t>
            </a:r>
          </a:p>
          <a:p>
            <a:r>
              <a:rPr lang="en-US" dirty="0" smtClean="0"/>
              <a:t>What is the worst case scenario for bubble sort?</a:t>
            </a:r>
          </a:p>
        </p:txBody>
      </p:sp>
    </p:spTree>
    <p:extLst>
      <p:ext uri="{BB962C8B-B14F-4D97-AF65-F5344CB8AC3E}">
        <p14:creationId xmlns:p14="http://schemas.microsoft.com/office/powerpoint/2010/main" val="22099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worst case scenario is we are given a data structure of n values that are sorted… Backwards</a:t>
            </a:r>
          </a:p>
          <a:p>
            <a:r>
              <a:rPr lang="en-US" dirty="0" smtClean="0"/>
              <a:t>Let’s examine the swaps involved with this case.</a:t>
            </a:r>
          </a:p>
        </p:txBody>
      </p:sp>
    </p:spTree>
    <p:extLst>
      <p:ext uri="{BB962C8B-B14F-4D97-AF65-F5344CB8AC3E}">
        <p14:creationId xmlns:p14="http://schemas.microsoft.com/office/powerpoint/2010/main" val="21422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iteration takes n swaps</a:t>
            </a:r>
          </a:p>
          <a:p>
            <a:r>
              <a:rPr lang="en-US" dirty="0" smtClean="0"/>
              <a:t>The next takes n-1 swaps</a:t>
            </a:r>
          </a:p>
          <a:p>
            <a:r>
              <a:rPr lang="en-US" dirty="0" smtClean="0"/>
              <a:t>The next takes n-2 swaps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Finally 0 swaps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value is assumed to be the smallest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0444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all of these swaps together we can say it roughly takes n</a:t>
            </a:r>
            <a:r>
              <a:rPr lang="en-US" baseline="30000" dirty="0" smtClean="0"/>
              <a:t>2</a:t>
            </a:r>
            <a:r>
              <a:rPr lang="en-US" dirty="0" smtClean="0"/>
              <a:t> times to sort every element.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/>
              <a:t>n</a:t>
            </a:r>
            <a:r>
              <a:rPr lang="en-US" sz="7200" baseline="30000" dirty="0"/>
              <a:t>2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68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Can we do 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Better?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22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Indeed!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552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divide and conquer algorithm that splits apart a data structure in half over and over again and then finally merges the elements together piece by piece</a:t>
            </a:r>
          </a:p>
          <a:p>
            <a:r>
              <a:rPr lang="en-US" dirty="0" smtClean="0"/>
              <a:t>Similar concept to binary search but applied to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0959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4788"/>
              </p:ext>
            </p:extLst>
          </p:nvPr>
        </p:nvGraphicFramePr>
        <p:xfrm>
          <a:off x="1371600" y="51054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94473"/>
              </p:ext>
            </p:extLst>
          </p:nvPr>
        </p:nvGraphicFramePr>
        <p:xfrm>
          <a:off x="4800600" y="51054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038600" y="4495800"/>
            <a:ext cx="190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6800" y="4495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96568"/>
              </p:ext>
            </p:extLst>
          </p:nvPr>
        </p:nvGraphicFramePr>
        <p:xfrm>
          <a:off x="1371600" y="33528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18639"/>
              </p:ext>
            </p:extLst>
          </p:nvPr>
        </p:nvGraphicFramePr>
        <p:xfrm>
          <a:off x="4800600" y="3352800"/>
          <a:ext cx="304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77753"/>
              </p:ext>
            </p:extLst>
          </p:nvPr>
        </p:nvGraphicFramePr>
        <p:xfrm>
          <a:off x="609600" y="47244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951713"/>
              </p:ext>
            </p:extLst>
          </p:nvPr>
        </p:nvGraphicFramePr>
        <p:xfrm>
          <a:off x="3276600" y="4724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05589"/>
              </p:ext>
            </p:extLst>
          </p:nvPr>
        </p:nvGraphicFramePr>
        <p:xfrm>
          <a:off x="4876800" y="472440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3586"/>
              </p:ext>
            </p:extLst>
          </p:nvPr>
        </p:nvGraphicFramePr>
        <p:xfrm>
          <a:off x="7086600" y="4724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209800" y="4114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5600" y="4114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43600" y="4114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34200" y="4114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structure in half until single elements remain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59611"/>
              </p:ext>
            </p:extLst>
          </p:nvPr>
        </p:nvGraphicFramePr>
        <p:xfrm>
          <a:off x="6096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11230"/>
              </p:ext>
            </p:extLst>
          </p:nvPr>
        </p:nvGraphicFramePr>
        <p:xfrm>
          <a:off x="327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69580"/>
              </p:ext>
            </p:extLst>
          </p:nvPr>
        </p:nvGraphicFramePr>
        <p:xfrm>
          <a:off x="48768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58895"/>
              </p:ext>
            </p:extLst>
          </p:nvPr>
        </p:nvGraphicFramePr>
        <p:xfrm>
          <a:off x="708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55642"/>
              </p:ext>
            </p:extLst>
          </p:nvPr>
        </p:nvGraphicFramePr>
        <p:xfrm>
          <a:off x="3810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30090"/>
              </p:ext>
            </p:extLst>
          </p:nvPr>
        </p:nvGraphicFramePr>
        <p:xfrm>
          <a:off x="19812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008"/>
              </p:ext>
            </p:extLst>
          </p:nvPr>
        </p:nvGraphicFramePr>
        <p:xfrm>
          <a:off x="3200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47087"/>
              </p:ext>
            </p:extLst>
          </p:nvPr>
        </p:nvGraphicFramePr>
        <p:xfrm>
          <a:off x="3962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29728"/>
              </p:ext>
            </p:extLst>
          </p:nvPr>
        </p:nvGraphicFramePr>
        <p:xfrm>
          <a:off x="4876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99451"/>
              </p:ext>
            </p:extLst>
          </p:nvPr>
        </p:nvGraphicFramePr>
        <p:xfrm>
          <a:off x="63246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06546"/>
              </p:ext>
            </p:extLst>
          </p:nvPr>
        </p:nvGraphicFramePr>
        <p:xfrm>
          <a:off x="71628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12019"/>
              </p:ext>
            </p:extLst>
          </p:nvPr>
        </p:nvGraphicFramePr>
        <p:xfrm>
          <a:off x="80010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2192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20574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35052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41910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54864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64008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7467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>
            <a:off x="80010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structure in half until single elements remain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60912"/>
              </p:ext>
            </p:extLst>
          </p:nvPr>
        </p:nvGraphicFramePr>
        <p:xfrm>
          <a:off x="6096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36431"/>
              </p:ext>
            </p:extLst>
          </p:nvPr>
        </p:nvGraphicFramePr>
        <p:xfrm>
          <a:off x="327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45922"/>
              </p:ext>
            </p:extLst>
          </p:nvPr>
        </p:nvGraphicFramePr>
        <p:xfrm>
          <a:off x="4876800" y="3220720"/>
          <a:ext cx="1828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803"/>
              </p:ext>
            </p:extLst>
          </p:nvPr>
        </p:nvGraphicFramePr>
        <p:xfrm>
          <a:off x="7086600" y="3220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59705"/>
              </p:ext>
            </p:extLst>
          </p:nvPr>
        </p:nvGraphicFramePr>
        <p:xfrm>
          <a:off x="3810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80339"/>
              </p:ext>
            </p:extLst>
          </p:nvPr>
        </p:nvGraphicFramePr>
        <p:xfrm>
          <a:off x="19812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48293"/>
              </p:ext>
            </p:extLst>
          </p:nvPr>
        </p:nvGraphicFramePr>
        <p:xfrm>
          <a:off x="3200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89867"/>
              </p:ext>
            </p:extLst>
          </p:nvPr>
        </p:nvGraphicFramePr>
        <p:xfrm>
          <a:off x="39624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0440"/>
              </p:ext>
            </p:extLst>
          </p:nvPr>
        </p:nvGraphicFramePr>
        <p:xfrm>
          <a:off x="4876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9780"/>
              </p:ext>
            </p:extLst>
          </p:nvPr>
        </p:nvGraphicFramePr>
        <p:xfrm>
          <a:off x="63246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30947"/>
              </p:ext>
            </p:extLst>
          </p:nvPr>
        </p:nvGraphicFramePr>
        <p:xfrm>
          <a:off x="71628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1555"/>
              </p:ext>
            </p:extLst>
          </p:nvPr>
        </p:nvGraphicFramePr>
        <p:xfrm>
          <a:off x="8001000" y="4572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12192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20574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 flipH="1">
            <a:off x="35052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4191000" y="3962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54864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6400800" y="39624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7467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0"/>
          </p:cNvCxnSpPr>
          <p:nvPr/>
        </p:nvCxnSpPr>
        <p:spPr>
          <a:xfrm>
            <a:off x="8001000" y="39624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we have single elements so we can start merging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08784"/>
              </p:ext>
            </p:extLst>
          </p:nvPr>
        </p:nvGraphicFramePr>
        <p:xfrm>
          <a:off x="1295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8327"/>
              </p:ext>
            </p:extLst>
          </p:nvPr>
        </p:nvGraphicFramePr>
        <p:xfrm>
          <a:off x="2209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0661"/>
              </p:ext>
            </p:extLst>
          </p:nvPr>
        </p:nvGraphicFramePr>
        <p:xfrm>
          <a:off x="3200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54114"/>
              </p:ext>
            </p:extLst>
          </p:nvPr>
        </p:nvGraphicFramePr>
        <p:xfrm>
          <a:off x="4114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37591"/>
              </p:ext>
            </p:extLst>
          </p:nvPr>
        </p:nvGraphicFramePr>
        <p:xfrm>
          <a:off x="59436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97889"/>
              </p:ext>
            </p:extLst>
          </p:nvPr>
        </p:nvGraphicFramePr>
        <p:xfrm>
          <a:off x="6781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23181"/>
              </p:ext>
            </p:extLst>
          </p:nvPr>
        </p:nvGraphicFramePr>
        <p:xfrm>
          <a:off x="7696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96423"/>
              </p:ext>
            </p:extLst>
          </p:nvPr>
        </p:nvGraphicFramePr>
        <p:xfrm>
          <a:off x="8458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371"/>
              </p:ext>
            </p:extLst>
          </p:nvPr>
        </p:nvGraphicFramePr>
        <p:xfrm>
          <a:off x="457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97098"/>
              </p:ext>
            </p:extLst>
          </p:nvPr>
        </p:nvGraphicFramePr>
        <p:xfrm>
          <a:off x="5029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sort of hard to see how merging works in the first step as it’s just one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16122"/>
              </p:ext>
            </p:extLst>
          </p:nvPr>
        </p:nvGraphicFramePr>
        <p:xfrm>
          <a:off x="1295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8701"/>
              </p:ext>
            </p:extLst>
          </p:nvPr>
        </p:nvGraphicFramePr>
        <p:xfrm>
          <a:off x="2209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7964"/>
              </p:ext>
            </p:extLst>
          </p:nvPr>
        </p:nvGraphicFramePr>
        <p:xfrm>
          <a:off x="32004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4232"/>
              </p:ext>
            </p:extLst>
          </p:nvPr>
        </p:nvGraphicFramePr>
        <p:xfrm>
          <a:off x="4114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5091"/>
              </p:ext>
            </p:extLst>
          </p:nvPr>
        </p:nvGraphicFramePr>
        <p:xfrm>
          <a:off x="59436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9058"/>
              </p:ext>
            </p:extLst>
          </p:nvPr>
        </p:nvGraphicFramePr>
        <p:xfrm>
          <a:off x="67818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80771"/>
              </p:ext>
            </p:extLst>
          </p:nvPr>
        </p:nvGraphicFramePr>
        <p:xfrm>
          <a:off x="7696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41263"/>
              </p:ext>
            </p:extLst>
          </p:nvPr>
        </p:nvGraphicFramePr>
        <p:xfrm>
          <a:off x="8458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38779"/>
              </p:ext>
            </p:extLst>
          </p:nvPr>
        </p:nvGraphicFramePr>
        <p:xfrm>
          <a:off x="457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0475"/>
              </p:ext>
            </p:extLst>
          </p:nvPr>
        </p:nvGraphicFramePr>
        <p:xfrm>
          <a:off x="5029200" y="3048000"/>
          <a:ext cx="60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37488"/>
              </p:ext>
            </p:extLst>
          </p:nvPr>
        </p:nvGraphicFramePr>
        <p:xfrm>
          <a:off x="6096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46577"/>
              </p:ext>
            </p:extLst>
          </p:nvPr>
        </p:nvGraphicFramePr>
        <p:xfrm>
          <a:off x="2362200" y="45923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87813"/>
              </p:ext>
            </p:extLst>
          </p:nvPr>
        </p:nvGraphicFramePr>
        <p:xfrm>
          <a:off x="4267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82252"/>
              </p:ext>
            </p:extLst>
          </p:nvPr>
        </p:nvGraphicFramePr>
        <p:xfrm>
          <a:off x="6019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69123"/>
              </p:ext>
            </p:extLst>
          </p:nvPr>
        </p:nvGraphicFramePr>
        <p:xfrm>
          <a:off x="7696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762000" y="3789680"/>
            <a:ext cx="6096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990600" y="3810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38100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76600" y="38100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19600" y="381000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7800" y="38100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2200" y="3810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400800" y="3810000"/>
            <a:ext cx="685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01000" y="3789680"/>
            <a:ext cx="762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610600" y="3789680"/>
            <a:ext cx="152400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value is examine and it is smaller than the first index, so that’s assumed to be the smallest value. Store that index.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036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idea of merging is for each smaller data structure we assume they have been sorted in the previous step.</a:t>
            </a:r>
          </a:p>
          <a:p>
            <a:r>
              <a:rPr lang="en-US" sz="2800" dirty="0" smtClean="0"/>
              <a:t>In this way we do not need to resort those data structure only sort them versus the others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30252"/>
              </p:ext>
            </p:extLst>
          </p:nvPr>
        </p:nvGraphicFramePr>
        <p:xfrm>
          <a:off x="6096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80531"/>
              </p:ext>
            </p:extLst>
          </p:nvPr>
        </p:nvGraphicFramePr>
        <p:xfrm>
          <a:off x="2362200" y="45923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54772"/>
              </p:ext>
            </p:extLst>
          </p:nvPr>
        </p:nvGraphicFramePr>
        <p:xfrm>
          <a:off x="4267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9753"/>
              </p:ext>
            </p:extLst>
          </p:nvPr>
        </p:nvGraphicFramePr>
        <p:xfrm>
          <a:off x="60198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1539"/>
              </p:ext>
            </p:extLst>
          </p:nvPr>
        </p:nvGraphicFramePr>
        <p:xfrm>
          <a:off x="7696200" y="45720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we continue to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57201"/>
              </p:ext>
            </p:extLst>
          </p:nvPr>
        </p:nvGraphicFramePr>
        <p:xfrm>
          <a:off x="6096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82170"/>
              </p:ext>
            </p:extLst>
          </p:nvPr>
        </p:nvGraphicFramePr>
        <p:xfrm>
          <a:off x="2362200" y="27635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5225"/>
              </p:ext>
            </p:extLst>
          </p:nvPr>
        </p:nvGraphicFramePr>
        <p:xfrm>
          <a:off x="42672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61774"/>
              </p:ext>
            </p:extLst>
          </p:nvPr>
        </p:nvGraphicFramePr>
        <p:xfrm>
          <a:off x="60198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59247"/>
              </p:ext>
            </p:extLst>
          </p:nvPr>
        </p:nvGraphicFramePr>
        <p:xfrm>
          <a:off x="7696200" y="27432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first two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59336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53653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68336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82771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34472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3592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7620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4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43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indexed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02855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5210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69416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75041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2281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69388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4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526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Check the indexed values.  The smaller one is added to the new data structure and its index is moved forward.  The other remains the same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9487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61645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40068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49874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74790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73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1242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438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second data structure reached its end so the rest of the first data structure is simply added to the end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7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00703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21078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60728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886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783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1371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48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second data structure reached its end so the rest of the first data structure is simply added to the end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9306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88982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9139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85260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10297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62436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6221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53417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44034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7029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48341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5520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86566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4419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172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724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1271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14496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14477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9159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0865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29287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38189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4419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3340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70061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47518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96560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86616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565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66299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77348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>
            <a:off x="5029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9436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keep going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9069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4976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59709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0407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3450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23411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00526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8028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>
            <a:off x="678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629400" y="4953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Similarly let’s look at the next merge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26232"/>
              </p:ext>
            </p:extLst>
          </p:nvPr>
        </p:nvGraphicFramePr>
        <p:xfrm>
          <a:off x="6096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299"/>
              </p:ext>
            </p:extLst>
          </p:nvPr>
        </p:nvGraphicFramePr>
        <p:xfrm>
          <a:off x="2362200" y="360172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36409"/>
              </p:ext>
            </p:extLst>
          </p:nvPr>
        </p:nvGraphicFramePr>
        <p:xfrm>
          <a:off x="4267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0737"/>
              </p:ext>
            </p:extLst>
          </p:nvPr>
        </p:nvGraphicFramePr>
        <p:xfrm>
          <a:off x="60198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8653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9389"/>
              </p:ext>
            </p:extLst>
          </p:nvPr>
        </p:nvGraphicFramePr>
        <p:xfrm>
          <a:off x="9906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447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5566"/>
              </p:ext>
            </p:extLst>
          </p:nvPr>
        </p:nvGraphicFramePr>
        <p:xfrm>
          <a:off x="4572000" y="53340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876800" y="43434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24600" y="43434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9057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33788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86405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20101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724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7526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3582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3613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55653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6298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334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362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3588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47931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18408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078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019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0480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070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51035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00225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73354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1430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6576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58219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2167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52512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111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17526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267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82874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8668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181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00730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3622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8768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6287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28217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160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73258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wn Arrow 19"/>
          <p:cNvSpPr/>
          <p:nvPr/>
        </p:nvSpPr>
        <p:spPr>
          <a:xfrm>
            <a:off x="29718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4864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54925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8242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74307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11025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wn Arrow 22"/>
          <p:cNvSpPr/>
          <p:nvPr/>
        </p:nvSpPr>
        <p:spPr>
          <a:xfrm>
            <a:off x="6629400" y="31840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172200" y="4648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larger, so keep going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67777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5052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 the next one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06853"/>
              </p:ext>
            </p:extLst>
          </p:nvPr>
        </p:nvGraphicFramePr>
        <p:xfrm>
          <a:off x="7696200" y="3581400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03269"/>
              </p:ext>
            </p:extLst>
          </p:nvPr>
        </p:nvGraphicFramePr>
        <p:xfrm>
          <a:off x="990600" y="360172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74224"/>
              </p:ext>
            </p:extLst>
          </p:nvPr>
        </p:nvGraphicFramePr>
        <p:xfrm>
          <a:off x="4572000" y="3581400"/>
          <a:ext cx="2514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39652"/>
              </p:ext>
            </p:extLst>
          </p:nvPr>
        </p:nvGraphicFramePr>
        <p:xfrm>
          <a:off x="1600200" y="5029200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743200" y="4343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05400" y="43434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57366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419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 how long does merge sort take?</a:t>
            </a:r>
          </a:p>
          <a:p>
            <a:r>
              <a:rPr lang="en-US" dirty="0" smtClean="0"/>
              <a:t>There are essentially two steps that work in conjunction with each other</a:t>
            </a:r>
          </a:p>
          <a:p>
            <a:pPr lvl="1"/>
            <a:r>
              <a:rPr lang="en-US" dirty="0" smtClean="0"/>
              <a:t>Dividing the structure</a:t>
            </a:r>
          </a:p>
          <a:p>
            <a:pPr lvl="1"/>
            <a:r>
              <a:rPr lang="en-US" dirty="0" smtClean="0"/>
              <a:t>Merging it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863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actually visualize how long it 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Dividing the structure takes </a:t>
            </a:r>
            <a:r>
              <a:rPr lang="en-US" dirty="0" err="1" smtClean="0"/>
              <a:t>lg</a:t>
            </a:r>
            <a:r>
              <a:rPr lang="en-US" dirty="0" smtClean="0"/>
              <a:t>(n)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381000" y="2590800"/>
            <a:ext cx="304800" cy="381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6200" y="4316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takes n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7010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35052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38600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4049095"/>
            <a:ext cx="17526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771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1">
            <a:off x="25908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4419600" y="3036332"/>
            <a:ext cx="18288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1714500" y="3722132"/>
            <a:ext cx="8763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2590800" y="3722132"/>
            <a:ext cx="10287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5524500" y="3722132"/>
            <a:ext cx="7239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0"/>
          </p:cNvCxnSpPr>
          <p:nvPr/>
        </p:nvCxnSpPr>
        <p:spPr>
          <a:xfrm>
            <a:off x="6248400" y="3722132"/>
            <a:ext cx="1181100" cy="32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838200" y="4648199"/>
            <a:ext cx="7467600" cy="107885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7" name="Cloud 26"/>
          <p:cNvSpPr/>
          <p:nvPr/>
        </p:nvSpPr>
        <p:spPr>
          <a:xfrm>
            <a:off x="1600200" y="5835134"/>
            <a:ext cx="5943600" cy="4894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867400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5879068"/>
            <a:ext cx="3048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 flipH="1">
            <a:off x="936171" y="5486400"/>
            <a:ext cx="28302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1371600" y="54864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429500" y="5334000"/>
            <a:ext cx="3429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0"/>
          </p:cNvCxnSpPr>
          <p:nvPr/>
        </p:nvCxnSpPr>
        <p:spPr>
          <a:xfrm>
            <a:off x="8077200" y="5334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 flipH="1">
            <a:off x="1371600" y="4407932"/>
            <a:ext cx="3429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</p:cNvCxnSpPr>
          <p:nvPr/>
        </p:nvCxnSpPr>
        <p:spPr>
          <a:xfrm>
            <a:off x="1714500" y="4407932"/>
            <a:ext cx="26670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flipH="1">
            <a:off x="3352800" y="4418427"/>
            <a:ext cx="2667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</p:cNvCxnSpPr>
          <p:nvPr/>
        </p:nvCxnSpPr>
        <p:spPr>
          <a:xfrm>
            <a:off x="36195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</p:cNvCxnSpPr>
          <p:nvPr/>
        </p:nvCxnSpPr>
        <p:spPr>
          <a:xfrm flipH="1">
            <a:off x="5334000" y="4418427"/>
            <a:ext cx="190500" cy="22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</p:cNvCxnSpPr>
          <p:nvPr/>
        </p:nvCxnSpPr>
        <p:spPr>
          <a:xfrm>
            <a:off x="5524500" y="4418427"/>
            <a:ext cx="36195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2"/>
          </p:cNvCxnSpPr>
          <p:nvPr/>
        </p:nvCxnSpPr>
        <p:spPr>
          <a:xfrm flipH="1">
            <a:off x="7239000" y="4418427"/>
            <a:ext cx="190500" cy="30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7429500" y="4418427"/>
            <a:ext cx="190500" cy="38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381000" y="2590800"/>
            <a:ext cx="304800" cy="381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76200" y="4316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7" name="Left Brace 36"/>
          <p:cNvSpPr/>
          <p:nvPr/>
        </p:nvSpPr>
        <p:spPr>
          <a:xfrm rot="16200000">
            <a:off x="4528457" y="2699657"/>
            <a:ext cx="304800" cy="77070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43400" y="6564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combine the dividing with the merging parts we finally get that it takes n*</a:t>
            </a:r>
            <a:r>
              <a:rPr lang="en-US" dirty="0" err="1" smtClean="0"/>
              <a:t>lg</a:t>
            </a:r>
            <a:r>
              <a:rPr lang="en-US" dirty="0" smtClean="0"/>
              <a:t>(n) time</a:t>
            </a:r>
          </a:p>
          <a:p>
            <a:r>
              <a:rPr lang="en-US" dirty="0" smtClean="0"/>
              <a:t>Thus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O(</a:t>
            </a:r>
            <a:r>
              <a:rPr lang="en-US" sz="7200" dirty="0" err="1" smtClean="0"/>
              <a:t>nlgn</a:t>
            </a:r>
            <a:r>
              <a:rPr lang="en-US" sz="7200" dirty="0" smtClean="0"/>
              <a:t>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20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All of This Really Worth it?</a:t>
            </a:r>
            <a:endParaRPr lang="en-US" dirty="0"/>
          </a:p>
        </p:txBody>
      </p:sp>
      <p:pic>
        <p:nvPicPr>
          <p:cNvPr id="2050" name="Picture 2" descr="http://i.imgur.com/eBWwY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6385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Big O Complexities</a:t>
            </a:r>
            <a:endParaRPr lang="en-US" dirty="0"/>
          </a:p>
        </p:txBody>
      </p:sp>
      <p:pic>
        <p:nvPicPr>
          <p:cNvPr id="3074" name="Picture 2" descr="Big O Complexit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1752600"/>
            <a:ext cx="745807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value is smaller, so store this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4134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148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left that is larger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75388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left that is larger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64041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right of the pivot that’s less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6809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1628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first element to the right of the pivot that’s less than the pivot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006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5532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those elements!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99935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5532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764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that process.  Look for one that’s greater than on the left side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92590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943600" y="3336471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Look for one that is less than on the right side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7682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Swap!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3976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86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943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803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318"/>
            <a:ext cx="8229600" cy="4525963"/>
          </a:xfrm>
        </p:spPr>
        <p:txBody>
          <a:bodyPr/>
          <a:lstStyle/>
          <a:p>
            <a:r>
              <a:rPr lang="en-US" dirty="0" smtClean="0"/>
              <a:t>Continue 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53114"/>
              </p:ext>
            </p:extLst>
          </p:nvPr>
        </p:nvGraphicFramePr>
        <p:xfrm>
          <a:off x="1524000" y="37338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3733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8956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334000" y="33528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12254</TotalTime>
  <Words>3775</Words>
  <Application>Microsoft Office PowerPoint</Application>
  <PresentationFormat>On-screen Show (4:3)</PresentationFormat>
  <Paragraphs>2302</Paragraphs>
  <Slides>112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Sorting Algorithms</vt:lpstr>
      <vt:lpstr>Sorting Review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Selection Sort</vt:lpstr>
      <vt:lpstr>Selection Sort</vt:lpstr>
      <vt:lpstr>Selection Sort</vt:lpstr>
      <vt:lpstr>Selection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PowerPoint Presentation</vt:lpstr>
      <vt:lpstr>Bubble Sort</vt:lpstr>
      <vt:lpstr>Bubble Sort</vt:lpstr>
      <vt:lpstr>Bubble Sort</vt:lpstr>
      <vt:lpstr>Bubble Sort</vt:lpstr>
      <vt:lpstr>PowerPoint Presentation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Merge Sort</vt:lpstr>
      <vt:lpstr>Merge Sort</vt:lpstr>
      <vt:lpstr>Merge Sort</vt:lpstr>
      <vt:lpstr>Merge Sort</vt:lpstr>
      <vt:lpstr>Merge Sort</vt:lpstr>
      <vt:lpstr>Was All of This Really Worth it?</vt:lpstr>
      <vt:lpstr>Common Big O Complexities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PowerPoint Presentation</vt:lpstr>
      <vt:lpstr>Quick Sort</vt:lpstr>
      <vt:lpstr>Quick Sort</vt:lpstr>
      <vt:lpstr>Quick Sort</vt:lpstr>
      <vt:lpstr>Wrapping up Asymptotic</vt:lpstr>
      <vt:lpstr>Formal Definitions</vt:lpstr>
      <vt:lpstr>Formal Definitions</vt:lpstr>
      <vt:lpstr>Formal Definitions</vt:lpstr>
      <vt:lpstr>Formal Definitions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112</cp:revision>
  <dcterms:created xsi:type="dcterms:W3CDTF">2006-08-16T00:00:00Z</dcterms:created>
  <dcterms:modified xsi:type="dcterms:W3CDTF">2016-02-11T16:52:32Z</dcterms:modified>
</cp:coreProperties>
</file>