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70" r:id="rId8"/>
    <p:sldId id="271" r:id="rId9"/>
    <p:sldId id="272" r:id="rId10"/>
    <p:sldId id="273" r:id="rId11"/>
    <p:sldId id="274" r:id="rId12"/>
    <p:sldId id="275" r:id="rId13"/>
    <p:sldId id="269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5EA0-E03F-4E4F-AED2-A2288CE190DD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1505-1488-4774-B5E3-3BD6A82D0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5EA0-E03F-4E4F-AED2-A2288CE190DD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1505-1488-4774-B5E3-3BD6A82D0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0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5EA0-E03F-4E4F-AED2-A2288CE190DD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1505-1488-4774-B5E3-3BD6A82D0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7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5EA0-E03F-4E4F-AED2-A2288CE190DD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1505-1488-4774-B5E3-3BD6A82D0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2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5EA0-E03F-4E4F-AED2-A2288CE190DD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1505-1488-4774-B5E3-3BD6A82D0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5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5EA0-E03F-4E4F-AED2-A2288CE190DD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1505-1488-4774-B5E3-3BD6A82D0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7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5EA0-E03F-4E4F-AED2-A2288CE190DD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1505-1488-4774-B5E3-3BD6A82D0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0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5EA0-E03F-4E4F-AED2-A2288CE190DD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1505-1488-4774-B5E3-3BD6A82D0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8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5EA0-E03F-4E4F-AED2-A2288CE190DD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1505-1488-4774-B5E3-3BD6A82D0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3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5EA0-E03F-4E4F-AED2-A2288CE190DD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1505-1488-4774-B5E3-3BD6A82D0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4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5EA0-E03F-4E4F-AED2-A2288CE190DD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1505-1488-4774-B5E3-3BD6A82D0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8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B5EA0-E03F-4E4F-AED2-A2288CE190DD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1505-1488-4774-B5E3-3BD6A82D0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9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JJ Shepherd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79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 &gt; 4 SWAP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438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124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8100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495800" y="55626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181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867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553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0574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4290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800600" y="48006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1722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743200" y="3962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486400" y="3962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14800" y="2971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8" name="Straight Arrow Connector 7"/>
          <p:cNvCxnSpPr>
            <a:stCxn id="40" idx="3"/>
            <a:endCxn id="38" idx="0"/>
          </p:cNvCxnSpPr>
          <p:nvPr/>
        </p:nvCxnSpPr>
        <p:spPr>
          <a:xfrm flipH="1">
            <a:off x="3048000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5"/>
            <a:endCxn id="39" idx="0"/>
          </p:cNvCxnSpPr>
          <p:nvPr/>
        </p:nvCxnSpPr>
        <p:spPr>
          <a:xfrm>
            <a:off x="4635126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8" idx="3"/>
            <a:endCxn id="34" idx="0"/>
          </p:cNvCxnSpPr>
          <p:nvPr/>
        </p:nvCxnSpPr>
        <p:spPr>
          <a:xfrm flipH="1">
            <a:off x="23622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5"/>
            <a:endCxn id="35" idx="0"/>
          </p:cNvCxnSpPr>
          <p:nvPr/>
        </p:nvCxnSpPr>
        <p:spPr>
          <a:xfrm>
            <a:off x="32635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  <a:endCxn id="36" idx="0"/>
          </p:cNvCxnSpPr>
          <p:nvPr/>
        </p:nvCxnSpPr>
        <p:spPr>
          <a:xfrm flipH="1">
            <a:off x="51054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5"/>
            <a:endCxn id="37" idx="0"/>
          </p:cNvCxnSpPr>
          <p:nvPr/>
        </p:nvCxnSpPr>
        <p:spPr>
          <a:xfrm>
            <a:off x="60067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4" idx="0"/>
          </p:cNvCxnSpPr>
          <p:nvPr/>
        </p:nvCxnSpPr>
        <p:spPr>
          <a:xfrm flipH="1">
            <a:off x="20574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5"/>
            <a:endCxn id="21" idx="0"/>
          </p:cNvCxnSpPr>
          <p:nvPr/>
        </p:nvCxnSpPr>
        <p:spPr>
          <a:xfrm>
            <a:off x="25777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3"/>
            <a:endCxn id="22" idx="0"/>
          </p:cNvCxnSpPr>
          <p:nvPr/>
        </p:nvCxnSpPr>
        <p:spPr>
          <a:xfrm flipH="1">
            <a:off x="34290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5"/>
            <a:endCxn id="24" idx="0"/>
          </p:cNvCxnSpPr>
          <p:nvPr/>
        </p:nvCxnSpPr>
        <p:spPr>
          <a:xfrm>
            <a:off x="39493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3"/>
            <a:endCxn id="27" idx="0"/>
          </p:cNvCxnSpPr>
          <p:nvPr/>
        </p:nvCxnSpPr>
        <p:spPr>
          <a:xfrm flipH="1">
            <a:off x="48006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5"/>
            <a:endCxn id="30" idx="0"/>
          </p:cNvCxnSpPr>
          <p:nvPr/>
        </p:nvCxnSpPr>
        <p:spPr>
          <a:xfrm>
            <a:off x="53209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7" idx="3"/>
            <a:endCxn id="32" idx="0"/>
          </p:cNvCxnSpPr>
          <p:nvPr/>
        </p:nvCxnSpPr>
        <p:spPr>
          <a:xfrm flipH="1">
            <a:off x="61722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5"/>
            <a:endCxn id="33" idx="0"/>
          </p:cNvCxnSpPr>
          <p:nvPr/>
        </p:nvCxnSpPr>
        <p:spPr>
          <a:xfrm>
            <a:off x="66925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82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 &gt; 6 SWAP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438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124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8100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495800" y="5562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181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867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553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0574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4290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800600" y="48006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1722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743200" y="3962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486400" y="39624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14800" y="2971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8" name="Straight Arrow Connector 7"/>
          <p:cNvCxnSpPr>
            <a:stCxn id="40" idx="3"/>
            <a:endCxn id="38" idx="0"/>
          </p:cNvCxnSpPr>
          <p:nvPr/>
        </p:nvCxnSpPr>
        <p:spPr>
          <a:xfrm flipH="1">
            <a:off x="3048000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5"/>
            <a:endCxn id="39" idx="0"/>
          </p:cNvCxnSpPr>
          <p:nvPr/>
        </p:nvCxnSpPr>
        <p:spPr>
          <a:xfrm>
            <a:off x="4635126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8" idx="3"/>
            <a:endCxn id="34" idx="0"/>
          </p:cNvCxnSpPr>
          <p:nvPr/>
        </p:nvCxnSpPr>
        <p:spPr>
          <a:xfrm flipH="1">
            <a:off x="23622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5"/>
            <a:endCxn id="35" idx="0"/>
          </p:cNvCxnSpPr>
          <p:nvPr/>
        </p:nvCxnSpPr>
        <p:spPr>
          <a:xfrm>
            <a:off x="32635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  <a:endCxn id="36" idx="0"/>
          </p:cNvCxnSpPr>
          <p:nvPr/>
        </p:nvCxnSpPr>
        <p:spPr>
          <a:xfrm flipH="1">
            <a:off x="51054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5"/>
            <a:endCxn id="37" idx="0"/>
          </p:cNvCxnSpPr>
          <p:nvPr/>
        </p:nvCxnSpPr>
        <p:spPr>
          <a:xfrm>
            <a:off x="60067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4" idx="0"/>
          </p:cNvCxnSpPr>
          <p:nvPr/>
        </p:nvCxnSpPr>
        <p:spPr>
          <a:xfrm flipH="1">
            <a:off x="20574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5"/>
            <a:endCxn id="21" idx="0"/>
          </p:cNvCxnSpPr>
          <p:nvPr/>
        </p:nvCxnSpPr>
        <p:spPr>
          <a:xfrm>
            <a:off x="25777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3"/>
            <a:endCxn id="22" idx="0"/>
          </p:cNvCxnSpPr>
          <p:nvPr/>
        </p:nvCxnSpPr>
        <p:spPr>
          <a:xfrm flipH="1">
            <a:off x="34290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5"/>
            <a:endCxn id="24" idx="0"/>
          </p:cNvCxnSpPr>
          <p:nvPr/>
        </p:nvCxnSpPr>
        <p:spPr>
          <a:xfrm>
            <a:off x="39493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3"/>
            <a:endCxn id="27" idx="0"/>
          </p:cNvCxnSpPr>
          <p:nvPr/>
        </p:nvCxnSpPr>
        <p:spPr>
          <a:xfrm flipH="1">
            <a:off x="48006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5"/>
            <a:endCxn id="30" idx="0"/>
          </p:cNvCxnSpPr>
          <p:nvPr/>
        </p:nvCxnSpPr>
        <p:spPr>
          <a:xfrm>
            <a:off x="53209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7" idx="3"/>
            <a:endCxn id="32" idx="0"/>
          </p:cNvCxnSpPr>
          <p:nvPr/>
        </p:nvCxnSpPr>
        <p:spPr>
          <a:xfrm flipH="1">
            <a:off x="61722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5"/>
            <a:endCxn id="33" idx="0"/>
          </p:cNvCxnSpPr>
          <p:nvPr/>
        </p:nvCxnSpPr>
        <p:spPr>
          <a:xfrm>
            <a:off x="66925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69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 &lt; 20 DONE!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438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124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8100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495800" y="5562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181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867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553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0574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4290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800600" y="4800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1722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743200" y="3962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486400" y="39624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14800" y="2971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8" name="Straight Arrow Connector 7"/>
          <p:cNvCxnSpPr>
            <a:stCxn id="40" idx="3"/>
            <a:endCxn id="38" idx="0"/>
          </p:cNvCxnSpPr>
          <p:nvPr/>
        </p:nvCxnSpPr>
        <p:spPr>
          <a:xfrm flipH="1">
            <a:off x="3048000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5"/>
            <a:endCxn id="39" idx="0"/>
          </p:cNvCxnSpPr>
          <p:nvPr/>
        </p:nvCxnSpPr>
        <p:spPr>
          <a:xfrm>
            <a:off x="4635126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8" idx="3"/>
            <a:endCxn id="34" idx="0"/>
          </p:cNvCxnSpPr>
          <p:nvPr/>
        </p:nvCxnSpPr>
        <p:spPr>
          <a:xfrm flipH="1">
            <a:off x="23622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5"/>
            <a:endCxn id="35" idx="0"/>
          </p:cNvCxnSpPr>
          <p:nvPr/>
        </p:nvCxnSpPr>
        <p:spPr>
          <a:xfrm>
            <a:off x="32635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  <a:endCxn id="36" idx="0"/>
          </p:cNvCxnSpPr>
          <p:nvPr/>
        </p:nvCxnSpPr>
        <p:spPr>
          <a:xfrm flipH="1">
            <a:off x="51054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5"/>
            <a:endCxn id="37" idx="0"/>
          </p:cNvCxnSpPr>
          <p:nvPr/>
        </p:nvCxnSpPr>
        <p:spPr>
          <a:xfrm>
            <a:off x="60067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4" idx="0"/>
          </p:cNvCxnSpPr>
          <p:nvPr/>
        </p:nvCxnSpPr>
        <p:spPr>
          <a:xfrm flipH="1">
            <a:off x="20574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5"/>
            <a:endCxn id="21" idx="0"/>
          </p:cNvCxnSpPr>
          <p:nvPr/>
        </p:nvCxnSpPr>
        <p:spPr>
          <a:xfrm>
            <a:off x="25777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3"/>
            <a:endCxn id="22" idx="0"/>
          </p:cNvCxnSpPr>
          <p:nvPr/>
        </p:nvCxnSpPr>
        <p:spPr>
          <a:xfrm flipH="1">
            <a:off x="34290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5"/>
            <a:endCxn id="24" idx="0"/>
          </p:cNvCxnSpPr>
          <p:nvPr/>
        </p:nvCxnSpPr>
        <p:spPr>
          <a:xfrm>
            <a:off x="39493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3"/>
            <a:endCxn id="27" idx="0"/>
          </p:cNvCxnSpPr>
          <p:nvPr/>
        </p:nvCxnSpPr>
        <p:spPr>
          <a:xfrm flipH="1">
            <a:off x="48006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5"/>
            <a:endCxn id="30" idx="0"/>
          </p:cNvCxnSpPr>
          <p:nvPr/>
        </p:nvCxnSpPr>
        <p:spPr>
          <a:xfrm>
            <a:off x="53209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7" idx="3"/>
            <a:endCxn id="32" idx="0"/>
          </p:cNvCxnSpPr>
          <p:nvPr/>
        </p:nvCxnSpPr>
        <p:spPr>
          <a:xfrm flipH="1">
            <a:off x="61722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5"/>
            <a:endCxn id="33" idx="0"/>
          </p:cNvCxnSpPr>
          <p:nvPr/>
        </p:nvCxnSpPr>
        <p:spPr>
          <a:xfrm>
            <a:off x="66925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13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always remove the node at the root</a:t>
            </a:r>
          </a:p>
          <a:p>
            <a:r>
              <a:rPr lang="en-US" dirty="0" smtClean="0"/>
              <a:t>Get the last node via breadth order and place that node at the root</a:t>
            </a:r>
          </a:p>
          <a:p>
            <a:r>
              <a:rPr lang="en-US" dirty="0" smtClean="0"/>
              <a:t>Finally take that node and “bubble down”</a:t>
            </a:r>
          </a:p>
          <a:p>
            <a:pPr lvl="1"/>
            <a:r>
              <a:rPr lang="en-US" dirty="0" smtClean="0"/>
              <a:t>First see which of the two children are larger</a:t>
            </a:r>
          </a:p>
          <a:p>
            <a:pPr lvl="1"/>
            <a:r>
              <a:rPr lang="en-US" dirty="0" smtClean="0"/>
              <a:t>If the larger child is larger then SWAP</a:t>
            </a:r>
          </a:p>
          <a:p>
            <a:pPr lvl="1"/>
            <a:r>
              <a:rPr lang="en-US" dirty="0" smtClean="0"/>
              <a:t>Otherwise it is 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27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and return the node at the root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438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124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8100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495800" y="5562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181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867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553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0574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4290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800600" y="4800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1722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743200" y="3962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486400" y="39624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14800" y="2971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8" name="Straight Arrow Connector 7"/>
          <p:cNvCxnSpPr>
            <a:stCxn id="40" idx="3"/>
            <a:endCxn id="38" idx="0"/>
          </p:cNvCxnSpPr>
          <p:nvPr/>
        </p:nvCxnSpPr>
        <p:spPr>
          <a:xfrm flipH="1">
            <a:off x="3048000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5"/>
            <a:endCxn id="39" idx="0"/>
          </p:cNvCxnSpPr>
          <p:nvPr/>
        </p:nvCxnSpPr>
        <p:spPr>
          <a:xfrm>
            <a:off x="4635126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8" idx="3"/>
            <a:endCxn id="34" idx="0"/>
          </p:cNvCxnSpPr>
          <p:nvPr/>
        </p:nvCxnSpPr>
        <p:spPr>
          <a:xfrm flipH="1">
            <a:off x="23622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5"/>
            <a:endCxn id="35" idx="0"/>
          </p:cNvCxnSpPr>
          <p:nvPr/>
        </p:nvCxnSpPr>
        <p:spPr>
          <a:xfrm>
            <a:off x="32635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  <a:endCxn id="36" idx="0"/>
          </p:cNvCxnSpPr>
          <p:nvPr/>
        </p:nvCxnSpPr>
        <p:spPr>
          <a:xfrm flipH="1">
            <a:off x="51054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5"/>
            <a:endCxn id="37" idx="0"/>
          </p:cNvCxnSpPr>
          <p:nvPr/>
        </p:nvCxnSpPr>
        <p:spPr>
          <a:xfrm>
            <a:off x="60067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4" idx="0"/>
          </p:cNvCxnSpPr>
          <p:nvPr/>
        </p:nvCxnSpPr>
        <p:spPr>
          <a:xfrm flipH="1">
            <a:off x="20574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5"/>
            <a:endCxn id="21" idx="0"/>
          </p:cNvCxnSpPr>
          <p:nvPr/>
        </p:nvCxnSpPr>
        <p:spPr>
          <a:xfrm>
            <a:off x="25777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3"/>
            <a:endCxn id="22" idx="0"/>
          </p:cNvCxnSpPr>
          <p:nvPr/>
        </p:nvCxnSpPr>
        <p:spPr>
          <a:xfrm flipH="1">
            <a:off x="34290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5"/>
            <a:endCxn id="24" idx="0"/>
          </p:cNvCxnSpPr>
          <p:nvPr/>
        </p:nvCxnSpPr>
        <p:spPr>
          <a:xfrm>
            <a:off x="39493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3"/>
            <a:endCxn id="27" idx="0"/>
          </p:cNvCxnSpPr>
          <p:nvPr/>
        </p:nvCxnSpPr>
        <p:spPr>
          <a:xfrm flipH="1">
            <a:off x="48006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5"/>
            <a:endCxn id="30" idx="0"/>
          </p:cNvCxnSpPr>
          <p:nvPr/>
        </p:nvCxnSpPr>
        <p:spPr>
          <a:xfrm>
            <a:off x="53209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7" idx="3"/>
            <a:endCxn id="32" idx="0"/>
          </p:cNvCxnSpPr>
          <p:nvPr/>
        </p:nvCxnSpPr>
        <p:spPr>
          <a:xfrm flipH="1">
            <a:off x="61722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5"/>
            <a:endCxn id="33" idx="0"/>
          </p:cNvCxnSpPr>
          <p:nvPr/>
        </p:nvCxnSpPr>
        <p:spPr>
          <a:xfrm>
            <a:off x="66925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Striped Right Arrow 4"/>
          <p:cNvSpPr/>
          <p:nvPr/>
        </p:nvSpPr>
        <p:spPr>
          <a:xfrm rot="18902034">
            <a:off x="4439660" y="2556573"/>
            <a:ext cx="748926" cy="533400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6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the last node in breadth order and place it at the root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438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124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8100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495800" y="55626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181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867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553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0574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4290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800600" y="4800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1722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743200" y="3962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486400" y="39624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14800" y="29718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cxnSp>
        <p:nvCxnSpPr>
          <p:cNvPr id="8" name="Straight Arrow Connector 7"/>
          <p:cNvCxnSpPr>
            <a:stCxn id="40" idx="3"/>
            <a:endCxn id="38" idx="0"/>
          </p:cNvCxnSpPr>
          <p:nvPr/>
        </p:nvCxnSpPr>
        <p:spPr>
          <a:xfrm flipH="1">
            <a:off x="3048000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5"/>
            <a:endCxn id="39" idx="0"/>
          </p:cNvCxnSpPr>
          <p:nvPr/>
        </p:nvCxnSpPr>
        <p:spPr>
          <a:xfrm>
            <a:off x="4635126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8" idx="3"/>
            <a:endCxn id="34" idx="0"/>
          </p:cNvCxnSpPr>
          <p:nvPr/>
        </p:nvCxnSpPr>
        <p:spPr>
          <a:xfrm flipH="1">
            <a:off x="23622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5"/>
            <a:endCxn id="35" idx="0"/>
          </p:cNvCxnSpPr>
          <p:nvPr/>
        </p:nvCxnSpPr>
        <p:spPr>
          <a:xfrm>
            <a:off x="32635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  <a:endCxn id="36" idx="0"/>
          </p:cNvCxnSpPr>
          <p:nvPr/>
        </p:nvCxnSpPr>
        <p:spPr>
          <a:xfrm flipH="1">
            <a:off x="51054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5"/>
            <a:endCxn id="37" idx="0"/>
          </p:cNvCxnSpPr>
          <p:nvPr/>
        </p:nvCxnSpPr>
        <p:spPr>
          <a:xfrm>
            <a:off x="60067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4" idx="0"/>
          </p:cNvCxnSpPr>
          <p:nvPr/>
        </p:nvCxnSpPr>
        <p:spPr>
          <a:xfrm flipH="1">
            <a:off x="20574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5"/>
            <a:endCxn id="21" idx="0"/>
          </p:cNvCxnSpPr>
          <p:nvPr/>
        </p:nvCxnSpPr>
        <p:spPr>
          <a:xfrm>
            <a:off x="25777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3"/>
            <a:endCxn id="22" idx="0"/>
          </p:cNvCxnSpPr>
          <p:nvPr/>
        </p:nvCxnSpPr>
        <p:spPr>
          <a:xfrm flipH="1">
            <a:off x="34290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5"/>
            <a:endCxn id="24" idx="0"/>
          </p:cNvCxnSpPr>
          <p:nvPr/>
        </p:nvCxnSpPr>
        <p:spPr>
          <a:xfrm>
            <a:off x="39493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3"/>
            <a:endCxn id="27" idx="0"/>
          </p:cNvCxnSpPr>
          <p:nvPr/>
        </p:nvCxnSpPr>
        <p:spPr>
          <a:xfrm flipH="1">
            <a:off x="48006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5"/>
            <a:endCxn id="30" idx="0"/>
          </p:cNvCxnSpPr>
          <p:nvPr/>
        </p:nvCxnSpPr>
        <p:spPr>
          <a:xfrm>
            <a:off x="53209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7" idx="3"/>
            <a:endCxn id="32" idx="0"/>
          </p:cNvCxnSpPr>
          <p:nvPr/>
        </p:nvCxnSpPr>
        <p:spPr>
          <a:xfrm flipH="1">
            <a:off x="61722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5"/>
            <a:endCxn id="33" idx="0"/>
          </p:cNvCxnSpPr>
          <p:nvPr/>
        </p:nvCxnSpPr>
        <p:spPr>
          <a:xfrm>
            <a:off x="66925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876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Bubble that value down.  Pick the larger of the two children.  If it is larger then swap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438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124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8100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495800" y="5562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181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867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553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0574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4290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800600" y="4800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1722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743200" y="3962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486400" y="39624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14800" y="2971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8" name="Straight Arrow Connector 7"/>
          <p:cNvCxnSpPr>
            <a:stCxn id="40" idx="3"/>
            <a:endCxn id="38" idx="0"/>
          </p:cNvCxnSpPr>
          <p:nvPr/>
        </p:nvCxnSpPr>
        <p:spPr>
          <a:xfrm flipH="1">
            <a:off x="3048000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5"/>
            <a:endCxn id="39" idx="0"/>
          </p:cNvCxnSpPr>
          <p:nvPr/>
        </p:nvCxnSpPr>
        <p:spPr>
          <a:xfrm>
            <a:off x="4635126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8" idx="3"/>
            <a:endCxn id="34" idx="0"/>
          </p:cNvCxnSpPr>
          <p:nvPr/>
        </p:nvCxnSpPr>
        <p:spPr>
          <a:xfrm flipH="1">
            <a:off x="23622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5"/>
            <a:endCxn id="35" idx="0"/>
          </p:cNvCxnSpPr>
          <p:nvPr/>
        </p:nvCxnSpPr>
        <p:spPr>
          <a:xfrm>
            <a:off x="32635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  <a:endCxn id="36" idx="0"/>
          </p:cNvCxnSpPr>
          <p:nvPr/>
        </p:nvCxnSpPr>
        <p:spPr>
          <a:xfrm flipH="1">
            <a:off x="51054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5"/>
            <a:endCxn id="37" idx="0"/>
          </p:cNvCxnSpPr>
          <p:nvPr/>
        </p:nvCxnSpPr>
        <p:spPr>
          <a:xfrm>
            <a:off x="60067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4" idx="0"/>
          </p:cNvCxnSpPr>
          <p:nvPr/>
        </p:nvCxnSpPr>
        <p:spPr>
          <a:xfrm flipH="1">
            <a:off x="20574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5"/>
            <a:endCxn id="21" idx="0"/>
          </p:cNvCxnSpPr>
          <p:nvPr/>
        </p:nvCxnSpPr>
        <p:spPr>
          <a:xfrm>
            <a:off x="25777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3"/>
            <a:endCxn id="22" idx="0"/>
          </p:cNvCxnSpPr>
          <p:nvPr/>
        </p:nvCxnSpPr>
        <p:spPr>
          <a:xfrm flipH="1">
            <a:off x="34290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5"/>
            <a:endCxn id="24" idx="0"/>
          </p:cNvCxnSpPr>
          <p:nvPr/>
        </p:nvCxnSpPr>
        <p:spPr>
          <a:xfrm>
            <a:off x="39493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3"/>
            <a:endCxn id="27" idx="0"/>
          </p:cNvCxnSpPr>
          <p:nvPr/>
        </p:nvCxnSpPr>
        <p:spPr>
          <a:xfrm flipH="1">
            <a:off x="48006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5"/>
            <a:endCxn id="30" idx="0"/>
          </p:cNvCxnSpPr>
          <p:nvPr/>
        </p:nvCxnSpPr>
        <p:spPr>
          <a:xfrm>
            <a:off x="53209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7" idx="3"/>
            <a:endCxn id="32" idx="0"/>
          </p:cNvCxnSpPr>
          <p:nvPr/>
        </p:nvCxnSpPr>
        <p:spPr>
          <a:xfrm flipH="1">
            <a:off x="61722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5"/>
            <a:endCxn id="33" idx="0"/>
          </p:cNvCxnSpPr>
          <p:nvPr/>
        </p:nvCxnSpPr>
        <p:spPr>
          <a:xfrm>
            <a:off x="66925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030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 &gt; 4 SWAP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438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124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8100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495800" y="5562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181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867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553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0574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4290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800600" y="4800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1722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743200" y="39624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486400" y="39624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14800" y="2971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cxnSp>
        <p:nvCxnSpPr>
          <p:cNvPr id="8" name="Straight Arrow Connector 7"/>
          <p:cNvCxnSpPr>
            <a:stCxn id="40" idx="3"/>
            <a:endCxn id="38" idx="0"/>
          </p:cNvCxnSpPr>
          <p:nvPr/>
        </p:nvCxnSpPr>
        <p:spPr>
          <a:xfrm flipH="1">
            <a:off x="3048000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5"/>
            <a:endCxn id="39" idx="0"/>
          </p:cNvCxnSpPr>
          <p:nvPr/>
        </p:nvCxnSpPr>
        <p:spPr>
          <a:xfrm>
            <a:off x="4635126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8" idx="3"/>
            <a:endCxn id="34" idx="0"/>
          </p:cNvCxnSpPr>
          <p:nvPr/>
        </p:nvCxnSpPr>
        <p:spPr>
          <a:xfrm flipH="1">
            <a:off x="23622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5"/>
            <a:endCxn id="35" idx="0"/>
          </p:cNvCxnSpPr>
          <p:nvPr/>
        </p:nvCxnSpPr>
        <p:spPr>
          <a:xfrm>
            <a:off x="32635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  <a:endCxn id="36" idx="0"/>
          </p:cNvCxnSpPr>
          <p:nvPr/>
        </p:nvCxnSpPr>
        <p:spPr>
          <a:xfrm flipH="1">
            <a:off x="51054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5"/>
            <a:endCxn id="37" idx="0"/>
          </p:cNvCxnSpPr>
          <p:nvPr/>
        </p:nvCxnSpPr>
        <p:spPr>
          <a:xfrm>
            <a:off x="60067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4" idx="0"/>
          </p:cNvCxnSpPr>
          <p:nvPr/>
        </p:nvCxnSpPr>
        <p:spPr>
          <a:xfrm flipH="1">
            <a:off x="20574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5"/>
            <a:endCxn id="21" idx="0"/>
          </p:cNvCxnSpPr>
          <p:nvPr/>
        </p:nvCxnSpPr>
        <p:spPr>
          <a:xfrm>
            <a:off x="25777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3"/>
            <a:endCxn id="22" idx="0"/>
          </p:cNvCxnSpPr>
          <p:nvPr/>
        </p:nvCxnSpPr>
        <p:spPr>
          <a:xfrm flipH="1">
            <a:off x="34290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5"/>
            <a:endCxn id="24" idx="0"/>
          </p:cNvCxnSpPr>
          <p:nvPr/>
        </p:nvCxnSpPr>
        <p:spPr>
          <a:xfrm>
            <a:off x="39493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3"/>
            <a:endCxn id="27" idx="0"/>
          </p:cNvCxnSpPr>
          <p:nvPr/>
        </p:nvCxnSpPr>
        <p:spPr>
          <a:xfrm flipH="1">
            <a:off x="48006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5"/>
            <a:endCxn id="30" idx="0"/>
          </p:cNvCxnSpPr>
          <p:nvPr/>
        </p:nvCxnSpPr>
        <p:spPr>
          <a:xfrm>
            <a:off x="53209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7" idx="3"/>
            <a:endCxn id="32" idx="0"/>
          </p:cNvCxnSpPr>
          <p:nvPr/>
        </p:nvCxnSpPr>
        <p:spPr>
          <a:xfrm flipH="1">
            <a:off x="61722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5"/>
            <a:endCxn id="33" idx="0"/>
          </p:cNvCxnSpPr>
          <p:nvPr/>
        </p:nvCxnSpPr>
        <p:spPr>
          <a:xfrm>
            <a:off x="66925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441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 &gt; 4 SWAP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438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124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8100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495800" y="5562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181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867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553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0574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429000" y="48006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800600" y="4800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1722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743200" y="39624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486400" y="39624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14800" y="29718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cxnSp>
        <p:nvCxnSpPr>
          <p:cNvPr id="8" name="Straight Arrow Connector 7"/>
          <p:cNvCxnSpPr>
            <a:stCxn id="40" idx="3"/>
            <a:endCxn id="38" idx="0"/>
          </p:cNvCxnSpPr>
          <p:nvPr/>
        </p:nvCxnSpPr>
        <p:spPr>
          <a:xfrm flipH="1">
            <a:off x="3048000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5"/>
            <a:endCxn id="39" idx="0"/>
          </p:cNvCxnSpPr>
          <p:nvPr/>
        </p:nvCxnSpPr>
        <p:spPr>
          <a:xfrm>
            <a:off x="4635126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8" idx="3"/>
            <a:endCxn id="34" idx="0"/>
          </p:cNvCxnSpPr>
          <p:nvPr/>
        </p:nvCxnSpPr>
        <p:spPr>
          <a:xfrm flipH="1">
            <a:off x="23622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5"/>
            <a:endCxn id="35" idx="0"/>
          </p:cNvCxnSpPr>
          <p:nvPr/>
        </p:nvCxnSpPr>
        <p:spPr>
          <a:xfrm>
            <a:off x="32635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  <a:endCxn id="36" idx="0"/>
          </p:cNvCxnSpPr>
          <p:nvPr/>
        </p:nvCxnSpPr>
        <p:spPr>
          <a:xfrm flipH="1">
            <a:off x="51054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5"/>
            <a:endCxn id="37" idx="0"/>
          </p:cNvCxnSpPr>
          <p:nvPr/>
        </p:nvCxnSpPr>
        <p:spPr>
          <a:xfrm>
            <a:off x="60067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4" idx="0"/>
          </p:cNvCxnSpPr>
          <p:nvPr/>
        </p:nvCxnSpPr>
        <p:spPr>
          <a:xfrm flipH="1">
            <a:off x="20574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5"/>
            <a:endCxn id="21" idx="0"/>
          </p:cNvCxnSpPr>
          <p:nvPr/>
        </p:nvCxnSpPr>
        <p:spPr>
          <a:xfrm>
            <a:off x="25777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3"/>
            <a:endCxn id="22" idx="0"/>
          </p:cNvCxnSpPr>
          <p:nvPr/>
        </p:nvCxnSpPr>
        <p:spPr>
          <a:xfrm flipH="1">
            <a:off x="34290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5"/>
            <a:endCxn id="24" idx="0"/>
          </p:cNvCxnSpPr>
          <p:nvPr/>
        </p:nvCxnSpPr>
        <p:spPr>
          <a:xfrm>
            <a:off x="39493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3"/>
            <a:endCxn id="27" idx="0"/>
          </p:cNvCxnSpPr>
          <p:nvPr/>
        </p:nvCxnSpPr>
        <p:spPr>
          <a:xfrm flipH="1">
            <a:off x="48006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5"/>
            <a:endCxn id="30" idx="0"/>
          </p:cNvCxnSpPr>
          <p:nvPr/>
        </p:nvCxnSpPr>
        <p:spPr>
          <a:xfrm>
            <a:off x="53209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7" idx="3"/>
            <a:endCxn id="32" idx="0"/>
          </p:cNvCxnSpPr>
          <p:nvPr/>
        </p:nvCxnSpPr>
        <p:spPr>
          <a:xfrm flipH="1">
            <a:off x="61722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5"/>
            <a:endCxn id="33" idx="0"/>
          </p:cNvCxnSpPr>
          <p:nvPr/>
        </p:nvCxnSpPr>
        <p:spPr>
          <a:xfrm>
            <a:off x="66925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639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&gt; 4 SWAP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438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124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810000" y="55626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495800" y="5562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181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867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553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0574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429000" y="48006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800600" y="4800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1722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743200" y="39624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486400" y="39624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14800" y="29718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cxnSp>
        <p:nvCxnSpPr>
          <p:cNvPr id="8" name="Straight Arrow Connector 7"/>
          <p:cNvCxnSpPr>
            <a:stCxn id="40" idx="3"/>
            <a:endCxn id="38" idx="0"/>
          </p:cNvCxnSpPr>
          <p:nvPr/>
        </p:nvCxnSpPr>
        <p:spPr>
          <a:xfrm flipH="1">
            <a:off x="3048000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5"/>
            <a:endCxn id="39" idx="0"/>
          </p:cNvCxnSpPr>
          <p:nvPr/>
        </p:nvCxnSpPr>
        <p:spPr>
          <a:xfrm>
            <a:off x="4635126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8" idx="3"/>
            <a:endCxn id="34" idx="0"/>
          </p:cNvCxnSpPr>
          <p:nvPr/>
        </p:nvCxnSpPr>
        <p:spPr>
          <a:xfrm flipH="1">
            <a:off x="23622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5"/>
            <a:endCxn id="35" idx="0"/>
          </p:cNvCxnSpPr>
          <p:nvPr/>
        </p:nvCxnSpPr>
        <p:spPr>
          <a:xfrm>
            <a:off x="32635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  <a:endCxn id="36" idx="0"/>
          </p:cNvCxnSpPr>
          <p:nvPr/>
        </p:nvCxnSpPr>
        <p:spPr>
          <a:xfrm flipH="1">
            <a:off x="51054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5"/>
            <a:endCxn id="37" idx="0"/>
          </p:cNvCxnSpPr>
          <p:nvPr/>
        </p:nvCxnSpPr>
        <p:spPr>
          <a:xfrm>
            <a:off x="60067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4" idx="0"/>
          </p:cNvCxnSpPr>
          <p:nvPr/>
        </p:nvCxnSpPr>
        <p:spPr>
          <a:xfrm flipH="1">
            <a:off x="20574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5"/>
            <a:endCxn id="21" idx="0"/>
          </p:cNvCxnSpPr>
          <p:nvPr/>
        </p:nvCxnSpPr>
        <p:spPr>
          <a:xfrm>
            <a:off x="25777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3"/>
            <a:endCxn id="22" idx="0"/>
          </p:cNvCxnSpPr>
          <p:nvPr/>
        </p:nvCxnSpPr>
        <p:spPr>
          <a:xfrm flipH="1">
            <a:off x="34290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5"/>
            <a:endCxn id="24" idx="0"/>
          </p:cNvCxnSpPr>
          <p:nvPr/>
        </p:nvCxnSpPr>
        <p:spPr>
          <a:xfrm>
            <a:off x="39493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3"/>
            <a:endCxn id="27" idx="0"/>
          </p:cNvCxnSpPr>
          <p:nvPr/>
        </p:nvCxnSpPr>
        <p:spPr>
          <a:xfrm flipH="1">
            <a:off x="48006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5"/>
            <a:endCxn id="30" idx="0"/>
          </p:cNvCxnSpPr>
          <p:nvPr/>
        </p:nvCxnSpPr>
        <p:spPr>
          <a:xfrm>
            <a:off x="53209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7" idx="3"/>
            <a:endCxn id="32" idx="0"/>
          </p:cNvCxnSpPr>
          <p:nvPr/>
        </p:nvCxnSpPr>
        <p:spPr>
          <a:xfrm flipH="1">
            <a:off x="61722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5"/>
            <a:endCxn id="33" idx="0"/>
          </p:cNvCxnSpPr>
          <p:nvPr/>
        </p:nvCxnSpPr>
        <p:spPr>
          <a:xfrm>
            <a:off x="66925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4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Heaps are another type of binary tree</a:t>
            </a:r>
          </a:p>
          <a:p>
            <a:r>
              <a:rPr lang="en-US" dirty="0" smtClean="0"/>
              <a:t>Each node has to have some comparable value</a:t>
            </a:r>
          </a:p>
          <a:p>
            <a:r>
              <a:rPr lang="en-US" dirty="0" smtClean="0"/>
              <a:t>Think of each of these values as a priority</a:t>
            </a:r>
          </a:p>
        </p:txBody>
      </p:sp>
      <p:pic>
        <p:nvPicPr>
          <p:cNvPr id="5" name="Picture 4" descr="http://upload.wikimedia.org/wikipedia/commons/b/bf/Max-he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707" y="2209800"/>
            <a:ext cx="389572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998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no more children. DONE!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438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124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810000" y="55626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495800" y="5562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181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867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553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0574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429000" y="4800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800600" y="4800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1722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743200" y="39624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486400" y="39624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14800" y="29718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cxnSp>
        <p:nvCxnSpPr>
          <p:cNvPr id="8" name="Straight Arrow Connector 7"/>
          <p:cNvCxnSpPr>
            <a:stCxn id="40" idx="3"/>
            <a:endCxn id="38" idx="0"/>
          </p:cNvCxnSpPr>
          <p:nvPr/>
        </p:nvCxnSpPr>
        <p:spPr>
          <a:xfrm flipH="1">
            <a:off x="3048000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5"/>
            <a:endCxn id="39" idx="0"/>
          </p:cNvCxnSpPr>
          <p:nvPr/>
        </p:nvCxnSpPr>
        <p:spPr>
          <a:xfrm>
            <a:off x="4635126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8" idx="3"/>
            <a:endCxn id="34" idx="0"/>
          </p:cNvCxnSpPr>
          <p:nvPr/>
        </p:nvCxnSpPr>
        <p:spPr>
          <a:xfrm flipH="1">
            <a:off x="23622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5"/>
            <a:endCxn id="35" idx="0"/>
          </p:cNvCxnSpPr>
          <p:nvPr/>
        </p:nvCxnSpPr>
        <p:spPr>
          <a:xfrm>
            <a:off x="32635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  <a:endCxn id="36" idx="0"/>
          </p:cNvCxnSpPr>
          <p:nvPr/>
        </p:nvCxnSpPr>
        <p:spPr>
          <a:xfrm flipH="1">
            <a:off x="51054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5"/>
            <a:endCxn id="37" idx="0"/>
          </p:cNvCxnSpPr>
          <p:nvPr/>
        </p:nvCxnSpPr>
        <p:spPr>
          <a:xfrm>
            <a:off x="60067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4" idx="0"/>
          </p:cNvCxnSpPr>
          <p:nvPr/>
        </p:nvCxnSpPr>
        <p:spPr>
          <a:xfrm flipH="1">
            <a:off x="20574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5"/>
            <a:endCxn id="21" idx="0"/>
          </p:cNvCxnSpPr>
          <p:nvPr/>
        </p:nvCxnSpPr>
        <p:spPr>
          <a:xfrm>
            <a:off x="25777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3"/>
            <a:endCxn id="22" idx="0"/>
          </p:cNvCxnSpPr>
          <p:nvPr/>
        </p:nvCxnSpPr>
        <p:spPr>
          <a:xfrm flipH="1">
            <a:off x="34290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5"/>
            <a:endCxn id="24" idx="0"/>
          </p:cNvCxnSpPr>
          <p:nvPr/>
        </p:nvCxnSpPr>
        <p:spPr>
          <a:xfrm>
            <a:off x="39493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3"/>
            <a:endCxn id="27" idx="0"/>
          </p:cNvCxnSpPr>
          <p:nvPr/>
        </p:nvCxnSpPr>
        <p:spPr>
          <a:xfrm flipH="1">
            <a:off x="48006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5"/>
            <a:endCxn id="30" idx="0"/>
          </p:cNvCxnSpPr>
          <p:nvPr/>
        </p:nvCxnSpPr>
        <p:spPr>
          <a:xfrm>
            <a:off x="53209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7" idx="3"/>
            <a:endCxn id="32" idx="0"/>
          </p:cNvCxnSpPr>
          <p:nvPr/>
        </p:nvCxnSpPr>
        <p:spPr>
          <a:xfrm flipH="1">
            <a:off x="61722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5"/>
            <a:endCxn id="33" idx="0"/>
          </p:cNvCxnSpPr>
          <p:nvPr/>
        </p:nvCxnSpPr>
        <p:spPr>
          <a:xfrm>
            <a:off x="66925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624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heap is constructed if every element is removed it is returned in that order</a:t>
            </a:r>
          </a:p>
          <a:p>
            <a:pPr lvl="1"/>
            <a:r>
              <a:rPr lang="en-US" dirty="0" smtClean="0"/>
              <a:t>Max Heap returns everything largest to smallest</a:t>
            </a:r>
          </a:p>
          <a:p>
            <a:pPr lvl="1"/>
            <a:r>
              <a:rPr lang="en-US" dirty="0" smtClean="0"/>
              <a:t>Min Heap return everything smallest to largest</a:t>
            </a:r>
          </a:p>
          <a:p>
            <a:r>
              <a:rPr lang="en-US" dirty="0" smtClean="0"/>
              <a:t>This is due to the value of the root is either the largest or smallest value always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37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438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124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8100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495800" y="5562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181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867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553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0574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4290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800600" y="4800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1722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743200" y="3962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486400" y="39624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14800" y="2971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8" name="Straight Arrow Connector 7"/>
          <p:cNvCxnSpPr>
            <a:stCxn id="40" idx="3"/>
            <a:endCxn id="38" idx="0"/>
          </p:cNvCxnSpPr>
          <p:nvPr/>
        </p:nvCxnSpPr>
        <p:spPr>
          <a:xfrm flipH="1">
            <a:off x="3048000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5"/>
            <a:endCxn id="39" idx="0"/>
          </p:cNvCxnSpPr>
          <p:nvPr/>
        </p:nvCxnSpPr>
        <p:spPr>
          <a:xfrm>
            <a:off x="4635126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8" idx="3"/>
            <a:endCxn id="34" idx="0"/>
          </p:cNvCxnSpPr>
          <p:nvPr/>
        </p:nvCxnSpPr>
        <p:spPr>
          <a:xfrm flipH="1">
            <a:off x="23622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5"/>
            <a:endCxn id="35" idx="0"/>
          </p:cNvCxnSpPr>
          <p:nvPr/>
        </p:nvCxnSpPr>
        <p:spPr>
          <a:xfrm>
            <a:off x="32635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  <a:endCxn id="36" idx="0"/>
          </p:cNvCxnSpPr>
          <p:nvPr/>
        </p:nvCxnSpPr>
        <p:spPr>
          <a:xfrm flipH="1">
            <a:off x="51054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5"/>
            <a:endCxn id="37" idx="0"/>
          </p:cNvCxnSpPr>
          <p:nvPr/>
        </p:nvCxnSpPr>
        <p:spPr>
          <a:xfrm>
            <a:off x="60067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4" idx="0"/>
          </p:cNvCxnSpPr>
          <p:nvPr/>
        </p:nvCxnSpPr>
        <p:spPr>
          <a:xfrm flipH="1">
            <a:off x="20574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5"/>
            <a:endCxn id="21" idx="0"/>
          </p:cNvCxnSpPr>
          <p:nvPr/>
        </p:nvCxnSpPr>
        <p:spPr>
          <a:xfrm>
            <a:off x="25777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3"/>
            <a:endCxn id="22" idx="0"/>
          </p:cNvCxnSpPr>
          <p:nvPr/>
        </p:nvCxnSpPr>
        <p:spPr>
          <a:xfrm flipH="1">
            <a:off x="34290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5"/>
            <a:endCxn id="24" idx="0"/>
          </p:cNvCxnSpPr>
          <p:nvPr/>
        </p:nvCxnSpPr>
        <p:spPr>
          <a:xfrm>
            <a:off x="39493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3"/>
            <a:endCxn id="27" idx="0"/>
          </p:cNvCxnSpPr>
          <p:nvPr/>
        </p:nvCxnSpPr>
        <p:spPr>
          <a:xfrm flipH="1">
            <a:off x="48006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5"/>
            <a:endCxn id="30" idx="0"/>
          </p:cNvCxnSpPr>
          <p:nvPr/>
        </p:nvCxnSpPr>
        <p:spPr>
          <a:xfrm>
            <a:off x="53209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7" idx="3"/>
            <a:endCxn id="32" idx="0"/>
          </p:cNvCxnSpPr>
          <p:nvPr/>
        </p:nvCxnSpPr>
        <p:spPr>
          <a:xfrm flipH="1">
            <a:off x="61722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5"/>
            <a:endCxn id="33" idx="0"/>
          </p:cNvCxnSpPr>
          <p:nvPr/>
        </p:nvCxnSpPr>
        <p:spPr>
          <a:xfrm>
            <a:off x="66925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731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20 16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438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124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8100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495800" y="5562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181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867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553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0574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4290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800600" y="4800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1722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743200" y="3962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486400" y="39624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14800" y="2971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cxnSp>
        <p:nvCxnSpPr>
          <p:cNvPr id="8" name="Straight Arrow Connector 7"/>
          <p:cNvCxnSpPr>
            <a:stCxn id="40" idx="3"/>
            <a:endCxn id="38" idx="0"/>
          </p:cNvCxnSpPr>
          <p:nvPr/>
        </p:nvCxnSpPr>
        <p:spPr>
          <a:xfrm flipH="1">
            <a:off x="3048000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5"/>
            <a:endCxn id="39" idx="0"/>
          </p:cNvCxnSpPr>
          <p:nvPr/>
        </p:nvCxnSpPr>
        <p:spPr>
          <a:xfrm>
            <a:off x="4635126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8" idx="3"/>
            <a:endCxn id="34" idx="0"/>
          </p:cNvCxnSpPr>
          <p:nvPr/>
        </p:nvCxnSpPr>
        <p:spPr>
          <a:xfrm flipH="1">
            <a:off x="23622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5"/>
            <a:endCxn id="35" idx="0"/>
          </p:cNvCxnSpPr>
          <p:nvPr/>
        </p:nvCxnSpPr>
        <p:spPr>
          <a:xfrm>
            <a:off x="32635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  <a:endCxn id="36" idx="0"/>
          </p:cNvCxnSpPr>
          <p:nvPr/>
        </p:nvCxnSpPr>
        <p:spPr>
          <a:xfrm flipH="1">
            <a:off x="51054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5"/>
            <a:endCxn id="37" idx="0"/>
          </p:cNvCxnSpPr>
          <p:nvPr/>
        </p:nvCxnSpPr>
        <p:spPr>
          <a:xfrm>
            <a:off x="60067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4" idx="0"/>
          </p:cNvCxnSpPr>
          <p:nvPr/>
        </p:nvCxnSpPr>
        <p:spPr>
          <a:xfrm flipH="1">
            <a:off x="20574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5"/>
            <a:endCxn id="21" idx="0"/>
          </p:cNvCxnSpPr>
          <p:nvPr/>
        </p:nvCxnSpPr>
        <p:spPr>
          <a:xfrm>
            <a:off x="25777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3"/>
            <a:endCxn id="22" idx="0"/>
          </p:cNvCxnSpPr>
          <p:nvPr/>
        </p:nvCxnSpPr>
        <p:spPr>
          <a:xfrm flipH="1">
            <a:off x="34290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5"/>
            <a:endCxn id="24" idx="0"/>
          </p:cNvCxnSpPr>
          <p:nvPr/>
        </p:nvCxnSpPr>
        <p:spPr>
          <a:xfrm>
            <a:off x="39493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3"/>
            <a:endCxn id="27" idx="0"/>
          </p:cNvCxnSpPr>
          <p:nvPr/>
        </p:nvCxnSpPr>
        <p:spPr>
          <a:xfrm flipH="1">
            <a:off x="48006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5"/>
            <a:endCxn id="30" idx="0"/>
          </p:cNvCxnSpPr>
          <p:nvPr/>
        </p:nvCxnSpPr>
        <p:spPr>
          <a:xfrm>
            <a:off x="53209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7" idx="3"/>
            <a:endCxn id="32" idx="0"/>
          </p:cNvCxnSpPr>
          <p:nvPr/>
        </p:nvCxnSpPr>
        <p:spPr>
          <a:xfrm flipH="1">
            <a:off x="61722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5"/>
            <a:endCxn id="33" idx="0"/>
          </p:cNvCxnSpPr>
          <p:nvPr/>
        </p:nvCxnSpPr>
        <p:spPr>
          <a:xfrm>
            <a:off x="66925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733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20 16 11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438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124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8100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495800" y="5562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181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867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553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0574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4290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800600" y="4800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1722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743200" y="3962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486400" y="39624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14800" y="2971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8" name="Straight Arrow Connector 7"/>
          <p:cNvCxnSpPr>
            <a:stCxn id="40" idx="3"/>
            <a:endCxn id="38" idx="0"/>
          </p:cNvCxnSpPr>
          <p:nvPr/>
        </p:nvCxnSpPr>
        <p:spPr>
          <a:xfrm flipH="1">
            <a:off x="3048000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5"/>
            <a:endCxn id="39" idx="0"/>
          </p:cNvCxnSpPr>
          <p:nvPr/>
        </p:nvCxnSpPr>
        <p:spPr>
          <a:xfrm>
            <a:off x="4635126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8" idx="3"/>
            <a:endCxn id="34" idx="0"/>
          </p:cNvCxnSpPr>
          <p:nvPr/>
        </p:nvCxnSpPr>
        <p:spPr>
          <a:xfrm flipH="1">
            <a:off x="23622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5"/>
            <a:endCxn id="35" idx="0"/>
          </p:cNvCxnSpPr>
          <p:nvPr/>
        </p:nvCxnSpPr>
        <p:spPr>
          <a:xfrm>
            <a:off x="32635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  <a:endCxn id="36" idx="0"/>
          </p:cNvCxnSpPr>
          <p:nvPr/>
        </p:nvCxnSpPr>
        <p:spPr>
          <a:xfrm flipH="1">
            <a:off x="51054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5"/>
            <a:endCxn id="37" idx="0"/>
          </p:cNvCxnSpPr>
          <p:nvPr/>
        </p:nvCxnSpPr>
        <p:spPr>
          <a:xfrm>
            <a:off x="60067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4" idx="0"/>
          </p:cNvCxnSpPr>
          <p:nvPr/>
        </p:nvCxnSpPr>
        <p:spPr>
          <a:xfrm flipH="1">
            <a:off x="20574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5"/>
            <a:endCxn id="21" idx="0"/>
          </p:cNvCxnSpPr>
          <p:nvPr/>
        </p:nvCxnSpPr>
        <p:spPr>
          <a:xfrm>
            <a:off x="25777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3"/>
            <a:endCxn id="22" idx="0"/>
          </p:cNvCxnSpPr>
          <p:nvPr/>
        </p:nvCxnSpPr>
        <p:spPr>
          <a:xfrm flipH="1">
            <a:off x="34290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5"/>
            <a:endCxn id="24" idx="0"/>
          </p:cNvCxnSpPr>
          <p:nvPr/>
        </p:nvCxnSpPr>
        <p:spPr>
          <a:xfrm>
            <a:off x="39493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3"/>
            <a:endCxn id="27" idx="0"/>
          </p:cNvCxnSpPr>
          <p:nvPr/>
        </p:nvCxnSpPr>
        <p:spPr>
          <a:xfrm flipH="1">
            <a:off x="48006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5"/>
            <a:endCxn id="30" idx="0"/>
          </p:cNvCxnSpPr>
          <p:nvPr/>
        </p:nvCxnSpPr>
        <p:spPr>
          <a:xfrm>
            <a:off x="53209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7" idx="3"/>
            <a:endCxn id="32" idx="0"/>
          </p:cNvCxnSpPr>
          <p:nvPr/>
        </p:nvCxnSpPr>
        <p:spPr>
          <a:xfrm flipH="1">
            <a:off x="61722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5"/>
            <a:endCxn id="33" idx="0"/>
          </p:cNvCxnSpPr>
          <p:nvPr/>
        </p:nvCxnSpPr>
        <p:spPr>
          <a:xfrm>
            <a:off x="66925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520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20 16 11 10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438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124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8100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495800" y="5562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181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867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553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0574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4290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800600" y="4800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1722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743200" y="3962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486400" y="39624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14800" y="2971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8" name="Straight Arrow Connector 7"/>
          <p:cNvCxnSpPr>
            <a:stCxn id="40" idx="3"/>
            <a:endCxn id="38" idx="0"/>
          </p:cNvCxnSpPr>
          <p:nvPr/>
        </p:nvCxnSpPr>
        <p:spPr>
          <a:xfrm flipH="1">
            <a:off x="3048000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5"/>
            <a:endCxn id="39" idx="0"/>
          </p:cNvCxnSpPr>
          <p:nvPr/>
        </p:nvCxnSpPr>
        <p:spPr>
          <a:xfrm>
            <a:off x="4635126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8" idx="3"/>
            <a:endCxn id="34" idx="0"/>
          </p:cNvCxnSpPr>
          <p:nvPr/>
        </p:nvCxnSpPr>
        <p:spPr>
          <a:xfrm flipH="1">
            <a:off x="23622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5"/>
            <a:endCxn id="35" idx="0"/>
          </p:cNvCxnSpPr>
          <p:nvPr/>
        </p:nvCxnSpPr>
        <p:spPr>
          <a:xfrm>
            <a:off x="32635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  <a:endCxn id="36" idx="0"/>
          </p:cNvCxnSpPr>
          <p:nvPr/>
        </p:nvCxnSpPr>
        <p:spPr>
          <a:xfrm flipH="1">
            <a:off x="51054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5"/>
            <a:endCxn id="37" idx="0"/>
          </p:cNvCxnSpPr>
          <p:nvPr/>
        </p:nvCxnSpPr>
        <p:spPr>
          <a:xfrm>
            <a:off x="60067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4" idx="0"/>
          </p:cNvCxnSpPr>
          <p:nvPr/>
        </p:nvCxnSpPr>
        <p:spPr>
          <a:xfrm flipH="1">
            <a:off x="20574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5"/>
            <a:endCxn id="21" idx="0"/>
          </p:cNvCxnSpPr>
          <p:nvPr/>
        </p:nvCxnSpPr>
        <p:spPr>
          <a:xfrm>
            <a:off x="25777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3"/>
            <a:endCxn id="22" idx="0"/>
          </p:cNvCxnSpPr>
          <p:nvPr/>
        </p:nvCxnSpPr>
        <p:spPr>
          <a:xfrm flipH="1">
            <a:off x="34290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5"/>
            <a:endCxn id="24" idx="0"/>
          </p:cNvCxnSpPr>
          <p:nvPr/>
        </p:nvCxnSpPr>
        <p:spPr>
          <a:xfrm>
            <a:off x="39493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3"/>
            <a:endCxn id="27" idx="0"/>
          </p:cNvCxnSpPr>
          <p:nvPr/>
        </p:nvCxnSpPr>
        <p:spPr>
          <a:xfrm flipH="1">
            <a:off x="48006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5"/>
            <a:endCxn id="30" idx="0"/>
          </p:cNvCxnSpPr>
          <p:nvPr/>
        </p:nvCxnSpPr>
        <p:spPr>
          <a:xfrm>
            <a:off x="53209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7" idx="3"/>
            <a:endCxn id="32" idx="0"/>
          </p:cNvCxnSpPr>
          <p:nvPr/>
        </p:nvCxnSpPr>
        <p:spPr>
          <a:xfrm flipH="1">
            <a:off x="61722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5"/>
            <a:endCxn id="33" idx="0"/>
          </p:cNvCxnSpPr>
          <p:nvPr/>
        </p:nvCxnSpPr>
        <p:spPr>
          <a:xfrm>
            <a:off x="66925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840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20 16 11 10 8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438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124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8100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495800" y="5562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181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867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553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0574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4290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800600" y="4800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1722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743200" y="3962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486400" y="39624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14800" y="2971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8" name="Straight Arrow Connector 7"/>
          <p:cNvCxnSpPr>
            <a:stCxn id="40" idx="3"/>
            <a:endCxn id="38" idx="0"/>
          </p:cNvCxnSpPr>
          <p:nvPr/>
        </p:nvCxnSpPr>
        <p:spPr>
          <a:xfrm flipH="1">
            <a:off x="3048000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5"/>
            <a:endCxn id="39" idx="0"/>
          </p:cNvCxnSpPr>
          <p:nvPr/>
        </p:nvCxnSpPr>
        <p:spPr>
          <a:xfrm>
            <a:off x="4635126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8" idx="3"/>
            <a:endCxn id="34" idx="0"/>
          </p:cNvCxnSpPr>
          <p:nvPr/>
        </p:nvCxnSpPr>
        <p:spPr>
          <a:xfrm flipH="1">
            <a:off x="23622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5"/>
            <a:endCxn id="35" idx="0"/>
          </p:cNvCxnSpPr>
          <p:nvPr/>
        </p:nvCxnSpPr>
        <p:spPr>
          <a:xfrm>
            <a:off x="32635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  <a:endCxn id="36" idx="0"/>
          </p:cNvCxnSpPr>
          <p:nvPr/>
        </p:nvCxnSpPr>
        <p:spPr>
          <a:xfrm flipH="1">
            <a:off x="51054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5"/>
            <a:endCxn id="37" idx="0"/>
          </p:cNvCxnSpPr>
          <p:nvPr/>
        </p:nvCxnSpPr>
        <p:spPr>
          <a:xfrm>
            <a:off x="60067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4" idx="0"/>
          </p:cNvCxnSpPr>
          <p:nvPr/>
        </p:nvCxnSpPr>
        <p:spPr>
          <a:xfrm flipH="1">
            <a:off x="20574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5"/>
            <a:endCxn id="21" idx="0"/>
          </p:cNvCxnSpPr>
          <p:nvPr/>
        </p:nvCxnSpPr>
        <p:spPr>
          <a:xfrm>
            <a:off x="25777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3"/>
            <a:endCxn id="22" idx="0"/>
          </p:cNvCxnSpPr>
          <p:nvPr/>
        </p:nvCxnSpPr>
        <p:spPr>
          <a:xfrm flipH="1">
            <a:off x="34290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5"/>
            <a:endCxn id="24" idx="0"/>
          </p:cNvCxnSpPr>
          <p:nvPr/>
        </p:nvCxnSpPr>
        <p:spPr>
          <a:xfrm>
            <a:off x="39493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3"/>
            <a:endCxn id="27" idx="0"/>
          </p:cNvCxnSpPr>
          <p:nvPr/>
        </p:nvCxnSpPr>
        <p:spPr>
          <a:xfrm flipH="1">
            <a:off x="48006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5"/>
            <a:endCxn id="30" idx="0"/>
          </p:cNvCxnSpPr>
          <p:nvPr/>
        </p:nvCxnSpPr>
        <p:spPr>
          <a:xfrm>
            <a:off x="53209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7" idx="3"/>
            <a:endCxn id="32" idx="0"/>
          </p:cNvCxnSpPr>
          <p:nvPr/>
        </p:nvCxnSpPr>
        <p:spPr>
          <a:xfrm flipH="1">
            <a:off x="61722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5"/>
            <a:endCxn id="33" idx="0"/>
          </p:cNvCxnSpPr>
          <p:nvPr/>
        </p:nvCxnSpPr>
        <p:spPr>
          <a:xfrm>
            <a:off x="66925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315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20 16 11 10 8 7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438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124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8100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495800" y="5562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181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867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553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0574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4290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800600" y="4800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1722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743200" y="3962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486400" y="39624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14800" y="2971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8" name="Straight Arrow Connector 7"/>
          <p:cNvCxnSpPr>
            <a:stCxn id="40" idx="3"/>
            <a:endCxn id="38" idx="0"/>
          </p:cNvCxnSpPr>
          <p:nvPr/>
        </p:nvCxnSpPr>
        <p:spPr>
          <a:xfrm flipH="1">
            <a:off x="3048000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5"/>
            <a:endCxn id="39" idx="0"/>
          </p:cNvCxnSpPr>
          <p:nvPr/>
        </p:nvCxnSpPr>
        <p:spPr>
          <a:xfrm>
            <a:off x="4635126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8" idx="3"/>
            <a:endCxn id="34" idx="0"/>
          </p:cNvCxnSpPr>
          <p:nvPr/>
        </p:nvCxnSpPr>
        <p:spPr>
          <a:xfrm flipH="1">
            <a:off x="23622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5"/>
            <a:endCxn id="35" idx="0"/>
          </p:cNvCxnSpPr>
          <p:nvPr/>
        </p:nvCxnSpPr>
        <p:spPr>
          <a:xfrm>
            <a:off x="32635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  <a:endCxn id="36" idx="0"/>
          </p:cNvCxnSpPr>
          <p:nvPr/>
        </p:nvCxnSpPr>
        <p:spPr>
          <a:xfrm flipH="1">
            <a:off x="51054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5"/>
            <a:endCxn id="37" idx="0"/>
          </p:cNvCxnSpPr>
          <p:nvPr/>
        </p:nvCxnSpPr>
        <p:spPr>
          <a:xfrm>
            <a:off x="60067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4" idx="0"/>
          </p:cNvCxnSpPr>
          <p:nvPr/>
        </p:nvCxnSpPr>
        <p:spPr>
          <a:xfrm flipH="1">
            <a:off x="20574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5"/>
            <a:endCxn id="21" idx="0"/>
          </p:cNvCxnSpPr>
          <p:nvPr/>
        </p:nvCxnSpPr>
        <p:spPr>
          <a:xfrm>
            <a:off x="25777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3"/>
            <a:endCxn id="22" idx="0"/>
          </p:cNvCxnSpPr>
          <p:nvPr/>
        </p:nvCxnSpPr>
        <p:spPr>
          <a:xfrm flipH="1">
            <a:off x="34290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5"/>
            <a:endCxn id="24" idx="0"/>
          </p:cNvCxnSpPr>
          <p:nvPr/>
        </p:nvCxnSpPr>
        <p:spPr>
          <a:xfrm>
            <a:off x="39493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3"/>
            <a:endCxn id="27" idx="0"/>
          </p:cNvCxnSpPr>
          <p:nvPr/>
        </p:nvCxnSpPr>
        <p:spPr>
          <a:xfrm flipH="1">
            <a:off x="48006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5"/>
            <a:endCxn id="30" idx="0"/>
          </p:cNvCxnSpPr>
          <p:nvPr/>
        </p:nvCxnSpPr>
        <p:spPr>
          <a:xfrm>
            <a:off x="53209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7" idx="3"/>
            <a:endCxn id="32" idx="0"/>
          </p:cNvCxnSpPr>
          <p:nvPr/>
        </p:nvCxnSpPr>
        <p:spPr>
          <a:xfrm flipH="1">
            <a:off x="61722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5"/>
            <a:endCxn id="33" idx="0"/>
          </p:cNvCxnSpPr>
          <p:nvPr/>
        </p:nvCxnSpPr>
        <p:spPr>
          <a:xfrm>
            <a:off x="66925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29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20 16 11 10 8 7 6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438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124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8100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495800" y="5562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181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867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553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0574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4290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800600" y="4800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1722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743200" y="3962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486400" y="39624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14800" y="2971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8" name="Straight Arrow Connector 7"/>
          <p:cNvCxnSpPr>
            <a:stCxn id="40" idx="3"/>
            <a:endCxn id="38" idx="0"/>
          </p:cNvCxnSpPr>
          <p:nvPr/>
        </p:nvCxnSpPr>
        <p:spPr>
          <a:xfrm flipH="1">
            <a:off x="3048000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5"/>
            <a:endCxn id="39" idx="0"/>
          </p:cNvCxnSpPr>
          <p:nvPr/>
        </p:nvCxnSpPr>
        <p:spPr>
          <a:xfrm>
            <a:off x="4635126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8" idx="3"/>
            <a:endCxn id="34" idx="0"/>
          </p:cNvCxnSpPr>
          <p:nvPr/>
        </p:nvCxnSpPr>
        <p:spPr>
          <a:xfrm flipH="1">
            <a:off x="23622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5"/>
            <a:endCxn id="35" idx="0"/>
          </p:cNvCxnSpPr>
          <p:nvPr/>
        </p:nvCxnSpPr>
        <p:spPr>
          <a:xfrm>
            <a:off x="32635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  <a:endCxn id="36" idx="0"/>
          </p:cNvCxnSpPr>
          <p:nvPr/>
        </p:nvCxnSpPr>
        <p:spPr>
          <a:xfrm flipH="1">
            <a:off x="51054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5"/>
            <a:endCxn id="37" idx="0"/>
          </p:cNvCxnSpPr>
          <p:nvPr/>
        </p:nvCxnSpPr>
        <p:spPr>
          <a:xfrm>
            <a:off x="60067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4" idx="0"/>
          </p:cNvCxnSpPr>
          <p:nvPr/>
        </p:nvCxnSpPr>
        <p:spPr>
          <a:xfrm flipH="1">
            <a:off x="20574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5"/>
            <a:endCxn id="21" idx="0"/>
          </p:cNvCxnSpPr>
          <p:nvPr/>
        </p:nvCxnSpPr>
        <p:spPr>
          <a:xfrm>
            <a:off x="25777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3"/>
            <a:endCxn id="22" idx="0"/>
          </p:cNvCxnSpPr>
          <p:nvPr/>
        </p:nvCxnSpPr>
        <p:spPr>
          <a:xfrm flipH="1">
            <a:off x="34290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5"/>
            <a:endCxn id="24" idx="0"/>
          </p:cNvCxnSpPr>
          <p:nvPr/>
        </p:nvCxnSpPr>
        <p:spPr>
          <a:xfrm>
            <a:off x="39493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3"/>
            <a:endCxn id="27" idx="0"/>
          </p:cNvCxnSpPr>
          <p:nvPr/>
        </p:nvCxnSpPr>
        <p:spPr>
          <a:xfrm flipH="1">
            <a:off x="48006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5"/>
            <a:endCxn id="30" idx="0"/>
          </p:cNvCxnSpPr>
          <p:nvPr/>
        </p:nvCxnSpPr>
        <p:spPr>
          <a:xfrm>
            <a:off x="53209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7" idx="3"/>
            <a:endCxn id="32" idx="0"/>
          </p:cNvCxnSpPr>
          <p:nvPr/>
        </p:nvCxnSpPr>
        <p:spPr>
          <a:xfrm flipH="1">
            <a:off x="61722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5"/>
            <a:endCxn id="33" idx="0"/>
          </p:cNvCxnSpPr>
          <p:nvPr/>
        </p:nvCxnSpPr>
        <p:spPr>
          <a:xfrm>
            <a:off x="66925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23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20 16 11 10 8 7 6 5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438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124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8100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495800" y="5562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181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867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553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0574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4290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800600" y="4800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1722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743200" y="3962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486400" y="39624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14800" y="2971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8" name="Straight Arrow Connector 7"/>
          <p:cNvCxnSpPr>
            <a:stCxn id="40" idx="3"/>
            <a:endCxn id="38" idx="0"/>
          </p:cNvCxnSpPr>
          <p:nvPr/>
        </p:nvCxnSpPr>
        <p:spPr>
          <a:xfrm flipH="1">
            <a:off x="3048000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5"/>
            <a:endCxn id="39" idx="0"/>
          </p:cNvCxnSpPr>
          <p:nvPr/>
        </p:nvCxnSpPr>
        <p:spPr>
          <a:xfrm>
            <a:off x="4635126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8" idx="3"/>
            <a:endCxn id="34" idx="0"/>
          </p:cNvCxnSpPr>
          <p:nvPr/>
        </p:nvCxnSpPr>
        <p:spPr>
          <a:xfrm flipH="1">
            <a:off x="23622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5"/>
            <a:endCxn id="35" idx="0"/>
          </p:cNvCxnSpPr>
          <p:nvPr/>
        </p:nvCxnSpPr>
        <p:spPr>
          <a:xfrm>
            <a:off x="32635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  <a:endCxn id="36" idx="0"/>
          </p:cNvCxnSpPr>
          <p:nvPr/>
        </p:nvCxnSpPr>
        <p:spPr>
          <a:xfrm flipH="1">
            <a:off x="51054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5"/>
            <a:endCxn id="37" idx="0"/>
          </p:cNvCxnSpPr>
          <p:nvPr/>
        </p:nvCxnSpPr>
        <p:spPr>
          <a:xfrm>
            <a:off x="60067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4" idx="0"/>
          </p:cNvCxnSpPr>
          <p:nvPr/>
        </p:nvCxnSpPr>
        <p:spPr>
          <a:xfrm flipH="1">
            <a:off x="20574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5"/>
            <a:endCxn id="21" idx="0"/>
          </p:cNvCxnSpPr>
          <p:nvPr/>
        </p:nvCxnSpPr>
        <p:spPr>
          <a:xfrm>
            <a:off x="25777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3"/>
            <a:endCxn id="22" idx="0"/>
          </p:cNvCxnSpPr>
          <p:nvPr/>
        </p:nvCxnSpPr>
        <p:spPr>
          <a:xfrm flipH="1">
            <a:off x="34290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5"/>
            <a:endCxn id="24" idx="0"/>
          </p:cNvCxnSpPr>
          <p:nvPr/>
        </p:nvCxnSpPr>
        <p:spPr>
          <a:xfrm>
            <a:off x="39493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3"/>
            <a:endCxn id="27" idx="0"/>
          </p:cNvCxnSpPr>
          <p:nvPr/>
        </p:nvCxnSpPr>
        <p:spPr>
          <a:xfrm flipH="1">
            <a:off x="48006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5"/>
            <a:endCxn id="30" idx="0"/>
          </p:cNvCxnSpPr>
          <p:nvPr/>
        </p:nvCxnSpPr>
        <p:spPr>
          <a:xfrm>
            <a:off x="53209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7" idx="3"/>
            <a:endCxn id="32" idx="0"/>
          </p:cNvCxnSpPr>
          <p:nvPr/>
        </p:nvCxnSpPr>
        <p:spPr>
          <a:xfrm flipH="1">
            <a:off x="61722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5"/>
            <a:endCxn id="33" idx="0"/>
          </p:cNvCxnSpPr>
          <p:nvPr/>
        </p:nvCxnSpPr>
        <p:spPr>
          <a:xfrm>
            <a:off x="66925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10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 always balanced as each node is put in via breadth order</a:t>
            </a:r>
          </a:p>
          <a:p>
            <a:r>
              <a:rPr lang="en-US" dirty="0" smtClean="0"/>
              <a:t>Each node is comparable to its parent</a:t>
            </a:r>
          </a:p>
          <a:p>
            <a:r>
              <a:rPr lang="en-US" dirty="0" smtClean="0"/>
              <a:t>Either greater than or less than depending on the type of heap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 descr="http://upload.wikimedia.org/wikipedia/commons/b/bf/Max-he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707" y="2209800"/>
            <a:ext cx="389572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668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20 16 11 10 8 7 6 5 4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438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124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8100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495800" y="5562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181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867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553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0574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4290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800600" y="4800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1722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743200" y="3962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486400" y="39624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14800" y="2971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8" name="Straight Arrow Connector 7"/>
          <p:cNvCxnSpPr>
            <a:stCxn id="40" idx="3"/>
            <a:endCxn id="38" idx="0"/>
          </p:cNvCxnSpPr>
          <p:nvPr/>
        </p:nvCxnSpPr>
        <p:spPr>
          <a:xfrm flipH="1">
            <a:off x="3048000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5"/>
            <a:endCxn id="39" idx="0"/>
          </p:cNvCxnSpPr>
          <p:nvPr/>
        </p:nvCxnSpPr>
        <p:spPr>
          <a:xfrm>
            <a:off x="4635126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8" idx="3"/>
            <a:endCxn id="34" idx="0"/>
          </p:cNvCxnSpPr>
          <p:nvPr/>
        </p:nvCxnSpPr>
        <p:spPr>
          <a:xfrm flipH="1">
            <a:off x="23622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5"/>
            <a:endCxn id="35" idx="0"/>
          </p:cNvCxnSpPr>
          <p:nvPr/>
        </p:nvCxnSpPr>
        <p:spPr>
          <a:xfrm>
            <a:off x="32635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  <a:endCxn id="36" idx="0"/>
          </p:cNvCxnSpPr>
          <p:nvPr/>
        </p:nvCxnSpPr>
        <p:spPr>
          <a:xfrm flipH="1">
            <a:off x="51054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5"/>
            <a:endCxn id="37" idx="0"/>
          </p:cNvCxnSpPr>
          <p:nvPr/>
        </p:nvCxnSpPr>
        <p:spPr>
          <a:xfrm>
            <a:off x="60067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4" idx="0"/>
          </p:cNvCxnSpPr>
          <p:nvPr/>
        </p:nvCxnSpPr>
        <p:spPr>
          <a:xfrm flipH="1">
            <a:off x="20574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5"/>
            <a:endCxn id="21" idx="0"/>
          </p:cNvCxnSpPr>
          <p:nvPr/>
        </p:nvCxnSpPr>
        <p:spPr>
          <a:xfrm>
            <a:off x="25777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3"/>
            <a:endCxn id="22" idx="0"/>
          </p:cNvCxnSpPr>
          <p:nvPr/>
        </p:nvCxnSpPr>
        <p:spPr>
          <a:xfrm flipH="1">
            <a:off x="34290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5"/>
            <a:endCxn id="24" idx="0"/>
          </p:cNvCxnSpPr>
          <p:nvPr/>
        </p:nvCxnSpPr>
        <p:spPr>
          <a:xfrm>
            <a:off x="39493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3"/>
            <a:endCxn id="27" idx="0"/>
          </p:cNvCxnSpPr>
          <p:nvPr/>
        </p:nvCxnSpPr>
        <p:spPr>
          <a:xfrm flipH="1">
            <a:off x="48006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5"/>
            <a:endCxn id="30" idx="0"/>
          </p:cNvCxnSpPr>
          <p:nvPr/>
        </p:nvCxnSpPr>
        <p:spPr>
          <a:xfrm>
            <a:off x="53209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7" idx="3"/>
            <a:endCxn id="32" idx="0"/>
          </p:cNvCxnSpPr>
          <p:nvPr/>
        </p:nvCxnSpPr>
        <p:spPr>
          <a:xfrm flipH="1">
            <a:off x="61722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5"/>
            <a:endCxn id="33" idx="0"/>
          </p:cNvCxnSpPr>
          <p:nvPr/>
        </p:nvCxnSpPr>
        <p:spPr>
          <a:xfrm>
            <a:off x="66925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914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20 16 11 10 8 7 6 5 4 3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438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124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8100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495800" y="5562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181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867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553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0574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4290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800600" y="4800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1722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743200" y="3962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486400" y="39624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14800" y="2971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8" name="Straight Arrow Connector 7"/>
          <p:cNvCxnSpPr>
            <a:stCxn id="40" idx="3"/>
            <a:endCxn id="38" idx="0"/>
          </p:cNvCxnSpPr>
          <p:nvPr/>
        </p:nvCxnSpPr>
        <p:spPr>
          <a:xfrm flipH="1">
            <a:off x="3048000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5"/>
            <a:endCxn id="39" idx="0"/>
          </p:cNvCxnSpPr>
          <p:nvPr/>
        </p:nvCxnSpPr>
        <p:spPr>
          <a:xfrm>
            <a:off x="4635126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8" idx="3"/>
            <a:endCxn id="34" idx="0"/>
          </p:cNvCxnSpPr>
          <p:nvPr/>
        </p:nvCxnSpPr>
        <p:spPr>
          <a:xfrm flipH="1">
            <a:off x="23622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5"/>
            <a:endCxn id="35" idx="0"/>
          </p:cNvCxnSpPr>
          <p:nvPr/>
        </p:nvCxnSpPr>
        <p:spPr>
          <a:xfrm>
            <a:off x="32635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  <a:endCxn id="36" idx="0"/>
          </p:cNvCxnSpPr>
          <p:nvPr/>
        </p:nvCxnSpPr>
        <p:spPr>
          <a:xfrm flipH="1">
            <a:off x="51054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5"/>
            <a:endCxn id="37" idx="0"/>
          </p:cNvCxnSpPr>
          <p:nvPr/>
        </p:nvCxnSpPr>
        <p:spPr>
          <a:xfrm>
            <a:off x="60067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4" idx="0"/>
          </p:cNvCxnSpPr>
          <p:nvPr/>
        </p:nvCxnSpPr>
        <p:spPr>
          <a:xfrm flipH="1">
            <a:off x="20574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5"/>
            <a:endCxn id="21" idx="0"/>
          </p:cNvCxnSpPr>
          <p:nvPr/>
        </p:nvCxnSpPr>
        <p:spPr>
          <a:xfrm>
            <a:off x="25777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3"/>
            <a:endCxn id="22" idx="0"/>
          </p:cNvCxnSpPr>
          <p:nvPr/>
        </p:nvCxnSpPr>
        <p:spPr>
          <a:xfrm flipH="1">
            <a:off x="34290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5"/>
            <a:endCxn id="24" idx="0"/>
          </p:cNvCxnSpPr>
          <p:nvPr/>
        </p:nvCxnSpPr>
        <p:spPr>
          <a:xfrm>
            <a:off x="39493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3"/>
            <a:endCxn id="27" idx="0"/>
          </p:cNvCxnSpPr>
          <p:nvPr/>
        </p:nvCxnSpPr>
        <p:spPr>
          <a:xfrm flipH="1">
            <a:off x="48006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5"/>
            <a:endCxn id="30" idx="0"/>
          </p:cNvCxnSpPr>
          <p:nvPr/>
        </p:nvCxnSpPr>
        <p:spPr>
          <a:xfrm>
            <a:off x="53209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7" idx="3"/>
            <a:endCxn id="32" idx="0"/>
          </p:cNvCxnSpPr>
          <p:nvPr/>
        </p:nvCxnSpPr>
        <p:spPr>
          <a:xfrm flipH="1">
            <a:off x="61722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5"/>
            <a:endCxn id="33" idx="0"/>
          </p:cNvCxnSpPr>
          <p:nvPr/>
        </p:nvCxnSpPr>
        <p:spPr>
          <a:xfrm>
            <a:off x="66925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70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20 16 11 10 8 7 6 5 4 3 2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438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124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8100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495800" y="5562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181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867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553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0574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4290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800600" y="4800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1722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743200" y="3962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486400" y="39624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14800" y="2971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8" name="Straight Arrow Connector 7"/>
          <p:cNvCxnSpPr>
            <a:stCxn id="40" idx="3"/>
            <a:endCxn id="38" idx="0"/>
          </p:cNvCxnSpPr>
          <p:nvPr/>
        </p:nvCxnSpPr>
        <p:spPr>
          <a:xfrm flipH="1">
            <a:off x="3048000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5"/>
            <a:endCxn id="39" idx="0"/>
          </p:cNvCxnSpPr>
          <p:nvPr/>
        </p:nvCxnSpPr>
        <p:spPr>
          <a:xfrm>
            <a:off x="4635126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8" idx="3"/>
            <a:endCxn id="34" idx="0"/>
          </p:cNvCxnSpPr>
          <p:nvPr/>
        </p:nvCxnSpPr>
        <p:spPr>
          <a:xfrm flipH="1">
            <a:off x="23622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5"/>
            <a:endCxn id="35" idx="0"/>
          </p:cNvCxnSpPr>
          <p:nvPr/>
        </p:nvCxnSpPr>
        <p:spPr>
          <a:xfrm>
            <a:off x="32635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  <a:endCxn id="36" idx="0"/>
          </p:cNvCxnSpPr>
          <p:nvPr/>
        </p:nvCxnSpPr>
        <p:spPr>
          <a:xfrm flipH="1">
            <a:off x="51054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5"/>
            <a:endCxn id="37" idx="0"/>
          </p:cNvCxnSpPr>
          <p:nvPr/>
        </p:nvCxnSpPr>
        <p:spPr>
          <a:xfrm>
            <a:off x="60067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4" idx="0"/>
          </p:cNvCxnSpPr>
          <p:nvPr/>
        </p:nvCxnSpPr>
        <p:spPr>
          <a:xfrm flipH="1">
            <a:off x="20574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5"/>
            <a:endCxn id="21" idx="0"/>
          </p:cNvCxnSpPr>
          <p:nvPr/>
        </p:nvCxnSpPr>
        <p:spPr>
          <a:xfrm>
            <a:off x="25777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3"/>
            <a:endCxn id="22" idx="0"/>
          </p:cNvCxnSpPr>
          <p:nvPr/>
        </p:nvCxnSpPr>
        <p:spPr>
          <a:xfrm flipH="1">
            <a:off x="34290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5"/>
            <a:endCxn id="24" idx="0"/>
          </p:cNvCxnSpPr>
          <p:nvPr/>
        </p:nvCxnSpPr>
        <p:spPr>
          <a:xfrm>
            <a:off x="39493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3"/>
            <a:endCxn id="27" idx="0"/>
          </p:cNvCxnSpPr>
          <p:nvPr/>
        </p:nvCxnSpPr>
        <p:spPr>
          <a:xfrm flipH="1">
            <a:off x="48006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5"/>
            <a:endCxn id="30" idx="0"/>
          </p:cNvCxnSpPr>
          <p:nvPr/>
        </p:nvCxnSpPr>
        <p:spPr>
          <a:xfrm>
            <a:off x="53209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7" idx="3"/>
            <a:endCxn id="32" idx="0"/>
          </p:cNvCxnSpPr>
          <p:nvPr/>
        </p:nvCxnSpPr>
        <p:spPr>
          <a:xfrm flipH="1">
            <a:off x="61722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5"/>
            <a:endCxn id="33" idx="0"/>
          </p:cNvCxnSpPr>
          <p:nvPr/>
        </p:nvCxnSpPr>
        <p:spPr>
          <a:xfrm>
            <a:off x="66925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452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20 16 11 10 8 7 6 5 4 3 2 1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438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124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8100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495800" y="5562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181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867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553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0574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4290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800600" y="4800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1722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743200" y="3962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486400" y="39624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14800" y="2971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8" name="Straight Arrow Connector 7"/>
          <p:cNvCxnSpPr>
            <a:stCxn id="40" idx="3"/>
            <a:endCxn id="38" idx="0"/>
          </p:cNvCxnSpPr>
          <p:nvPr/>
        </p:nvCxnSpPr>
        <p:spPr>
          <a:xfrm flipH="1">
            <a:off x="3048000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5"/>
            <a:endCxn id="39" idx="0"/>
          </p:cNvCxnSpPr>
          <p:nvPr/>
        </p:nvCxnSpPr>
        <p:spPr>
          <a:xfrm>
            <a:off x="4635126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8" idx="3"/>
            <a:endCxn id="34" idx="0"/>
          </p:cNvCxnSpPr>
          <p:nvPr/>
        </p:nvCxnSpPr>
        <p:spPr>
          <a:xfrm flipH="1">
            <a:off x="23622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5"/>
            <a:endCxn id="35" idx="0"/>
          </p:cNvCxnSpPr>
          <p:nvPr/>
        </p:nvCxnSpPr>
        <p:spPr>
          <a:xfrm>
            <a:off x="32635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  <a:endCxn id="36" idx="0"/>
          </p:cNvCxnSpPr>
          <p:nvPr/>
        </p:nvCxnSpPr>
        <p:spPr>
          <a:xfrm flipH="1">
            <a:off x="51054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5"/>
            <a:endCxn id="37" idx="0"/>
          </p:cNvCxnSpPr>
          <p:nvPr/>
        </p:nvCxnSpPr>
        <p:spPr>
          <a:xfrm>
            <a:off x="60067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4" idx="0"/>
          </p:cNvCxnSpPr>
          <p:nvPr/>
        </p:nvCxnSpPr>
        <p:spPr>
          <a:xfrm flipH="1">
            <a:off x="20574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5"/>
            <a:endCxn id="21" idx="0"/>
          </p:cNvCxnSpPr>
          <p:nvPr/>
        </p:nvCxnSpPr>
        <p:spPr>
          <a:xfrm>
            <a:off x="25777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3"/>
            <a:endCxn id="22" idx="0"/>
          </p:cNvCxnSpPr>
          <p:nvPr/>
        </p:nvCxnSpPr>
        <p:spPr>
          <a:xfrm flipH="1">
            <a:off x="34290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5"/>
            <a:endCxn id="24" idx="0"/>
          </p:cNvCxnSpPr>
          <p:nvPr/>
        </p:nvCxnSpPr>
        <p:spPr>
          <a:xfrm>
            <a:off x="39493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3"/>
            <a:endCxn id="27" idx="0"/>
          </p:cNvCxnSpPr>
          <p:nvPr/>
        </p:nvCxnSpPr>
        <p:spPr>
          <a:xfrm flipH="1">
            <a:off x="48006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5"/>
            <a:endCxn id="30" idx="0"/>
          </p:cNvCxnSpPr>
          <p:nvPr/>
        </p:nvCxnSpPr>
        <p:spPr>
          <a:xfrm>
            <a:off x="53209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7" idx="3"/>
            <a:endCxn id="32" idx="0"/>
          </p:cNvCxnSpPr>
          <p:nvPr/>
        </p:nvCxnSpPr>
        <p:spPr>
          <a:xfrm flipH="1">
            <a:off x="61722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5"/>
            <a:endCxn id="33" idx="0"/>
          </p:cNvCxnSpPr>
          <p:nvPr/>
        </p:nvCxnSpPr>
        <p:spPr>
          <a:xfrm>
            <a:off x="66925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127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20 16 11 10 8 7 6 5 4 3 2 1</a:t>
            </a:r>
          </a:p>
          <a:p>
            <a:r>
              <a:rPr lang="en-US" dirty="0" smtClean="0"/>
              <a:t>DONE!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438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124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8100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495800" y="5562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181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867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553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0574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4290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800600" y="48006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1722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743200" y="3962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486400" y="39624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14800" y="2971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8" name="Straight Arrow Connector 7"/>
          <p:cNvCxnSpPr>
            <a:stCxn id="40" idx="3"/>
            <a:endCxn id="38" idx="0"/>
          </p:cNvCxnSpPr>
          <p:nvPr/>
        </p:nvCxnSpPr>
        <p:spPr>
          <a:xfrm flipH="1">
            <a:off x="3048000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5"/>
            <a:endCxn id="39" idx="0"/>
          </p:cNvCxnSpPr>
          <p:nvPr/>
        </p:nvCxnSpPr>
        <p:spPr>
          <a:xfrm>
            <a:off x="4635126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8" idx="3"/>
            <a:endCxn id="34" idx="0"/>
          </p:cNvCxnSpPr>
          <p:nvPr/>
        </p:nvCxnSpPr>
        <p:spPr>
          <a:xfrm flipH="1">
            <a:off x="23622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5"/>
            <a:endCxn id="35" idx="0"/>
          </p:cNvCxnSpPr>
          <p:nvPr/>
        </p:nvCxnSpPr>
        <p:spPr>
          <a:xfrm>
            <a:off x="32635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  <a:endCxn id="36" idx="0"/>
          </p:cNvCxnSpPr>
          <p:nvPr/>
        </p:nvCxnSpPr>
        <p:spPr>
          <a:xfrm flipH="1">
            <a:off x="51054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5"/>
            <a:endCxn id="37" idx="0"/>
          </p:cNvCxnSpPr>
          <p:nvPr/>
        </p:nvCxnSpPr>
        <p:spPr>
          <a:xfrm>
            <a:off x="60067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4" idx="0"/>
          </p:cNvCxnSpPr>
          <p:nvPr/>
        </p:nvCxnSpPr>
        <p:spPr>
          <a:xfrm flipH="1">
            <a:off x="20574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5"/>
            <a:endCxn id="21" idx="0"/>
          </p:cNvCxnSpPr>
          <p:nvPr/>
        </p:nvCxnSpPr>
        <p:spPr>
          <a:xfrm>
            <a:off x="25777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3"/>
            <a:endCxn id="22" idx="0"/>
          </p:cNvCxnSpPr>
          <p:nvPr/>
        </p:nvCxnSpPr>
        <p:spPr>
          <a:xfrm flipH="1">
            <a:off x="34290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5"/>
            <a:endCxn id="24" idx="0"/>
          </p:cNvCxnSpPr>
          <p:nvPr/>
        </p:nvCxnSpPr>
        <p:spPr>
          <a:xfrm>
            <a:off x="39493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3"/>
            <a:endCxn id="27" idx="0"/>
          </p:cNvCxnSpPr>
          <p:nvPr/>
        </p:nvCxnSpPr>
        <p:spPr>
          <a:xfrm flipH="1">
            <a:off x="48006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5"/>
            <a:endCxn id="30" idx="0"/>
          </p:cNvCxnSpPr>
          <p:nvPr/>
        </p:nvCxnSpPr>
        <p:spPr>
          <a:xfrm>
            <a:off x="53209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7" idx="3"/>
            <a:endCxn id="32" idx="0"/>
          </p:cNvCxnSpPr>
          <p:nvPr/>
        </p:nvCxnSpPr>
        <p:spPr>
          <a:xfrm flipH="1">
            <a:off x="61722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5"/>
            <a:endCxn id="33" idx="0"/>
          </p:cNvCxnSpPr>
          <p:nvPr/>
        </p:nvCxnSpPr>
        <p:spPr>
          <a:xfrm>
            <a:off x="66925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43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common versions versions</a:t>
            </a:r>
          </a:p>
          <a:p>
            <a:pPr lvl="1"/>
            <a:r>
              <a:rPr lang="en-US" dirty="0" smtClean="0"/>
              <a:t>Min Heap</a:t>
            </a:r>
          </a:p>
          <a:p>
            <a:pPr lvl="1"/>
            <a:r>
              <a:rPr lang="en-US" dirty="0" smtClean="0"/>
              <a:t>Max Heap</a:t>
            </a:r>
            <a:endParaRPr lang="en-US" dirty="0"/>
          </a:p>
        </p:txBody>
      </p:sp>
      <p:pic>
        <p:nvPicPr>
          <p:cNvPr id="2050" name="Picture 2" descr="http://upload.wikimedia.org/wikipedia/commons/6/69/Min-he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421005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b/bf/Max-he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707" y="3740605"/>
            <a:ext cx="389572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36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new node to the first available child in breath order</a:t>
            </a:r>
          </a:p>
          <a:p>
            <a:r>
              <a:rPr lang="en-US" dirty="0" smtClean="0"/>
              <a:t>Next “bubble up” that node so it’s in the correct position</a:t>
            </a:r>
          </a:p>
          <a:p>
            <a:pPr lvl="1"/>
            <a:r>
              <a:rPr lang="en-US" dirty="0" smtClean="0"/>
              <a:t>If the node above it is less than the node’s value then swap those values</a:t>
            </a:r>
          </a:p>
          <a:p>
            <a:pPr lvl="1"/>
            <a:r>
              <a:rPr lang="en-US" dirty="0" smtClean="0"/>
              <a:t>Continue to do this until that’s not true or the root is reached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1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7 to the </a:t>
            </a:r>
            <a:r>
              <a:rPr lang="en-US" dirty="0" smtClean="0"/>
              <a:t>max heap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438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124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8100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4958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181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867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553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0574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4290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8006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1722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743200" y="3962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486400" y="3962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14800" y="2971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8" name="Straight Arrow Connector 7"/>
          <p:cNvCxnSpPr>
            <a:stCxn id="40" idx="3"/>
            <a:endCxn id="38" idx="0"/>
          </p:cNvCxnSpPr>
          <p:nvPr/>
        </p:nvCxnSpPr>
        <p:spPr>
          <a:xfrm flipH="1">
            <a:off x="3048000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5"/>
            <a:endCxn id="39" idx="0"/>
          </p:cNvCxnSpPr>
          <p:nvPr/>
        </p:nvCxnSpPr>
        <p:spPr>
          <a:xfrm>
            <a:off x="4635126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8" idx="3"/>
            <a:endCxn id="34" idx="0"/>
          </p:cNvCxnSpPr>
          <p:nvPr/>
        </p:nvCxnSpPr>
        <p:spPr>
          <a:xfrm flipH="1">
            <a:off x="23622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5"/>
            <a:endCxn id="35" idx="0"/>
          </p:cNvCxnSpPr>
          <p:nvPr/>
        </p:nvCxnSpPr>
        <p:spPr>
          <a:xfrm>
            <a:off x="32635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  <a:endCxn id="36" idx="0"/>
          </p:cNvCxnSpPr>
          <p:nvPr/>
        </p:nvCxnSpPr>
        <p:spPr>
          <a:xfrm flipH="1">
            <a:off x="51054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5"/>
            <a:endCxn id="37" idx="0"/>
          </p:cNvCxnSpPr>
          <p:nvPr/>
        </p:nvCxnSpPr>
        <p:spPr>
          <a:xfrm>
            <a:off x="60067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4" idx="0"/>
          </p:cNvCxnSpPr>
          <p:nvPr/>
        </p:nvCxnSpPr>
        <p:spPr>
          <a:xfrm flipH="1">
            <a:off x="20574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5"/>
            <a:endCxn id="21" idx="0"/>
          </p:cNvCxnSpPr>
          <p:nvPr/>
        </p:nvCxnSpPr>
        <p:spPr>
          <a:xfrm>
            <a:off x="25777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3"/>
            <a:endCxn id="22" idx="0"/>
          </p:cNvCxnSpPr>
          <p:nvPr/>
        </p:nvCxnSpPr>
        <p:spPr>
          <a:xfrm flipH="1">
            <a:off x="34290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5"/>
            <a:endCxn id="24" idx="0"/>
          </p:cNvCxnSpPr>
          <p:nvPr/>
        </p:nvCxnSpPr>
        <p:spPr>
          <a:xfrm>
            <a:off x="39493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3"/>
            <a:endCxn id="27" idx="0"/>
          </p:cNvCxnSpPr>
          <p:nvPr/>
        </p:nvCxnSpPr>
        <p:spPr>
          <a:xfrm flipH="1">
            <a:off x="48006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5"/>
            <a:endCxn id="30" idx="0"/>
          </p:cNvCxnSpPr>
          <p:nvPr/>
        </p:nvCxnSpPr>
        <p:spPr>
          <a:xfrm>
            <a:off x="53209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7" idx="3"/>
            <a:endCxn id="32" idx="0"/>
          </p:cNvCxnSpPr>
          <p:nvPr/>
        </p:nvCxnSpPr>
        <p:spPr>
          <a:xfrm flipH="1">
            <a:off x="61722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5"/>
            <a:endCxn id="33" idx="0"/>
          </p:cNvCxnSpPr>
          <p:nvPr/>
        </p:nvCxnSpPr>
        <p:spPr>
          <a:xfrm>
            <a:off x="66925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39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breath order to find the first empty (-) value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438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124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8100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4958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181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867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553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0574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4290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8006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1722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743200" y="3962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486400" y="3962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14800" y="2971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8" name="Straight Arrow Connector 7"/>
          <p:cNvCxnSpPr>
            <a:stCxn id="40" idx="3"/>
            <a:endCxn id="38" idx="0"/>
          </p:cNvCxnSpPr>
          <p:nvPr/>
        </p:nvCxnSpPr>
        <p:spPr>
          <a:xfrm flipH="1">
            <a:off x="3048000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5"/>
            <a:endCxn id="39" idx="0"/>
          </p:cNvCxnSpPr>
          <p:nvPr/>
        </p:nvCxnSpPr>
        <p:spPr>
          <a:xfrm>
            <a:off x="4635126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8" idx="3"/>
            <a:endCxn id="34" idx="0"/>
          </p:cNvCxnSpPr>
          <p:nvPr/>
        </p:nvCxnSpPr>
        <p:spPr>
          <a:xfrm flipH="1">
            <a:off x="23622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5"/>
            <a:endCxn id="35" idx="0"/>
          </p:cNvCxnSpPr>
          <p:nvPr/>
        </p:nvCxnSpPr>
        <p:spPr>
          <a:xfrm>
            <a:off x="32635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  <a:endCxn id="36" idx="0"/>
          </p:cNvCxnSpPr>
          <p:nvPr/>
        </p:nvCxnSpPr>
        <p:spPr>
          <a:xfrm flipH="1">
            <a:off x="51054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5"/>
            <a:endCxn id="37" idx="0"/>
          </p:cNvCxnSpPr>
          <p:nvPr/>
        </p:nvCxnSpPr>
        <p:spPr>
          <a:xfrm>
            <a:off x="60067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4" idx="0"/>
          </p:cNvCxnSpPr>
          <p:nvPr/>
        </p:nvCxnSpPr>
        <p:spPr>
          <a:xfrm flipH="1">
            <a:off x="20574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5"/>
            <a:endCxn id="21" idx="0"/>
          </p:cNvCxnSpPr>
          <p:nvPr/>
        </p:nvCxnSpPr>
        <p:spPr>
          <a:xfrm>
            <a:off x="25777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3"/>
            <a:endCxn id="22" idx="0"/>
          </p:cNvCxnSpPr>
          <p:nvPr/>
        </p:nvCxnSpPr>
        <p:spPr>
          <a:xfrm flipH="1">
            <a:off x="34290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5"/>
            <a:endCxn id="24" idx="0"/>
          </p:cNvCxnSpPr>
          <p:nvPr/>
        </p:nvCxnSpPr>
        <p:spPr>
          <a:xfrm>
            <a:off x="39493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3"/>
            <a:endCxn id="27" idx="0"/>
          </p:cNvCxnSpPr>
          <p:nvPr/>
        </p:nvCxnSpPr>
        <p:spPr>
          <a:xfrm flipH="1">
            <a:off x="48006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5"/>
            <a:endCxn id="30" idx="0"/>
          </p:cNvCxnSpPr>
          <p:nvPr/>
        </p:nvCxnSpPr>
        <p:spPr>
          <a:xfrm>
            <a:off x="53209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7" idx="3"/>
            <a:endCxn id="32" idx="0"/>
          </p:cNvCxnSpPr>
          <p:nvPr/>
        </p:nvCxnSpPr>
        <p:spPr>
          <a:xfrm flipH="1">
            <a:off x="61722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5"/>
            <a:endCxn id="33" idx="0"/>
          </p:cNvCxnSpPr>
          <p:nvPr/>
        </p:nvCxnSpPr>
        <p:spPr>
          <a:xfrm>
            <a:off x="66925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ight Arrow 4"/>
          <p:cNvSpPr/>
          <p:nvPr/>
        </p:nvSpPr>
        <p:spPr>
          <a:xfrm>
            <a:off x="1752600" y="3276600"/>
            <a:ext cx="5410200" cy="215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1714500" y="4343400"/>
            <a:ext cx="5410200" cy="215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1714500" y="5194674"/>
            <a:ext cx="5410200" cy="215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1714500" y="6064437"/>
            <a:ext cx="3086100" cy="215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4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new value 7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438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124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8100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495800" y="55626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181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867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553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0574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4290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8006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1722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743200" y="3962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486400" y="3962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14800" y="2971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8" name="Straight Arrow Connector 7"/>
          <p:cNvCxnSpPr>
            <a:stCxn id="40" idx="3"/>
            <a:endCxn id="38" idx="0"/>
          </p:cNvCxnSpPr>
          <p:nvPr/>
        </p:nvCxnSpPr>
        <p:spPr>
          <a:xfrm flipH="1">
            <a:off x="3048000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5"/>
            <a:endCxn id="39" idx="0"/>
          </p:cNvCxnSpPr>
          <p:nvPr/>
        </p:nvCxnSpPr>
        <p:spPr>
          <a:xfrm>
            <a:off x="4635126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8" idx="3"/>
            <a:endCxn id="34" idx="0"/>
          </p:cNvCxnSpPr>
          <p:nvPr/>
        </p:nvCxnSpPr>
        <p:spPr>
          <a:xfrm flipH="1">
            <a:off x="23622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5"/>
            <a:endCxn id="35" idx="0"/>
          </p:cNvCxnSpPr>
          <p:nvPr/>
        </p:nvCxnSpPr>
        <p:spPr>
          <a:xfrm>
            <a:off x="32635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  <a:endCxn id="36" idx="0"/>
          </p:cNvCxnSpPr>
          <p:nvPr/>
        </p:nvCxnSpPr>
        <p:spPr>
          <a:xfrm flipH="1">
            <a:off x="51054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5"/>
            <a:endCxn id="37" idx="0"/>
          </p:cNvCxnSpPr>
          <p:nvPr/>
        </p:nvCxnSpPr>
        <p:spPr>
          <a:xfrm>
            <a:off x="60067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4" idx="0"/>
          </p:cNvCxnSpPr>
          <p:nvPr/>
        </p:nvCxnSpPr>
        <p:spPr>
          <a:xfrm flipH="1">
            <a:off x="20574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5"/>
            <a:endCxn id="21" idx="0"/>
          </p:cNvCxnSpPr>
          <p:nvPr/>
        </p:nvCxnSpPr>
        <p:spPr>
          <a:xfrm>
            <a:off x="25777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3"/>
            <a:endCxn id="22" idx="0"/>
          </p:cNvCxnSpPr>
          <p:nvPr/>
        </p:nvCxnSpPr>
        <p:spPr>
          <a:xfrm flipH="1">
            <a:off x="34290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5"/>
            <a:endCxn id="24" idx="0"/>
          </p:cNvCxnSpPr>
          <p:nvPr/>
        </p:nvCxnSpPr>
        <p:spPr>
          <a:xfrm>
            <a:off x="39493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3"/>
            <a:endCxn id="27" idx="0"/>
          </p:cNvCxnSpPr>
          <p:nvPr/>
        </p:nvCxnSpPr>
        <p:spPr>
          <a:xfrm flipH="1">
            <a:off x="48006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5"/>
            <a:endCxn id="30" idx="0"/>
          </p:cNvCxnSpPr>
          <p:nvPr/>
        </p:nvCxnSpPr>
        <p:spPr>
          <a:xfrm>
            <a:off x="53209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7" idx="3"/>
            <a:endCxn id="32" idx="0"/>
          </p:cNvCxnSpPr>
          <p:nvPr/>
        </p:nvCxnSpPr>
        <p:spPr>
          <a:xfrm flipH="1">
            <a:off x="61722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5"/>
            <a:endCxn id="33" idx="0"/>
          </p:cNvCxnSpPr>
          <p:nvPr/>
        </p:nvCxnSpPr>
        <p:spPr>
          <a:xfrm>
            <a:off x="66925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184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“Bubble up” that value until the parent is greater than that value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438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124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8100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4958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1816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8674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553200" y="556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0574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4290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8006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172200" y="4800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743200" y="3962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486400" y="3962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14800" y="2971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8" name="Straight Arrow Connector 7"/>
          <p:cNvCxnSpPr>
            <a:stCxn id="40" idx="3"/>
            <a:endCxn id="38" idx="0"/>
          </p:cNvCxnSpPr>
          <p:nvPr/>
        </p:nvCxnSpPr>
        <p:spPr>
          <a:xfrm flipH="1">
            <a:off x="3048000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5"/>
            <a:endCxn id="39" idx="0"/>
          </p:cNvCxnSpPr>
          <p:nvPr/>
        </p:nvCxnSpPr>
        <p:spPr>
          <a:xfrm>
            <a:off x="4635126" y="3492126"/>
            <a:ext cx="11560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8" idx="3"/>
            <a:endCxn id="34" idx="0"/>
          </p:cNvCxnSpPr>
          <p:nvPr/>
        </p:nvCxnSpPr>
        <p:spPr>
          <a:xfrm flipH="1">
            <a:off x="23622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5"/>
            <a:endCxn id="35" idx="0"/>
          </p:cNvCxnSpPr>
          <p:nvPr/>
        </p:nvCxnSpPr>
        <p:spPr>
          <a:xfrm>
            <a:off x="32635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  <a:endCxn id="36" idx="0"/>
          </p:cNvCxnSpPr>
          <p:nvPr/>
        </p:nvCxnSpPr>
        <p:spPr>
          <a:xfrm flipH="1">
            <a:off x="5105400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5"/>
            <a:endCxn id="37" idx="0"/>
          </p:cNvCxnSpPr>
          <p:nvPr/>
        </p:nvCxnSpPr>
        <p:spPr>
          <a:xfrm>
            <a:off x="6006726" y="4482726"/>
            <a:ext cx="470274" cy="31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4" idx="0"/>
          </p:cNvCxnSpPr>
          <p:nvPr/>
        </p:nvCxnSpPr>
        <p:spPr>
          <a:xfrm flipH="1">
            <a:off x="20574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5"/>
            <a:endCxn id="21" idx="0"/>
          </p:cNvCxnSpPr>
          <p:nvPr/>
        </p:nvCxnSpPr>
        <p:spPr>
          <a:xfrm>
            <a:off x="25777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3"/>
            <a:endCxn id="22" idx="0"/>
          </p:cNvCxnSpPr>
          <p:nvPr/>
        </p:nvCxnSpPr>
        <p:spPr>
          <a:xfrm flipH="1">
            <a:off x="34290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5"/>
            <a:endCxn id="24" idx="0"/>
          </p:cNvCxnSpPr>
          <p:nvPr/>
        </p:nvCxnSpPr>
        <p:spPr>
          <a:xfrm>
            <a:off x="39493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3"/>
            <a:endCxn id="27" idx="0"/>
          </p:cNvCxnSpPr>
          <p:nvPr/>
        </p:nvCxnSpPr>
        <p:spPr>
          <a:xfrm flipH="1">
            <a:off x="48006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5"/>
            <a:endCxn id="30" idx="0"/>
          </p:cNvCxnSpPr>
          <p:nvPr/>
        </p:nvCxnSpPr>
        <p:spPr>
          <a:xfrm>
            <a:off x="53209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7" idx="3"/>
            <a:endCxn id="32" idx="0"/>
          </p:cNvCxnSpPr>
          <p:nvPr/>
        </p:nvCxnSpPr>
        <p:spPr>
          <a:xfrm flipH="1">
            <a:off x="6172200" y="5320926"/>
            <a:ext cx="892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5"/>
            <a:endCxn id="33" idx="0"/>
          </p:cNvCxnSpPr>
          <p:nvPr/>
        </p:nvCxnSpPr>
        <p:spPr>
          <a:xfrm>
            <a:off x="6692526" y="5320926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418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871</Words>
  <Application>Microsoft Office PowerPoint</Application>
  <PresentationFormat>On-screen Show (4:3)</PresentationFormat>
  <Paragraphs>491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Heaps</vt:lpstr>
      <vt:lpstr>Introduction</vt:lpstr>
      <vt:lpstr>Introduction</vt:lpstr>
      <vt:lpstr>Introduction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</vt:vector>
  </TitlesOfParts>
  <Company>Clemson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</dc:title>
  <dc:creator>w00t</dc:creator>
  <cp:lastModifiedBy>w00t</cp:lastModifiedBy>
  <cp:revision>27</cp:revision>
  <dcterms:created xsi:type="dcterms:W3CDTF">2015-03-24T15:45:01Z</dcterms:created>
  <dcterms:modified xsi:type="dcterms:W3CDTF">2015-03-27T18:25:27Z</dcterms:modified>
</cp:coreProperties>
</file>