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318CB65-FCF7-449E-8008-7E807CE3181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F496F"/>
                </a:solidFill>
                <a:latin typeface="Century Gothic"/>
              </a:rPr>
              <a:t>Time permitting, we’ll cover why this is in part 4 (as well as why I didn’t use `git bundle`).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318CB65-FCF7-449E-8008-7E807CE31816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92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9A3672-AC92-44D7-9733-87CA0C5AFE0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B375DA6-2E22-45F6-A4D8-AA7263971A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latin typeface="Arial"/>
              </a:rPr>
              <a:t>This is not useful enough to share in the hour we have. Show this slide if anyone asks why `blame` isn’t included.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4F3F09-5847-4811-99C1-CF40E3AB377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latin typeface="Arial"/>
              </a:rPr>
              <a:t>http://weblog.masukomi.org/2008/07/12/handling-and-avoiding-conflicts-in-git/</a:t>
            </a:r>
          </a:p>
          <a:p>
            <a:r>
              <a:rPr lang="en-US" sz="2000" b="0" strike="noStrike" spc="-1" dirty="0">
                <a:latin typeface="Arial"/>
              </a:rPr>
              <a:t>https://help.github.com/articles/resolving-a-merge-conflict-using-the-command-line/</a:t>
            </a:r>
          </a:p>
          <a:p>
            <a:r>
              <a:rPr lang="en-US" sz="2000" b="0" strike="noStrike" spc="-1" dirty="0">
                <a:latin typeface="Arial"/>
              </a:rPr>
              <a:t>https://stackoverflow.com/questions/161813/how-to-resolve-merge-conflicts-in-git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ADCD81D-8BEA-4FA9-8BB5-B338ABE9930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8B5B6C-0005-4BB2-A47B-8AB8EA6AEB8E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B76F7F1-B86F-46AA-B3C9-7D65CA1BFC7B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018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8B5B6C-0005-4BB2-A47B-8AB8EA6AEB8E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B76F7F1-B86F-46AA-B3C9-7D65CA1BFC7B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382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8B5B6C-0005-4BB2-A47B-8AB8EA6AEB8E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B76F7F1-B86F-46AA-B3C9-7D65CA1BFC7B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54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529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8B5B6C-0005-4BB2-A47B-8AB8EA6AEB8E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B76F7F1-B86F-46AA-B3C9-7D65CA1BFC7B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515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298B5B6C-0005-4BB2-A47B-8AB8EA6AEB8E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3B76F7F1-B86F-46AA-B3C9-7D65CA1BFC7B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36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322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6811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356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 dirty="0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987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120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695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01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1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2018-09-19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5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22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890744B-BB8C-48C3-9C8C-7C3665042A37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BA2D1173-3A48-41DD-ADDF-AE9CB1115768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983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298B5B6C-0005-4BB2-A47B-8AB8EA6AEB8E}" type="datetime">
              <a:rPr lang="en-US" sz="1000" b="0" strike="noStrike" spc="-1" smtClean="0">
                <a:solidFill>
                  <a:srgbClr val="0A304A"/>
                </a:solidFill>
                <a:latin typeface="Century Gothic"/>
              </a:rPr>
              <a:t>2018-09-19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3B76F7F1-B86F-46AA-B3C9-7D65CA1BFC7B}" type="slidenum">
              <a:rPr lang="en-US" sz="3200" b="0" strike="noStrike" spc="-1" smtClean="0">
                <a:solidFill>
                  <a:srgbClr val="0A304A"/>
                </a:solidFill>
                <a:latin typeface="Century Gothic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324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statu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%60" TargetMode="External"/><Relationship Id="rId2" Type="http://schemas.openxmlformats.org/officeDocument/2006/relationships/hyperlink" Target="https://git-scm.com/docs/git-clon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add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commit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ll" TargetMode="External"/><Relationship Id="rId2" Type="http://schemas.openxmlformats.org/officeDocument/2006/relationships/hyperlink" Target="https://git-scm.com/docs/git-push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search?q=learn+git" TargetMode="External"/><Relationship Id="rId4" Type="http://schemas.openxmlformats.org/officeDocument/2006/relationships/hyperlink" Target="https://help.github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learn/git/technical-scale-challenges#too-many-pushe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.ee/p/02ku2" TargetMode="External"/><Relationship Id="rId2" Type="http://schemas.openxmlformats.org/officeDocument/2006/relationships/hyperlink" Target="https://git-scm.com/docs/git-merge#_true_merg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branch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checkou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merge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ta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lta_enco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cs/git-show" TargetMode="Externa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cs/git-diff" TargetMode="Externa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cs/git-log" TargetMode="Externa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la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cm-git-ta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yn514/git-ctf/blob/master/talk.ppt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rebase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revisio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Tools-Reset-Demystifi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About-Version-Contro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cs/git-init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cap="all" spc="-1" dirty="0">
                <a:solidFill>
                  <a:srgbClr val="FFFFFF"/>
                </a:solidFill>
                <a:latin typeface="Century Gothic"/>
              </a:rPr>
              <a:t>Git</a:t>
            </a:r>
            <a:endParaRPr lang="en-US" sz="48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lang="en-US" sz="2100" b="0" strike="noStrike" spc="-1" dirty="0">
                <a:solidFill>
                  <a:srgbClr val="0F496F"/>
                </a:solidFill>
                <a:latin typeface="Century Gothic"/>
              </a:rPr>
              <a:t>The stupid content tracker</a:t>
            </a:r>
            <a:endParaRPr lang="en-US" sz="2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Status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show the current state of the repo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status [--short] [--branch]`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684360" y="863640"/>
            <a:ext cx="9687600" cy="39808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Clone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clone &lt;url&gt;`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Creates a new directory with the same name as the end of the url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Example: `git clone </a:t>
            </a:r>
            <a:r>
              <a:rPr lang="en-US" sz="1600" b="0" u="sng" strike="noStrike" spc="-1">
                <a:solidFill>
                  <a:srgbClr val="0A2335"/>
                </a:solidFill>
                <a:uFillTx/>
                <a:latin typeface="Century Gothic"/>
                <a:hlinkClick r:id="rId3"/>
              </a:rPr>
              <a:t>https://github.com/torvalds/linux`</a:t>
            </a: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 creates the directory ‘linux’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By default, runs `git checkout master`. You can change this by 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Adding `-b &lt;branch&gt;` on the client side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Adding `--bare` on the client side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Running `git checkout &lt;branch&gt;` (or more likely, `git symbolic-ref HEAD refs/heads/&lt;branch&gt;`)  on the server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the pedantic: &lt;url&gt; can be many protocols (git://, http://, ssh://)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Working Tree – the files on the disk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Index – the files that are ‘staged’, but have not been committed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Remote – another repo, possibly across a network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84360" y="272880"/>
            <a:ext cx="9769680" cy="4214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Add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add &lt;file&gt; [&lt;file&gt; […]]`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Take a file in your working directory and put it in the index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Can be run with --interactive (like many others)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Can be run with --patch (like many others)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the pedantic: git tracks whether a file is 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Executable or not (by default) 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A regular file, a symbolic link, or a directory (always). I have not experimented with block or character devices.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84360" y="685800"/>
            <a:ext cx="897804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Commit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commit`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Take the things in your index, create a commit object with the current HEAD as a parent, and move HEAD to that new commit.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When used with a file (`git commit &lt;file&gt; [&lt;file&gt; […]]`), ignore the index and commit changes to the file instead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the pedantic: `git commit &lt;file&gt;` will fail if &lt;file&gt; is not tracked by git.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Push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/</a:t>
            </a: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3"/>
              </a:rPr>
              <a:t>pull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push` or `git pull`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Updates the remote repo or the local repo, respectively.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the pedantic: if both repos have made commits, push and pull will automatically run `git merge`. To disable this behavior, use `git fetch`. To use rebase instead, use `git pull --rebase` (client-side only).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Interlude – Tutorials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git help [(-a|-g)]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Online help: </a:t>
            </a: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reference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 and </a:t>
            </a: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3"/>
              </a:rPr>
              <a:t>book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Github </a:t>
            </a: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4"/>
              </a:rPr>
              <a:t>tutorials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5"/>
              </a:rPr>
              <a:t>More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Part 2 – uses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4360" y="4844880"/>
            <a:ext cx="8534160" cy="1149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-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684360" y="208440"/>
            <a:ext cx="10352520" cy="4635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Branches: Allow multiple people to work on different things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Scenario: Everyone works on `master` and pushes as soon as they commit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Commits come in constantly, so you’re never up to date (this happened to </a:t>
            </a:r>
            <a:r>
              <a:rPr lang="en-US" sz="16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Windows</a:t>
            </a: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)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Commits aren’t logically connected, they’re ordered by date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Scenario: Everyone works on `master` and pushes when their feature is complete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No code review until merge time (can’t catch things early)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Nobody wants to read all that code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Typical workflow: People work on branches and push as they commit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Few people work on a branch, so it’s easy to stay up to date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Commits are automatically related by branch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When a feature is complete, the owner/team lead merges the branch into master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84360" y="685800"/>
            <a:ext cx="959832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	Merge: combine two branches with different history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If only other branch has changed (and is a child of the current), apply all of its commits in order (--ff-only)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If only current branch has changed, do nothing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If both have changed, show the differences and let the user figure it out; once this is done, create a new commit on the current branch.</a:t>
            </a:r>
          </a:p>
          <a:p>
            <a:pPr marL="1200240" lvl="2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For the pedantic: </a:t>
            </a:r>
            <a:r>
              <a:rPr lang="en-US" sz="16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https://git-scm.com/docs/git-merge#_true_merge</a:t>
            </a:r>
            <a:r>
              <a:rPr lang="en-US" sz="1600" b="0" strike="noStrike" spc="-1">
                <a:solidFill>
                  <a:srgbClr val="0F496F"/>
                </a:solidFill>
                <a:latin typeface="Century Gothic"/>
              </a:rPr>
              <a:t> shows the algorithm used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Advantage: work is never lost unless explicitly discarded by the user. Disadvantage: leads to </a:t>
            </a:r>
            <a:r>
              <a:rPr lang="en-US" sz="1800" b="0" u="sng" strike="noStrike" spc="-1">
                <a:solidFill>
                  <a:srgbClr val="0A2335"/>
                </a:solidFill>
                <a:uFillTx/>
                <a:latin typeface="Century Gothic"/>
                <a:hlinkClick r:id="rId3"/>
              </a:rPr>
              <a:t>lots of extraneous commits</a:t>
            </a: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 (‘merge master into upstream’)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Table of Contents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lang="en-US" sz="1600" b="0" strike="noStrike" spc="-1">
                <a:solidFill>
                  <a:srgbClr val="FFFFFF"/>
                </a:solidFill>
                <a:latin typeface="Century Gothic"/>
              </a:rPr>
              <a:t>0.     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Prerequisites</a:t>
            </a: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Basics</a:t>
            </a: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Uses</a:t>
            </a: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Tips and Tricks</a:t>
            </a:r>
          </a:p>
          <a:p>
            <a:pPr marL="457200" indent="-456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Century Gothic"/>
              <a:buAutoNum type="arabicPeriod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Plumbing and Pedantry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70020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Branch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create a new branch or show existing branches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branch &lt;branch name&gt;` to create a branch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branch` to show existing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84360" y="685800"/>
            <a:ext cx="1027224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Checkout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switch to a different branch or checkout specific files from a branch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checkout &lt;branch&gt;` to switch branches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checkout [&lt;branch&gt;] [--] &lt;file&gt; [&lt;file&gt; […]]` to checkout a specific file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Shortcut: `git checkout –b &lt;branch&gt;` is the same as `git branch &lt;branch&gt;; git checkout &lt;branch&gt;`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`git checkout -- &lt;file&gt;` discards all work you’ve done and replaces the file with the version in HEAD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Supports –patch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Merge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merge &lt;branch&gt;`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the pedantic: when &lt;branch&gt; is not specified, origin/&lt;current branch&gt; is assumed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Tag: identifies a commit after more commits are added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Example: v1.1, working-commit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Can be ‘annotated’ (have a message in addition to a title)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3"/>
              </a:rPr>
              <a:t>Tag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tag a commit with a title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tag &lt;title&gt; [&lt;commit&gt;]`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History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ALL files are stored in every commit, not diffs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the pedantic: `git gc` will try to </a:t>
            </a:r>
            <a:r>
              <a:rPr lang="en-US" sz="1800" b="0" u="sng" strike="noStrike" spc="-1">
                <a:solidFill>
                  <a:srgbClr val="0A2335"/>
                </a:solidFill>
                <a:uFillTx/>
                <a:latin typeface="Century Gothic"/>
                <a:hlinkClick r:id="rId3"/>
              </a:rPr>
              <a:t>delta-compress</a:t>
            </a: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 (different from diff, binary not text) when you push to a remote. However, the default is to store the whole file.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Because of this, you can see any file at any point in history, including files that have since been deleted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0" y="536400"/>
            <a:ext cx="5859360" cy="379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Show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show what changed in a commit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show [&lt;commit&gt;]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Can be used for individual files: `git show [&lt;commit&gt;]:&lt;file&gt;`, in which case it shows the whole file as stored in the commit</a:t>
            </a:r>
          </a:p>
          <a:p>
            <a:endParaRPr lang="en-US" sz="1800" b="0" strike="noStrike" spc="-1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246" name="Content Placeholder 13"/>
          <p:cNvPicPr/>
          <p:nvPr/>
        </p:nvPicPr>
        <p:blipFill>
          <a:blip r:embed="rId3"/>
          <a:stretch/>
        </p:blipFill>
        <p:spPr>
          <a:xfrm>
            <a:off x="5859720" y="606600"/>
            <a:ext cx="6316560" cy="372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684360" y="685800"/>
            <a:ext cx="493740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Diff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Show the difference between two commits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diff &lt;commit&gt; &lt;commit&gt;` or `git diff [--cached] [&lt;commit&gt;]`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With no arguments, show what’s changed since the last commit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sequential commits, you probably want `git show` instead</a:t>
            </a:r>
          </a:p>
        </p:txBody>
      </p:sp>
      <p:pic>
        <p:nvPicPr>
          <p:cNvPr id="249" name="Content Placeholder 5"/>
          <p:cNvPicPr/>
          <p:nvPr/>
        </p:nvPicPr>
        <p:blipFill>
          <a:blip r:embed="rId3"/>
          <a:stretch/>
        </p:blipFill>
        <p:spPr>
          <a:xfrm>
            <a:off x="5342040" y="863640"/>
            <a:ext cx="6762960" cy="287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13680" y="0"/>
            <a:ext cx="5052960" cy="44870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Log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show the history of a repo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log [-p] [&lt;file&gt; […]]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Extremely powerful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Try using -p to show source or -S&lt;string&gt; to find specific changes</a:t>
            </a:r>
          </a:p>
        </p:txBody>
      </p:sp>
      <p:pic>
        <p:nvPicPr>
          <p:cNvPr id="252" name="Content Placeholder 5"/>
          <p:cNvPicPr/>
          <p:nvPr/>
        </p:nvPicPr>
        <p:blipFill>
          <a:blip r:embed="rId3"/>
          <a:stretch/>
        </p:blipFill>
        <p:spPr>
          <a:xfrm>
            <a:off x="5067000" y="0"/>
            <a:ext cx="7219800" cy="448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USES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17240" y="510480"/>
            <a:ext cx="4533840" cy="3976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3"/>
              </a:rPr>
              <a:t>Blame</a:t>
            </a: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: show the person that wrote a line of code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`git blame &lt;file&gt;`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Note: this is really ugly and there’s no way to customize it. Additionally, it only catches the last person who modified a line, which is usually a refactor (i.e. uninteresting). I usually use `git log –p` instead.</a:t>
            </a:r>
          </a:p>
        </p:txBody>
      </p:sp>
      <p:pic>
        <p:nvPicPr>
          <p:cNvPr id="255" name="Content Placeholder 13"/>
          <p:cNvPicPr/>
          <p:nvPr/>
        </p:nvPicPr>
        <p:blipFill>
          <a:blip r:embed="rId4"/>
          <a:stretch/>
        </p:blipFill>
        <p:spPr>
          <a:xfrm>
            <a:off x="5006880" y="561600"/>
            <a:ext cx="7184880" cy="366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Before we begin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Scavenger hunt! </a:t>
            </a:r>
            <a:r>
              <a:rPr lang="en-US" sz="2000" b="0" u="sng" strike="noStrike" spc="-1" dirty="0">
                <a:solidFill>
                  <a:srgbClr val="0A2335"/>
                </a:solidFill>
                <a:uFillTx/>
                <a:latin typeface="Century Gothic"/>
                <a:hlinkClick r:id="rId3"/>
              </a:rPr>
              <a:t>https://tinyurl.com/acm-git-talk</a:t>
            </a:r>
            <a:endParaRPr lang="en-US" sz="2000" b="0" strike="noStrike" spc="-1" dirty="0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This presentation: </a:t>
            </a:r>
            <a:r>
              <a:rPr lang="en-US" sz="2000" b="0" u="sng" strike="noStrike" spc="-1" dirty="0">
                <a:solidFill>
                  <a:srgbClr val="0A2335"/>
                </a:solidFill>
                <a:uFillTx/>
                <a:latin typeface="Century Gothic"/>
                <a:hlinkClick r:id="rId4"/>
              </a:rPr>
              <a:t>https://github.com/jyn514/git-ctf/blob/master/talk.pptx</a:t>
            </a:r>
            <a:endParaRPr lang="en-US" sz="2000" b="0" strike="noStrike" spc="-1" dirty="0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Note – although the link above is the same repo as in the zip file, it doesn’t have all the info you need to solve the scavenger hunt.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15360" y="535104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Interlude – External Tools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315360" y="224640"/>
            <a:ext cx="10673280" cy="567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GUIs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 err="1">
                <a:solidFill>
                  <a:srgbClr val="0F496F"/>
                </a:solidFill>
                <a:latin typeface="Century Gothic"/>
              </a:rPr>
              <a:t>gitk</a:t>
            </a: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/git-</a:t>
            </a:r>
            <a:r>
              <a:rPr lang="en-US" sz="1800" b="0" strike="noStrike" spc="-1" dirty="0" err="1">
                <a:solidFill>
                  <a:srgbClr val="0F496F"/>
                </a:solidFill>
                <a:latin typeface="Century Gothic"/>
              </a:rPr>
              <a:t>gui</a:t>
            </a: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 (the original): very good for patching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GitHub Desktop, </a:t>
            </a:r>
            <a:r>
              <a:rPr lang="en-US" sz="1800" b="0" strike="noStrike" spc="-1" dirty="0" err="1">
                <a:solidFill>
                  <a:srgbClr val="0F496F"/>
                </a:solidFill>
                <a:latin typeface="Century Gothic"/>
              </a:rPr>
              <a:t>GitKraken</a:t>
            </a: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, Git-Tower, </a:t>
            </a:r>
            <a:r>
              <a:rPr lang="en-US" sz="1800" b="0" strike="noStrike" spc="-1" dirty="0" err="1">
                <a:solidFill>
                  <a:srgbClr val="0F496F"/>
                </a:solidFill>
                <a:latin typeface="Century Gothic"/>
              </a:rPr>
              <a:t>etc</a:t>
            </a: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: have not used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Add-ons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Hub (</a:t>
            </a:r>
            <a:r>
              <a:rPr lang="en-US" sz="1800" b="0" strike="noStrike" spc="-1" dirty="0" err="1">
                <a:solidFill>
                  <a:srgbClr val="0F496F"/>
                </a:solidFill>
                <a:latin typeface="Century Gothic"/>
              </a:rPr>
              <a:t>github</a:t>
            </a: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 integration) – replaces git with a superset. I find it inelegant and not particularly useful.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LFS (large file storage) – adds new command `git </a:t>
            </a:r>
            <a:r>
              <a:rPr lang="en-US" sz="1800" b="0" strike="noStrike" spc="-1" dirty="0" err="1">
                <a:solidFill>
                  <a:srgbClr val="0F496F"/>
                </a:solidFill>
                <a:latin typeface="Century Gothic"/>
              </a:rPr>
              <a:t>lfs</a:t>
            </a: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`. Useful, but no good adopters on the server (GitHub requires money)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Write your own – git looks on PATH for git-* commands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Integration with most major IDES (on the IDE side)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Hosting (because servers are hard)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GitHub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Bitbucket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Gitlab</a:t>
            </a:r>
          </a:p>
          <a:p>
            <a:endParaRPr lang="en-US" sz="1800" b="0" strike="noStrike" spc="-1" dirty="0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Century Gothic"/>
              </a:rPr>
              <a:t>PART 3 – Tips and tricks</a:t>
            </a:r>
            <a:endParaRPr lang="en-US" sz="3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9DB-AE89-4413-BD9B-0D1DCAF9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598777" cy="1507067"/>
          </a:xfrm>
        </p:spPr>
        <p:txBody>
          <a:bodyPr/>
          <a:lstStyle/>
          <a:p>
            <a:r>
              <a:rPr lang="en-US" dirty="0"/>
              <a:t>Tips and Tricks - Revisiting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D10D-B279-4E57-A8CA-CBDCEFB0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01842"/>
            <a:ext cx="8534400" cy="3615267"/>
          </a:xfrm>
        </p:spPr>
        <p:txBody>
          <a:bodyPr/>
          <a:lstStyle/>
          <a:p>
            <a:r>
              <a:rPr lang="en-US" dirty="0"/>
              <a:t>git add –patch</a:t>
            </a:r>
          </a:p>
          <a:p>
            <a:r>
              <a:rPr lang="en-US" dirty="0"/>
              <a:t>git merge –abort</a:t>
            </a:r>
          </a:p>
          <a:p>
            <a:r>
              <a:rPr lang="en-US" dirty="0"/>
              <a:t>git log &lt;commit range&gt;</a:t>
            </a:r>
          </a:p>
          <a:p>
            <a:pPr lvl="1"/>
            <a:r>
              <a:rPr lang="en-US" dirty="0"/>
              <a:t>Commit range :: (&lt;commit&gt;..[&lt;commit&gt;]|[&lt;commit&gt;]..&lt;commit&gt;)</a:t>
            </a:r>
          </a:p>
          <a:p>
            <a:r>
              <a:rPr lang="en-US" dirty="0"/>
              <a:t>git diff </a:t>
            </a:r>
            <a:r>
              <a:rPr lang="en-US"/>
              <a:t>–cached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47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91440" y="5259960"/>
            <a:ext cx="640080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Tips and Tricks -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0" y="11520"/>
            <a:ext cx="6492240" cy="483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FontTx/>
              <a:buChar char="-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Merge Conflict: Two branches have different changes</a:t>
            </a:r>
          </a:p>
          <a:p>
            <a:pPr marL="800100" lvl="1" indent="-342900">
              <a:spcBef>
                <a:spcPts val="400"/>
              </a:spcBef>
              <a:spcAft>
                <a:spcPts val="601"/>
              </a:spcAft>
              <a:buFontTx/>
              <a:buChar char="-"/>
            </a:pPr>
            <a:r>
              <a:rPr lang="en-US" sz="2000" spc="-1" dirty="0">
                <a:solidFill>
                  <a:srgbClr val="0F496F"/>
                </a:solidFill>
                <a:latin typeface="Century Gothic"/>
              </a:rPr>
              <a:t>H</a:t>
            </a: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int: git config </a:t>
            </a:r>
            <a:r>
              <a:rPr lang="en-US" sz="2000" b="0" strike="noStrike" spc="-1" dirty="0" err="1">
                <a:solidFill>
                  <a:srgbClr val="0F496F"/>
                </a:solidFill>
                <a:latin typeface="Century Gothic"/>
              </a:rPr>
              <a:t>merge.conflictstyle</a:t>
            </a: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 diff3</a:t>
            </a:r>
          </a:p>
          <a:p>
            <a:pPr marL="800100" lvl="1" indent="-342900">
              <a:spcBef>
                <a:spcPts val="400"/>
              </a:spcBef>
              <a:spcAft>
                <a:spcPts val="601"/>
              </a:spcAft>
              <a:buFontTx/>
              <a:buChar char="-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Use </a:t>
            </a:r>
            <a:r>
              <a:rPr lang="en-US" sz="2000" b="0" strike="noStrike" spc="-1" dirty="0" err="1">
                <a:solidFill>
                  <a:srgbClr val="0F496F"/>
                </a:solidFill>
                <a:latin typeface="Century Gothic"/>
              </a:rPr>
              <a:t>mergetool</a:t>
            </a: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 (I like meld but YMMV)</a:t>
            </a:r>
          </a:p>
          <a:p>
            <a:pPr marL="800100" lvl="1" indent="-342900">
              <a:spcBef>
                <a:spcPts val="400"/>
              </a:spcBef>
              <a:spcAft>
                <a:spcPts val="601"/>
              </a:spcAft>
              <a:buFontTx/>
              <a:buChar char="-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Once you finish, run `git add &lt;file&gt;` and commit</a:t>
            </a:r>
          </a:p>
        </p:txBody>
      </p:sp>
      <p:pic>
        <p:nvPicPr>
          <p:cNvPr id="261" name="Picture 260"/>
          <p:cNvPicPr/>
          <p:nvPr/>
        </p:nvPicPr>
        <p:blipFill>
          <a:blip r:embed="rId3"/>
          <a:stretch/>
        </p:blipFill>
        <p:spPr>
          <a:xfrm>
            <a:off x="6492240" y="11520"/>
            <a:ext cx="583632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Tips and Tricks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684360" y="685800"/>
            <a:ext cx="1014372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Don’t change published history.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Deletes existing work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Breaks links (commit doesn’t exist anymore, think </a:t>
            </a:r>
            <a:r>
              <a:rPr lang="en-US" sz="1800" b="0" strike="noStrike" spc="-1" dirty="0" err="1">
                <a:solidFill>
                  <a:srgbClr val="0F496F"/>
                </a:solidFill>
                <a:latin typeface="Century Gothic"/>
              </a:rPr>
              <a:t>github</a:t>
            </a: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)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Breaks versioning (if two commits have same tag, which one does client have?)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 dirty="0">
                <a:solidFill>
                  <a:srgbClr val="0F496F"/>
                </a:solidFill>
                <a:latin typeface="Century Gothic"/>
              </a:rPr>
              <a:t>Breaks bug reporting (the client has a build you don’t have sources for)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Tips and tricks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684359" y="685800"/>
            <a:ext cx="10416777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You can change local history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Delete empty and duplicate commits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Avoid endlessly re-merging old code by rebasing (e.g. move to new directory)</a:t>
            </a:r>
          </a:p>
          <a:p>
            <a:pPr marL="285840" indent="-285480"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spc="-1" dirty="0">
                <a:solidFill>
                  <a:srgbClr val="0F496F"/>
                </a:solidFill>
                <a:latin typeface="Century Gothic"/>
              </a:rPr>
              <a:t>How does it work?</a:t>
            </a:r>
          </a:p>
          <a:p>
            <a:pPr marL="743040" lvl="1" indent="-285480"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spc="-1" dirty="0">
                <a:solidFill>
                  <a:srgbClr val="0F496F"/>
                </a:solidFill>
                <a:latin typeface="Century Gothic"/>
              </a:rPr>
              <a:t>Reset history to start of branch</a:t>
            </a:r>
          </a:p>
          <a:p>
            <a:pPr marL="743040" lvl="1" indent="-285480"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spc="-1" dirty="0">
                <a:solidFill>
                  <a:srgbClr val="0F496F"/>
                </a:solidFill>
                <a:latin typeface="Century Gothic"/>
              </a:rPr>
              <a:t>For each commit between beginning and tip of branch, rerun that commit</a:t>
            </a:r>
          </a:p>
          <a:p>
            <a:pPr marL="743040" lvl="1" indent="-285480"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spc="-1" dirty="0">
                <a:solidFill>
                  <a:srgbClr val="0F496F"/>
                </a:solidFill>
                <a:latin typeface="Century Gothic"/>
              </a:rPr>
              <a:t>This is less editing and more brute force, but it works</a:t>
            </a:r>
          </a:p>
          <a:p>
            <a:pPr marL="285840" indent="-285480"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spc="-1" dirty="0">
                <a:solidFill>
                  <a:srgbClr val="0F496F"/>
                </a:solidFill>
                <a:latin typeface="Century Gothic"/>
              </a:rPr>
              <a:t>If you don’t get it </a:t>
            </a:r>
            <a:r>
              <a:rPr lang="en-US" sz="2000" spc="-1" dirty="0">
                <a:solidFill>
                  <a:srgbClr val="0F496F"/>
                </a:solidFill>
                <a:latin typeface="Century Gothic" panose="020B0502020202020204" pitchFamily="34" charset="0"/>
              </a:rPr>
              <a:t>that’s OK, I don’t either </a:t>
            </a:r>
            <a:r>
              <a:rPr lang="en-US" altLang="ja-JP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¯\_(</a:t>
            </a:r>
            <a:r>
              <a:rPr lang="ja-JP" altLang="en-US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ツ</a:t>
            </a:r>
            <a:r>
              <a:rPr lang="en-US" altLang="ja-JP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)_/¯</a:t>
            </a:r>
            <a:endParaRPr lang="en-US" sz="2000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 dirty="0">
                <a:solidFill>
                  <a:srgbClr val="FFFFFF"/>
                </a:solidFill>
                <a:latin typeface="Century Gothic"/>
              </a:rPr>
              <a:t>Tips and Tricks – Commands</a:t>
            </a:r>
            <a:endParaRPr lang="en-US" sz="3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684360" y="701842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 dirty="0">
                <a:solidFill>
                  <a:srgbClr val="0A2335"/>
                </a:solidFill>
                <a:uFillTx/>
                <a:latin typeface="Century Gothic"/>
                <a:hlinkClick r:id="rId2"/>
              </a:rPr>
              <a:t>Rebase</a:t>
            </a: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: change arbitrary history</a:t>
            </a:r>
          </a:p>
          <a:p>
            <a:pPr marL="743040" lvl="1" indent="-285480"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Usage: 1) `git rebase –</a:t>
            </a:r>
            <a:r>
              <a:rPr lang="en-US" sz="2000" b="0" strike="noStrike" spc="-1" dirty="0" err="1">
                <a:solidFill>
                  <a:srgbClr val="0F496F"/>
                </a:solidFill>
                <a:latin typeface="Century Gothic"/>
              </a:rPr>
              <a:t>i</a:t>
            </a: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` to edit history since branch started</a:t>
            </a:r>
            <a:endParaRPr lang="en-US" sz="2000" spc="-1" dirty="0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 dirty="0">
                <a:solidFill>
                  <a:srgbClr val="0F496F"/>
                </a:solidFill>
                <a:latin typeface="Century Gothic"/>
              </a:rPr>
              <a:t>2) `git rebase &lt;branch&gt; [&lt;current&gt;]` to rebase current branch since branch started onto &lt;branch&gt;</a:t>
            </a:r>
          </a:p>
          <a:p>
            <a:pPr marL="743040" lvl="1" indent="-285480"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spc="-1" dirty="0">
                <a:solidFill>
                  <a:srgbClr val="0F496F"/>
                </a:solidFill>
                <a:latin typeface="Century Gothic"/>
              </a:rPr>
              <a:t>Note: these are *different* things, they just happen to use the same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3E7C-22CA-4232-9F22-F3720110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 –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9C90-6C3D-41F1-ACD7-6043B035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25379"/>
            <a:ext cx="9695030" cy="3533274"/>
          </a:xfrm>
        </p:spPr>
        <p:txBody>
          <a:bodyPr>
            <a:normAutofit/>
          </a:bodyPr>
          <a:lstStyle/>
          <a:p>
            <a:r>
              <a:rPr lang="en-US" dirty="0"/>
              <a:t>Referring to commits: 3 main ways</a:t>
            </a:r>
          </a:p>
          <a:p>
            <a:pPr lvl="1"/>
            <a:r>
              <a:rPr lang="en-US" sz="2000" dirty="0"/>
              <a:t>Hash (SHA1, created automatically)</a:t>
            </a:r>
          </a:p>
          <a:p>
            <a:pPr lvl="2"/>
            <a:r>
              <a:rPr lang="en-US" sz="1800" dirty="0"/>
              <a:t>For the pedantic: might switch to SHA256 eventually; compatibility issues</a:t>
            </a:r>
          </a:p>
          <a:p>
            <a:pPr lvl="1"/>
            <a:r>
              <a:rPr lang="en-US" sz="2000" dirty="0"/>
              <a:t>Symbolic ref (branch name, tags, etc.)</a:t>
            </a:r>
          </a:p>
          <a:p>
            <a:pPr lvl="1"/>
            <a:r>
              <a:rPr lang="en-US" sz="2000" dirty="0"/>
              <a:t>Derived (&lt;commit&gt;@3, &lt;branch&gt;@{time}, etc.)</a:t>
            </a:r>
          </a:p>
          <a:p>
            <a:pPr lvl="2"/>
            <a:r>
              <a:rPr lang="en-US" sz="1800" dirty="0"/>
              <a:t>Will not cover, reference </a:t>
            </a:r>
            <a:r>
              <a:rPr lang="en-US" sz="1800" dirty="0">
                <a:hlinkClick r:id="rId2"/>
              </a:rPr>
              <a:t>here</a:t>
            </a:r>
            <a:r>
              <a:rPr lang="en-US" sz="1800" dirty="0"/>
              <a:t> if you want it</a:t>
            </a:r>
          </a:p>
        </p:txBody>
      </p:sp>
    </p:spTree>
    <p:extLst>
      <p:ext uri="{BB962C8B-B14F-4D97-AF65-F5344CB8AC3E}">
        <p14:creationId xmlns:p14="http://schemas.microsoft.com/office/powerpoint/2010/main" val="142889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52EB-CF53-4FCD-B0C0-3231A68E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 –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BA59-9B94-4DFF-B5C0-BF28F5C9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Reset</a:t>
            </a:r>
            <a:r>
              <a:rPr lang="en-US" dirty="0"/>
              <a:t>: undo commits</a:t>
            </a:r>
          </a:p>
          <a:p>
            <a:pPr lvl="1"/>
            <a:r>
              <a:rPr lang="en-US" dirty="0"/>
              <a:t>Usage: `git reset [--soft | --hard | --mixed] [&lt;commit&gt;]</a:t>
            </a:r>
          </a:p>
          <a:p>
            <a:pPr lvl="1"/>
            <a:r>
              <a:rPr lang="en-US" dirty="0"/>
              <a:t>Commits still exist, just not on branch</a:t>
            </a:r>
          </a:p>
          <a:p>
            <a:pPr lvl="1"/>
            <a:r>
              <a:rPr lang="en-US" dirty="0"/>
              <a:t>Good for discarding commit but keeping changes on disk</a:t>
            </a:r>
          </a:p>
          <a:p>
            <a:pPr lvl="1"/>
            <a:r>
              <a:rPr lang="en-US" dirty="0"/>
              <a:t>This is how rebase works</a:t>
            </a:r>
          </a:p>
          <a:p>
            <a:pPr lvl="1"/>
            <a:r>
              <a:rPr lang="en-US" dirty="0"/>
              <a:t>Can also be used to </a:t>
            </a:r>
            <a:r>
              <a:rPr lang="en-US" dirty="0" err="1"/>
              <a:t>unstage</a:t>
            </a:r>
            <a:r>
              <a:rPr lang="en-US" dirty="0"/>
              <a:t> changes from index (when no commit given)</a:t>
            </a:r>
          </a:p>
          <a:p>
            <a:r>
              <a:rPr lang="en-US" dirty="0"/>
              <a:t>Different from revert: commits are </a:t>
            </a:r>
            <a:r>
              <a:rPr lang="en-US" i="1" dirty="0"/>
              <a:t>deleted</a:t>
            </a:r>
            <a:r>
              <a:rPr lang="en-US" dirty="0"/>
              <a:t> from history</a:t>
            </a:r>
          </a:p>
        </p:txBody>
      </p:sp>
    </p:spTree>
    <p:extLst>
      <p:ext uri="{BB962C8B-B14F-4D97-AF65-F5344CB8AC3E}">
        <p14:creationId xmlns:p14="http://schemas.microsoft.com/office/powerpoint/2010/main" val="423460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Part 0 - Prerequisites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Prerequisites -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84360" y="685800"/>
            <a:ext cx="480960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pwd: show the current directory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`pwd`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ls: shows all files in a directory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`ls [&lt;directory&gt;]`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cd: change the current working directory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`cd [&lt;directory&gt;]’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mkdir: create a new directory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`mkdir &lt;directory&gt;`</a:t>
            </a:r>
          </a:p>
        </p:txBody>
      </p:sp>
      <p:pic>
        <p:nvPicPr>
          <p:cNvPr id="204" name="Content Placeholder 5"/>
          <p:cNvPicPr/>
          <p:nvPr/>
        </p:nvPicPr>
        <p:blipFill>
          <a:blip r:embed="rId2"/>
          <a:stretch/>
        </p:blipFill>
        <p:spPr>
          <a:xfrm>
            <a:off x="5493960" y="685800"/>
            <a:ext cx="6697440" cy="361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Part 1 - basics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84360" y="4487400"/>
            <a:ext cx="934164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Version control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No more ‘essay_final (1) (3) (2).docx’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Allows multiple people to work offline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See how document changes over time</a:t>
            </a:r>
          </a:p>
          <a:p>
            <a:endParaRPr lang="en-US" sz="1800" b="0" strike="noStrike" spc="-1">
              <a:solidFill>
                <a:srgbClr val="0F496F"/>
              </a:solid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concepts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84360" y="245520"/>
            <a:ext cx="10602000" cy="4380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Repository (repo) – one logical group of code, according to git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Tracked in &lt;base directory&gt;/.git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By default, all files in &lt;base directory&gt; (recursively) are part of the repo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Commit – one logical change to the files in a repository, according to git. Must have: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Author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Commit date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Commit message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Parent commit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Hash (sha1sum)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strike="noStrike" spc="-1">
                <a:solidFill>
                  <a:srgbClr val="0F496F"/>
                </a:solidFill>
                <a:latin typeface="Century Gothic"/>
              </a:rPr>
              <a:t>For the pedantic: you don’t have to change any files in a commit (although it’s silly not 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Century Gothic"/>
              </a:rPr>
              <a:t>Basics – commands</a:t>
            </a:r>
            <a:endParaRPr lang="en-US" sz="36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369000" y="268560"/>
            <a:ext cx="5149800" cy="4218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2000" b="0" u="sng" strike="noStrike" spc="-1">
                <a:solidFill>
                  <a:srgbClr val="0A2335"/>
                </a:solidFill>
                <a:uFillTx/>
                <a:latin typeface="Century Gothic"/>
                <a:hlinkClick r:id="rId2"/>
              </a:rPr>
              <a:t>Init</a:t>
            </a:r>
            <a:endParaRPr lang="en-US" sz="2000" b="0" strike="noStrike" spc="-1">
              <a:solidFill>
                <a:srgbClr val="0F496F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Usage: `mkdir myrepo; cd myrepo; git init`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lang="en-US" sz="1800" b="0" strike="noStrike" spc="-1">
                <a:solidFill>
                  <a:srgbClr val="0F496F"/>
                </a:solidFill>
                <a:latin typeface="Century Gothic"/>
              </a:rPr>
              <a:t>For starting a new git repository</a:t>
            </a:r>
          </a:p>
        </p:txBody>
      </p:sp>
      <p:pic>
        <p:nvPicPr>
          <p:cNvPr id="212" name="Content Placeholder 9"/>
          <p:cNvPicPr/>
          <p:nvPr/>
        </p:nvPicPr>
        <p:blipFill>
          <a:blip r:embed="rId3"/>
          <a:stretch/>
        </p:blipFill>
        <p:spPr>
          <a:xfrm>
            <a:off x="5519160" y="1015560"/>
            <a:ext cx="6723360" cy="328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</TotalTime>
  <Words>2023</Words>
  <Application>Microsoft Office PowerPoint</Application>
  <PresentationFormat>Widescreen</PresentationFormat>
  <Paragraphs>222</Paragraphs>
  <Slides>38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Century Gothic</vt:lpstr>
      <vt:lpstr>DejaVu Sans</vt:lpstr>
      <vt:lpstr>メイリオ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and Tricks - Revisiting commands</vt:lpstr>
      <vt:lpstr>PowerPoint Presentation</vt:lpstr>
      <vt:lpstr>PowerPoint Presentation</vt:lpstr>
      <vt:lpstr>PowerPoint Presentation</vt:lpstr>
      <vt:lpstr>PowerPoint Presentation</vt:lpstr>
      <vt:lpstr>Tips and Tricks – concepts</vt:lpstr>
      <vt:lpstr>Tips and Tricks –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>Joshua</dc:creator>
  <dc:description/>
  <cp:lastModifiedBy>Joshua</cp:lastModifiedBy>
  <cp:revision>49</cp:revision>
  <dcterms:created xsi:type="dcterms:W3CDTF">2018-08-25T18:19:22Z</dcterms:created>
  <dcterms:modified xsi:type="dcterms:W3CDTF">2018-09-19T19:14:08Z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