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7"/>
  </p:notesMasterIdLst>
  <p:sldIdLst>
    <p:sldId id="257" r:id="rId2"/>
    <p:sldId id="258" r:id="rId3"/>
    <p:sldId id="259" r:id="rId4"/>
    <p:sldId id="260" r:id="rId5"/>
    <p:sldId id="261" r:id="rId6"/>
    <p:sldId id="263" r:id="rId7"/>
    <p:sldId id="264" r:id="rId8"/>
    <p:sldId id="265" r:id="rId9"/>
    <p:sldId id="266" r:id="rId10"/>
    <p:sldId id="267" r:id="rId11"/>
    <p:sldId id="268" r:id="rId12"/>
    <p:sldId id="269" r:id="rId13"/>
    <p:sldId id="270" r:id="rId14"/>
    <p:sldId id="256" r:id="rId15"/>
    <p:sldId id="271"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99862C-A35F-498A-BB93-2CFB8C341047}">
  <a:tblStyle styleId="{4C99862C-A35F-498A-BB93-2CFB8C34104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8F6A156-BE6C-4804-A3F5-641DAEA7259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31T14:48:04.5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31T14:48:06.8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31T14:48:08.5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16" name="Google Shape;11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2:notes"/>
          <p:cNvSpPr txBox="1"/>
          <p:nvPr/>
        </p:nvSpPr>
        <p:spPr>
          <a:xfrm>
            <a:off x="3884612" y="0"/>
            <a:ext cx="2971800" cy="45878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a:t>
            </a:r>
            <a:endParaRPr/>
          </a:p>
        </p:txBody>
      </p:sp>
      <p:sp>
        <p:nvSpPr>
          <p:cNvPr id="118" name="Google Shape;118;p2:notes"/>
          <p:cNvSpPr txBox="1"/>
          <p:nvPr/>
        </p:nvSpPr>
        <p:spPr>
          <a:xfrm>
            <a:off x="0" y="8685212"/>
            <a:ext cx="2971800" cy="4587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a:solidFill>
                  <a:srgbClr val="000000"/>
                </a:solidFill>
                <a:latin typeface="Calibri"/>
                <a:ea typeface="Calibri"/>
                <a:cs typeface="Calibri"/>
                <a:sym typeface="Calibri"/>
              </a:rPr>
              <a:t>BATCH No:</a:t>
            </a:r>
            <a:endParaRPr/>
          </a:p>
        </p:txBody>
      </p:sp>
      <p:sp>
        <p:nvSpPr>
          <p:cNvPr id="119" name="Google Shape;119;p2: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rot="5400000">
            <a:off x="3920332" y="-1256507"/>
            <a:ext cx="4351337"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5" name="Google Shape;35;p5"/>
          <p:cNvSpPr>
            <a:spLocks noGrp="1"/>
          </p:cNvSpPr>
          <p:nvPr>
            <p:ph type="pic" idx="2"/>
          </p:nvPr>
        </p:nvSpPr>
        <p:spPr>
          <a:xfrm>
            <a:off x="5183188" y="987425"/>
            <a:ext cx="6172200" cy="4873625"/>
          </a:xfrm>
          <a:prstGeom prst="rect">
            <a:avLst/>
          </a:prstGeom>
          <a:noFill/>
          <a:ln>
            <a:noFill/>
          </a:ln>
        </p:spPr>
      </p:sp>
      <p:sp>
        <p:nvSpPr>
          <p:cNvPr id="36" name="Google Shape;36;p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3" name="Google Shape;43;p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4" name="Google Shape;4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1" name="Google Shape;61;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body" idx="1"/>
          </p:nvPr>
        </p:nvSpPr>
        <p:spPr>
          <a:xfrm>
            <a:off x="0" y="0"/>
            <a:ext cx="12192000" cy="6858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a:p>
            <a:pPr marL="228600" marR="0" lvl="0" indent="-50800" algn="l" rtl="0">
              <a:lnSpc>
                <a:spcPct val="90000"/>
              </a:lnSpc>
              <a:spcBef>
                <a:spcPts val="1000"/>
              </a:spcBef>
              <a:spcAft>
                <a:spcPts val="0"/>
              </a:spcAft>
              <a:buClr>
                <a:schemeClr val="dk1"/>
              </a:buClr>
              <a:buSzPts val="2800"/>
              <a:buFont typeface="Arial"/>
              <a:buNone/>
            </a:pPr>
            <a:endParaRPr sz="2800" b="0" i="0" u="none" dirty="0">
              <a:solidFill>
                <a:schemeClr val="dk1"/>
              </a:solidFill>
              <a:latin typeface="Calibri"/>
              <a:ea typeface="Calibri"/>
              <a:cs typeface="Calibri"/>
              <a:sym typeface="Calibri"/>
            </a:endParaRPr>
          </a:p>
        </p:txBody>
      </p:sp>
      <p:sp>
        <p:nvSpPr>
          <p:cNvPr id="103" name="Google Shape;103;p14"/>
          <p:cNvSpPr/>
          <p:nvPr/>
        </p:nvSpPr>
        <p:spPr>
          <a:xfrm>
            <a:off x="404812" y="338137"/>
            <a:ext cx="3556000" cy="117475"/>
          </a:xfrm>
          <a:prstGeom prst="flowChartInputOutput">
            <a:avLst/>
          </a:prstGeom>
          <a:solidFill>
            <a:srgbClr val="3103C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4" name="Google Shape;104;p14"/>
          <p:cNvSpPr/>
          <p:nvPr/>
        </p:nvSpPr>
        <p:spPr>
          <a:xfrm>
            <a:off x="3178175" y="347662"/>
            <a:ext cx="3233737" cy="117475"/>
          </a:xfrm>
          <a:prstGeom prst="flowChartInputOutput">
            <a:avLst/>
          </a:prstGeom>
          <a:solidFill>
            <a:srgbClr val="DAE3F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5" name="Google Shape;105;p14"/>
          <p:cNvSpPr/>
          <p:nvPr/>
        </p:nvSpPr>
        <p:spPr>
          <a:xfrm>
            <a:off x="5768975" y="369887"/>
            <a:ext cx="3233737" cy="117475"/>
          </a:xfrm>
          <a:prstGeom prst="flowChartInputOutput">
            <a:avLst/>
          </a:prstGeom>
          <a:solidFill>
            <a:srgbClr val="280BB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6" name="Google Shape;106;p14"/>
          <p:cNvSpPr/>
          <p:nvPr/>
        </p:nvSpPr>
        <p:spPr>
          <a:xfrm>
            <a:off x="8480425" y="347662"/>
            <a:ext cx="3232150" cy="117475"/>
          </a:xfrm>
          <a:prstGeom prst="flowChartInputOutput">
            <a:avLst/>
          </a:prstGeom>
          <a:solidFill>
            <a:srgbClr val="DAE3F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7" name="Google Shape;107;p14"/>
          <p:cNvSpPr txBox="1"/>
          <p:nvPr/>
        </p:nvSpPr>
        <p:spPr>
          <a:xfrm>
            <a:off x="381000" y="2601912"/>
            <a:ext cx="11418887" cy="1338262"/>
          </a:xfrm>
          <a:prstGeom prst="rect">
            <a:avLst/>
          </a:prstGeom>
          <a:solidFill>
            <a:srgbClr val="3103C3"/>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3200"/>
              <a:buFont typeface="Times New Roman"/>
              <a:buNone/>
            </a:pPr>
            <a:r>
              <a:rPr lang="en-US" sz="3200" dirty="0">
                <a:latin typeface="Times New Roman"/>
                <a:ea typeface="Times New Roman"/>
                <a:cs typeface="Times New Roman"/>
                <a:sym typeface="Times New Roman"/>
              </a:rPr>
              <a:t>SPOTIFY CLONE</a:t>
            </a:r>
            <a:endParaRPr sz="3200" dirty="0">
              <a:latin typeface="Times New Roman"/>
              <a:ea typeface="Times New Roman"/>
              <a:cs typeface="Times New Roman"/>
              <a:sym typeface="Times New Roman"/>
            </a:endParaRPr>
          </a:p>
        </p:txBody>
      </p:sp>
      <p:sp>
        <p:nvSpPr>
          <p:cNvPr id="108" name="Google Shape;108;p14"/>
          <p:cNvSpPr txBox="1"/>
          <p:nvPr/>
        </p:nvSpPr>
        <p:spPr>
          <a:xfrm>
            <a:off x="790025" y="6197650"/>
            <a:ext cx="2743200" cy="5238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103C3"/>
              </a:buClr>
              <a:buSzPts val="1800"/>
              <a:buFont typeface="Times New Roman"/>
              <a:buNone/>
            </a:pPr>
            <a:endParaRPr sz="1800" b="1" dirty="0">
              <a:solidFill>
                <a:srgbClr val="3103C3"/>
              </a:solidFill>
              <a:latin typeface="Times New Roman"/>
              <a:ea typeface="Times New Roman"/>
              <a:cs typeface="Times New Roman"/>
              <a:sym typeface="Times New Roman"/>
            </a:endParaRPr>
          </a:p>
        </p:txBody>
      </p:sp>
      <p:sp>
        <p:nvSpPr>
          <p:cNvPr id="111" name="Google Shape;111;p14"/>
          <p:cNvSpPr txBox="1"/>
          <p:nvPr/>
        </p:nvSpPr>
        <p:spPr>
          <a:xfrm>
            <a:off x="7556500" y="4095750"/>
            <a:ext cx="42750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200" b="1" i="0" u="none" dirty="0">
                <a:solidFill>
                  <a:srgbClr val="3103C3"/>
                </a:solidFill>
                <a:latin typeface="Times New Roman"/>
                <a:ea typeface="Times New Roman"/>
                <a:cs typeface="Times New Roman"/>
                <a:sym typeface="Times New Roman"/>
              </a:rPr>
              <a:t>KONDAKA JYOTHI</a:t>
            </a:r>
            <a:endParaRPr sz="2200" b="1" i="0" u="none" dirty="0">
              <a:solidFill>
                <a:srgbClr val="3103C3"/>
              </a:solidFill>
              <a:latin typeface="Times New Roman"/>
              <a:ea typeface="Times New Roman"/>
              <a:cs typeface="Times New Roman"/>
              <a:sym typeface="Times New Roman"/>
            </a:endParaRPr>
          </a:p>
        </p:txBody>
      </p:sp>
      <p:sp>
        <p:nvSpPr>
          <p:cNvPr id="112" name="Google Shape;112;p14"/>
          <p:cNvSpPr txBox="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103C3"/>
              </a:buClr>
              <a:buSzPts val="1800"/>
              <a:buFont typeface="Times New Roman"/>
              <a:buNone/>
            </a:pPr>
            <a:endParaRPr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92A8BDF-95F2-8690-0C0A-ACFE0F69ACAD}"/>
                  </a:ext>
                </a:extLst>
              </p14:cNvPr>
              <p14:cNvContentPartPr/>
              <p14:nvPr/>
            </p14:nvContentPartPr>
            <p14:xfrm>
              <a:off x="2372777" y="1077360"/>
              <a:ext cx="360" cy="360"/>
            </p14:xfrm>
          </p:contentPart>
        </mc:Choice>
        <mc:Fallback>
          <p:pic>
            <p:nvPicPr>
              <p:cNvPr id="2" name="Ink 1">
                <a:extLst>
                  <a:ext uri="{FF2B5EF4-FFF2-40B4-BE49-F238E27FC236}">
                    <a16:creationId xmlns:a16="http://schemas.microsoft.com/office/drawing/2014/main" id="{492A8BDF-95F2-8690-0C0A-ACFE0F69ACAD}"/>
                  </a:ext>
                </a:extLst>
              </p:cNvPr>
              <p:cNvPicPr/>
              <p:nvPr/>
            </p:nvPicPr>
            <p:blipFill>
              <a:blip r:embed="rId4"/>
              <a:stretch>
                <a:fillRect/>
              </a:stretch>
            </p:blipFill>
            <p:spPr>
              <a:xfrm>
                <a:off x="2319137" y="969720"/>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CDFDF2D2-1F7E-6770-D9ED-0D7D3C7A3919}"/>
                  </a:ext>
                </a:extLst>
              </p14:cNvPr>
              <p14:cNvContentPartPr/>
              <p14:nvPr/>
            </p14:nvContentPartPr>
            <p14:xfrm>
              <a:off x="2361617" y="1088520"/>
              <a:ext cx="360" cy="360"/>
            </p14:xfrm>
          </p:contentPart>
        </mc:Choice>
        <mc:Fallback>
          <p:pic>
            <p:nvPicPr>
              <p:cNvPr id="3" name="Ink 2">
                <a:extLst>
                  <a:ext uri="{FF2B5EF4-FFF2-40B4-BE49-F238E27FC236}">
                    <a16:creationId xmlns:a16="http://schemas.microsoft.com/office/drawing/2014/main" id="{CDFDF2D2-1F7E-6770-D9ED-0D7D3C7A3919}"/>
                  </a:ext>
                </a:extLst>
              </p:cNvPr>
              <p:cNvPicPr/>
              <p:nvPr/>
            </p:nvPicPr>
            <p:blipFill>
              <a:blip r:embed="rId4"/>
              <a:stretch>
                <a:fillRect/>
              </a:stretch>
            </p:blipFill>
            <p:spPr>
              <a:xfrm>
                <a:off x="2307977" y="980880"/>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E0B60DBE-BE13-6237-D70B-C111CF284763}"/>
                  </a:ext>
                </a:extLst>
              </p14:cNvPr>
              <p14:cNvContentPartPr/>
              <p14:nvPr/>
            </p14:nvContentPartPr>
            <p14:xfrm>
              <a:off x="-316063" y="1164480"/>
              <a:ext cx="360" cy="360"/>
            </p14:xfrm>
          </p:contentPart>
        </mc:Choice>
        <mc:Fallback>
          <p:pic>
            <p:nvPicPr>
              <p:cNvPr id="4" name="Ink 3">
                <a:extLst>
                  <a:ext uri="{FF2B5EF4-FFF2-40B4-BE49-F238E27FC236}">
                    <a16:creationId xmlns:a16="http://schemas.microsoft.com/office/drawing/2014/main" id="{E0B60DBE-BE13-6237-D70B-C111CF284763}"/>
                  </a:ext>
                </a:extLst>
              </p:cNvPr>
              <p:cNvPicPr/>
              <p:nvPr/>
            </p:nvPicPr>
            <p:blipFill>
              <a:blip r:embed="rId4"/>
              <a:stretch>
                <a:fillRect/>
              </a:stretch>
            </p:blipFill>
            <p:spPr>
              <a:xfrm>
                <a:off x="-369703" y="1056480"/>
                <a:ext cx="108000" cy="21600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4"/>
          <p:cNvSpPr txBox="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103C3"/>
              </a:buClr>
              <a:buSzPts val="1800"/>
              <a:buFont typeface="Times New Roman"/>
              <a:buNone/>
            </a:pPr>
            <a:endParaRPr dirty="0"/>
          </a:p>
        </p:txBody>
      </p:sp>
      <p:sp>
        <p:nvSpPr>
          <p:cNvPr id="254" name="Google Shape;254;p24"/>
          <p:cNvSpPr txBox="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103C3"/>
              </a:buClr>
              <a:buSzPts val="1800"/>
              <a:buFont typeface="Times New Roman"/>
              <a:buNone/>
            </a:pPr>
            <a:endParaRPr dirty="0"/>
          </a:p>
        </p:txBody>
      </p:sp>
      <p:sp>
        <p:nvSpPr>
          <p:cNvPr id="255" name="Google Shape;255;p24"/>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3103C3"/>
              </a:buClr>
              <a:buSzPts val="1800"/>
              <a:buFont typeface="Times New Roman"/>
              <a:buNone/>
            </a:pPr>
            <a:endParaRPr dirty="0"/>
          </a:p>
        </p:txBody>
      </p:sp>
      <p:sp>
        <p:nvSpPr>
          <p:cNvPr id="257" name="Google Shape;257;p24"/>
          <p:cNvSpPr txBox="1"/>
          <p:nvPr/>
        </p:nvSpPr>
        <p:spPr>
          <a:xfrm>
            <a:off x="1360487" y="479425"/>
            <a:ext cx="10210800" cy="641350"/>
          </a:xfrm>
          <a:prstGeom prst="rect">
            <a:avLst/>
          </a:prstGeom>
          <a:solidFill>
            <a:srgbClr val="3103C3"/>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3200"/>
              <a:buFont typeface="Times New Roman"/>
              <a:buNone/>
            </a:pPr>
            <a:r>
              <a:rPr lang="en-US" sz="6000" dirty="0">
                <a:latin typeface="Times New Roman"/>
                <a:ea typeface="Times New Roman"/>
                <a:cs typeface="Times New Roman"/>
                <a:sym typeface="Times New Roman"/>
              </a:rPr>
              <a:t>Code Picture</a:t>
            </a:r>
            <a:endParaRPr sz="6000" dirty="0">
              <a:latin typeface="Times New Roman"/>
              <a:ea typeface="Times New Roman"/>
              <a:cs typeface="Times New Roman"/>
              <a:sym typeface="Times New Roman"/>
            </a:endParaRPr>
          </a:p>
        </p:txBody>
      </p:sp>
      <p:sp>
        <p:nvSpPr>
          <p:cNvPr id="258" name="Google Shape;258;p24"/>
          <p:cNvSpPr txBox="1"/>
          <p:nvPr/>
        </p:nvSpPr>
        <p:spPr>
          <a:xfrm>
            <a:off x="407987" y="369887"/>
            <a:ext cx="2733675" cy="46037"/>
          </a:xfrm>
          <a:prstGeom prst="rect">
            <a:avLst/>
          </a:prstGeom>
          <a:solidFill>
            <a:srgbClr val="3103C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9" name="Google Shape;259;p24"/>
          <p:cNvSpPr txBox="1"/>
          <p:nvPr/>
        </p:nvSpPr>
        <p:spPr>
          <a:xfrm>
            <a:off x="3263900" y="363537"/>
            <a:ext cx="2733675" cy="46037"/>
          </a:xfrm>
          <a:prstGeom prst="rect">
            <a:avLst/>
          </a:prstGeom>
          <a:solidFill>
            <a:srgbClr val="8FAA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0" name="Google Shape;260;p24"/>
          <p:cNvSpPr txBox="1"/>
          <p:nvPr/>
        </p:nvSpPr>
        <p:spPr>
          <a:xfrm>
            <a:off x="6119812" y="363537"/>
            <a:ext cx="2733675" cy="46037"/>
          </a:xfrm>
          <a:prstGeom prst="rect">
            <a:avLst/>
          </a:prstGeom>
          <a:solidFill>
            <a:srgbClr val="3103C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1" name="Google Shape;261;p24"/>
          <p:cNvSpPr txBox="1"/>
          <p:nvPr/>
        </p:nvSpPr>
        <p:spPr>
          <a:xfrm>
            <a:off x="8975725" y="363537"/>
            <a:ext cx="2733675" cy="46037"/>
          </a:xfrm>
          <a:prstGeom prst="rect">
            <a:avLst/>
          </a:prstGeom>
          <a:solidFill>
            <a:srgbClr val="8FAA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2" name="Google Shape;262;p24"/>
          <p:cNvSpPr txBox="1"/>
          <p:nvPr/>
        </p:nvSpPr>
        <p:spPr>
          <a:xfrm>
            <a:off x="-295061" y="1546850"/>
            <a:ext cx="11866348" cy="36786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chemeClr val="dk1"/>
              </a:buClr>
              <a:buSzPts val="1600"/>
              <a:buFont typeface="Times New Roman"/>
              <a:buChar char="•"/>
            </a:pPr>
            <a:endParaRPr sz="1600"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BA1DE7BE-44EF-B0DC-15B6-8A9D9E405F1A}"/>
              </a:ext>
            </a:extLst>
          </p:cNvPr>
          <p:cNvPicPr>
            <a:picLocks noChangeAspect="1"/>
          </p:cNvPicPr>
          <p:nvPr/>
        </p:nvPicPr>
        <p:blipFill>
          <a:blip r:embed="rId3"/>
          <a:stretch>
            <a:fillRect/>
          </a:stretch>
        </p:blipFill>
        <p:spPr>
          <a:xfrm>
            <a:off x="2676349" y="1574704"/>
            <a:ext cx="6839301" cy="370859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5"/>
          <p:cNvSpPr txBox="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103C3"/>
              </a:buClr>
              <a:buSzPts val="1800"/>
              <a:buFont typeface="Times New Roman"/>
              <a:buNone/>
            </a:pPr>
            <a:endParaRPr dirty="0"/>
          </a:p>
        </p:txBody>
      </p:sp>
      <p:sp>
        <p:nvSpPr>
          <p:cNvPr id="268" name="Google Shape;268;p25"/>
          <p:cNvSpPr txBox="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103C3"/>
              </a:buClr>
              <a:buSzPts val="1800"/>
              <a:buFont typeface="Times New Roman"/>
              <a:buNone/>
            </a:pPr>
            <a:endParaRPr dirty="0"/>
          </a:p>
        </p:txBody>
      </p:sp>
      <p:sp>
        <p:nvSpPr>
          <p:cNvPr id="269" name="Google Shape;269;p25"/>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3103C3"/>
              </a:buClr>
              <a:buSzPts val="1800"/>
              <a:buFont typeface="Times New Roman"/>
              <a:buNone/>
            </a:pPr>
            <a:endParaRPr dirty="0"/>
          </a:p>
        </p:txBody>
      </p:sp>
      <p:sp>
        <p:nvSpPr>
          <p:cNvPr id="271" name="Google Shape;271;p25"/>
          <p:cNvSpPr txBox="1"/>
          <p:nvPr/>
        </p:nvSpPr>
        <p:spPr>
          <a:xfrm>
            <a:off x="1289062" y="602975"/>
            <a:ext cx="10210800" cy="641400"/>
          </a:xfrm>
          <a:prstGeom prst="rect">
            <a:avLst/>
          </a:prstGeom>
          <a:solidFill>
            <a:srgbClr val="3103C3"/>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200"/>
              <a:buFont typeface="Times New Roman"/>
              <a:buNone/>
            </a:pPr>
            <a:r>
              <a:rPr lang="en-US" sz="6000" dirty="0">
                <a:solidFill>
                  <a:schemeClr val="dk1"/>
                </a:solidFill>
              </a:rPr>
              <a:t>HTML Implementation</a:t>
            </a:r>
            <a:endParaRPr sz="6000" dirty="0">
              <a:solidFill>
                <a:schemeClr val="dk1"/>
              </a:solidFill>
            </a:endParaRPr>
          </a:p>
        </p:txBody>
      </p:sp>
      <p:sp>
        <p:nvSpPr>
          <p:cNvPr id="272" name="Google Shape;272;p25"/>
          <p:cNvSpPr txBox="1"/>
          <p:nvPr/>
        </p:nvSpPr>
        <p:spPr>
          <a:xfrm>
            <a:off x="407987" y="369887"/>
            <a:ext cx="2733675" cy="46037"/>
          </a:xfrm>
          <a:prstGeom prst="rect">
            <a:avLst/>
          </a:prstGeom>
          <a:solidFill>
            <a:srgbClr val="3103C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3" name="Google Shape;273;p25"/>
          <p:cNvSpPr txBox="1"/>
          <p:nvPr/>
        </p:nvSpPr>
        <p:spPr>
          <a:xfrm>
            <a:off x="3263900" y="363537"/>
            <a:ext cx="2733675" cy="46037"/>
          </a:xfrm>
          <a:prstGeom prst="rect">
            <a:avLst/>
          </a:prstGeom>
          <a:solidFill>
            <a:srgbClr val="8FAA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4" name="Google Shape;274;p25"/>
          <p:cNvSpPr txBox="1"/>
          <p:nvPr/>
        </p:nvSpPr>
        <p:spPr>
          <a:xfrm>
            <a:off x="6119812" y="363537"/>
            <a:ext cx="2733675" cy="46037"/>
          </a:xfrm>
          <a:prstGeom prst="rect">
            <a:avLst/>
          </a:prstGeom>
          <a:solidFill>
            <a:srgbClr val="3103C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5" name="Google Shape;275;p25"/>
          <p:cNvSpPr txBox="1"/>
          <p:nvPr/>
        </p:nvSpPr>
        <p:spPr>
          <a:xfrm>
            <a:off x="8975725" y="363537"/>
            <a:ext cx="2733675" cy="46037"/>
          </a:xfrm>
          <a:prstGeom prst="rect">
            <a:avLst/>
          </a:prstGeom>
          <a:solidFill>
            <a:srgbClr val="8FAA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 name="TextBox 2">
            <a:extLst>
              <a:ext uri="{FF2B5EF4-FFF2-40B4-BE49-F238E27FC236}">
                <a16:creationId xmlns:a16="http://schemas.microsoft.com/office/drawing/2014/main" id="{8E483394-C764-2236-0F0C-14635D10995E}"/>
              </a:ext>
            </a:extLst>
          </p:cNvPr>
          <p:cNvSpPr txBox="1"/>
          <p:nvPr/>
        </p:nvSpPr>
        <p:spPr>
          <a:xfrm>
            <a:off x="838199" y="1843951"/>
            <a:ext cx="10661649" cy="2893100"/>
          </a:xfrm>
          <a:prstGeom prst="rect">
            <a:avLst/>
          </a:prstGeom>
          <a:noFill/>
        </p:spPr>
        <p:txBody>
          <a:bodyPr wrap="square">
            <a:spAutoFit/>
          </a:bodyPr>
          <a:lstStyle/>
          <a:p>
            <a:r>
              <a:rPr lang="en-US" b="1"/>
              <a:t>HTML (HyperText Markup Language) </a:t>
            </a:r>
            <a:r>
              <a:rPr lang="en-US"/>
              <a:t>is used to structure the content of the app. Key HTML </a:t>
            </a:r>
          </a:p>
          <a:p>
            <a:r>
              <a:rPr lang="en-US"/>
              <a:t>features utilized include: </a:t>
            </a:r>
          </a:p>
          <a:p>
            <a:r>
              <a:rPr lang="en-US"/>
              <a:t>-</a:t>
            </a:r>
            <a:r>
              <a:rPr lang="en-US" b="1"/>
              <a:t>Semantic Elements</a:t>
            </a:r>
            <a:r>
              <a:rPr lang="en-US"/>
              <a:t>: Elements such as &lt;header&gt;,&lt;nav&gt;,&lt;main&gt;,&lt;section&gt;, and &lt;footer&gt; are used for </a:t>
            </a:r>
          </a:p>
          <a:p>
            <a:r>
              <a:rPr lang="en-US"/>
              <a:t>better structure and readability. </a:t>
            </a:r>
          </a:p>
          <a:p>
            <a:r>
              <a:rPr lang="en-US"/>
              <a:t>- </a:t>
            </a:r>
            <a:r>
              <a:rPr lang="en-US" b="1"/>
              <a:t>Div-Based Layouts: </a:t>
            </a:r>
            <a:r>
              <a:rPr lang="en-US"/>
              <a:t>&lt;div&gt;elements are employed to group and organize content effectively. </a:t>
            </a:r>
          </a:p>
          <a:p>
            <a:r>
              <a:rPr lang="en-US"/>
              <a:t>-Lists: &lt;ul&gt;and &lt;li&gt;elements are used for creating the navigation bar and playlist items, ensuring a </a:t>
            </a:r>
          </a:p>
          <a:p>
            <a:r>
              <a:rPr lang="en-US"/>
              <a:t>structured layout. </a:t>
            </a:r>
          </a:p>
          <a:p>
            <a:r>
              <a:rPr lang="en-US"/>
              <a:t>-</a:t>
            </a:r>
            <a:r>
              <a:rPr lang="en-US" b="1"/>
              <a:t>Media Elements: </a:t>
            </a:r>
            <a:r>
              <a:rPr lang="en-US"/>
              <a:t>The &lt;img&gt;tag is used to display album art or icons, and &lt;audio&gt; can be incorporated </a:t>
            </a:r>
          </a:p>
          <a:p>
            <a:r>
              <a:rPr lang="en-US"/>
              <a:t>for a functional music player if extended further. </a:t>
            </a:r>
          </a:p>
          <a:p>
            <a:r>
              <a:rPr lang="en-US"/>
              <a:t>-</a:t>
            </a:r>
            <a:r>
              <a:rPr lang="en-US" b="1"/>
              <a:t>Links and Buttons: </a:t>
            </a:r>
            <a:r>
              <a:rPr lang="en-US"/>
              <a:t>&lt;a&gt;and &lt;button&gt; elements provide navigation and interaction features, such as </a:t>
            </a:r>
          </a:p>
          <a:p>
            <a:r>
              <a:rPr lang="en-US"/>
              <a:t>switching between pages and simulating playback controls. </a:t>
            </a:r>
          </a:p>
          <a:p>
            <a:r>
              <a:rPr lang="en-US"/>
              <a:t>-</a:t>
            </a:r>
            <a:r>
              <a:rPr lang="en-US" b="1"/>
              <a:t>Forms and Inputs: </a:t>
            </a:r>
            <a:r>
              <a:rPr lang="en-US"/>
              <a:t>Basic forms with &lt;input&gt; elements can be used to simulate a search bar for finding </a:t>
            </a:r>
          </a:p>
          <a:p>
            <a:r>
              <a:rPr lang="en-US"/>
              <a:t>songs or playlists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6"/>
          <p:cNvSpPr txBox="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103C3"/>
              </a:buClr>
              <a:buSzPts val="1800"/>
              <a:buFont typeface="Times New Roman"/>
              <a:buNone/>
            </a:pPr>
            <a:endParaRPr dirty="0"/>
          </a:p>
        </p:txBody>
      </p:sp>
      <p:sp>
        <p:nvSpPr>
          <p:cNvPr id="282" name="Google Shape;282;p26"/>
          <p:cNvSpPr txBox="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103C3"/>
              </a:buClr>
              <a:buSzPts val="1800"/>
              <a:buFont typeface="Times New Roman"/>
              <a:buNone/>
            </a:pPr>
            <a:endParaRPr dirty="0"/>
          </a:p>
        </p:txBody>
      </p:sp>
      <p:sp>
        <p:nvSpPr>
          <p:cNvPr id="283" name="Google Shape;283;p26"/>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3103C3"/>
              </a:buClr>
              <a:buSzPts val="1800"/>
              <a:buFont typeface="Times New Roman"/>
              <a:buNone/>
            </a:pPr>
            <a:endParaRPr dirty="0"/>
          </a:p>
        </p:txBody>
      </p:sp>
      <p:sp>
        <p:nvSpPr>
          <p:cNvPr id="285" name="Google Shape;285;p26"/>
          <p:cNvSpPr txBox="1"/>
          <p:nvPr/>
        </p:nvSpPr>
        <p:spPr>
          <a:xfrm>
            <a:off x="1289049" y="509587"/>
            <a:ext cx="10210800" cy="641350"/>
          </a:xfrm>
          <a:prstGeom prst="rect">
            <a:avLst/>
          </a:prstGeom>
          <a:solidFill>
            <a:srgbClr val="3103C3"/>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228600" lvl="0" indent="0" algn="l" rtl="0">
              <a:lnSpc>
                <a:spcPct val="90000"/>
              </a:lnSpc>
              <a:spcBef>
                <a:spcPts val="1000"/>
              </a:spcBef>
              <a:spcAft>
                <a:spcPts val="0"/>
              </a:spcAft>
              <a:buNone/>
            </a:pPr>
            <a:r>
              <a:rPr lang="en-US" sz="6000" dirty="0">
                <a:solidFill>
                  <a:schemeClr val="dk1"/>
                </a:solidFill>
                <a:latin typeface="Times New Roman"/>
                <a:ea typeface="Times New Roman"/>
                <a:cs typeface="Times New Roman"/>
                <a:sym typeface="Times New Roman"/>
              </a:rPr>
              <a:t>                 CODE </a:t>
            </a:r>
            <a:endParaRPr sz="6000" dirty="0"/>
          </a:p>
        </p:txBody>
      </p:sp>
      <p:sp>
        <p:nvSpPr>
          <p:cNvPr id="286" name="Google Shape;286;p26"/>
          <p:cNvSpPr txBox="1"/>
          <p:nvPr/>
        </p:nvSpPr>
        <p:spPr>
          <a:xfrm>
            <a:off x="407987" y="369887"/>
            <a:ext cx="2733675" cy="46037"/>
          </a:xfrm>
          <a:prstGeom prst="rect">
            <a:avLst/>
          </a:prstGeom>
          <a:solidFill>
            <a:srgbClr val="3103C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7" name="Google Shape;287;p26"/>
          <p:cNvSpPr txBox="1"/>
          <p:nvPr/>
        </p:nvSpPr>
        <p:spPr>
          <a:xfrm>
            <a:off x="3263900" y="363537"/>
            <a:ext cx="2733675" cy="46037"/>
          </a:xfrm>
          <a:prstGeom prst="rect">
            <a:avLst/>
          </a:prstGeom>
          <a:solidFill>
            <a:srgbClr val="8FAA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8" name="Google Shape;288;p26"/>
          <p:cNvSpPr txBox="1"/>
          <p:nvPr/>
        </p:nvSpPr>
        <p:spPr>
          <a:xfrm>
            <a:off x="6119812" y="363537"/>
            <a:ext cx="2733675" cy="46037"/>
          </a:xfrm>
          <a:prstGeom prst="rect">
            <a:avLst/>
          </a:prstGeom>
          <a:solidFill>
            <a:srgbClr val="3103C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9" name="Google Shape;289;p26"/>
          <p:cNvSpPr txBox="1"/>
          <p:nvPr/>
        </p:nvSpPr>
        <p:spPr>
          <a:xfrm>
            <a:off x="8975725" y="363537"/>
            <a:ext cx="2733675" cy="46037"/>
          </a:xfrm>
          <a:prstGeom prst="rect">
            <a:avLst/>
          </a:prstGeom>
          <a:solidFill>
            <a:srgbClr val="8FAA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F80DB3FF-A1EE-B475-DEF8-2F91DAFAF782}"/>
              </a:ext>
            </a:extLst>
          </p:cNvPr>
          <p:cNvPicPr>
            <a:picLocks noChangeAspect="1"/>
          </p:cNvPicPr>
          <p:nvPr/>
        </p:nvPicPr>
        <p:blipFill>
          <a:blip r:embed="rId3"/>
          <a:stretch>
            <a:fillRect/>
          </a:stretch>
        </p:blipFill>
        <p:spPr>
          <a:xfrm>
            <a:off x="2034966" y="1422297"/>
            <a:ext cx="8122067" cy="401340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7"/>
          <p:cNvSpPr txBox="1"/>
          <p:nvPr/>
        </p:nvSpPr>
        <p:spPr>
          <a:xfrm>
            <a:off x="627062" y="6319595"/>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103C3"/>
              </a:buClr>
              <a:buSzPts val="1800"/>
              <a:buFont typeface="Times New Roman"/>
              <a:buNone/>
            </a:pPr>
            <a:endParaRPr dirty="0"/>
          </a:p>
        </p:txBody>
      </p:sp>
      <p:sp>
        <p:nvSpPr>
          <p:cNvPr id="296" name="Google Shape;296;p27"/>
          <p:cNvSpPr txBox="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103C3"/>
              </a:buClr>
              <a:buSzPts val="1800"/>
              <a:buFont typeface="Times New Roman"/>
              <a:buNone/>
            </a:pPr>
            <a:endParaRPr dirty="0"/>
          </a:p>
        </p:txBody>
      </p:sp>
      <p:sp>
        <p:nvSpPr>
          <p:cNvPr id="297" name="Google Shape;297;p27"/>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3103C3"/>
              </a:buClr>
              <a:buSzPts val="1800"/>
              <a:buFont typeface="Times New Roman"/>
              <a:buNone/>
            </a:pPr>
            <a:endParaRPr dirty="0"/>
          </a:p>
        </p:txBody>
      </p:sp>
      <p:sp>
        <p:nvSpPr>
          <p:cNvPr id="299" name="Google Shape;299;p27"/>
          <p:cNvSpPr txBox="1"/>
          <p:nvPr/>
        </p:nvSpPr>
        <p:spPr>
          <a:xfrm>
            <a:off x="1360487" y="479425"/>
            <a:ext cx="10210800" cy="641350"/>
          </a:xfrm>
          <a:prstGeom prst="rect">
            <a:avLst/>
          </a:prstGeom>
          <a:solidFill>
            <a:srgbClr val="3103C3"/>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3200"/>
              <a:buFont typeface="Times New Roman"/>
              <a:buNone/>
            </a:pPr>
            <a:r>
              <a:rPr lang="en-US" sz="6000" dirty="0" err="1"/>
              <a:t>Css</a:t>
            </a:r>
            <a:r>
              <a:rPr lang="en-US" sz="6000" dirty="0"/>
              <a:t> Implementation</a:t>
            </a:r>
            <a:endParaRPr sz="6000" dirty="0"/>
          </a:p>
        </p:txBody>
      </p:sp>
      <p:sp>
        <p:nvSpPr>
          <p:cNvPr id="300" name="Google Shape;300;p27"/>
          <p:cNvSpPr txBox="1"/>
          <p:nvPr/>
        </p:nvSpPr>
        <p:spPr>
          <a:xfrm>
            <a:off x="407987" y="369887"/>
            <a:ext cx="2733675" cy="46037"/>
          </a:xfrm>
          <a:prstGeom prst="rect">
            <a:avLst/>
          </a:prstGeom>
          <a:solidFill>
            <a:srgbClr val="3103C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01" name="Google Shape;301;p27"/>
          <p:cNvSpPr txBox="1"/>
          <p:nvPr/>
        </p:nvSpPr>
        <p:spPr>
          <a:xfrm>
            <a:off x="3263900" y="363537"/>
            <a:ext cx="2733675" cy="46037"/>
          </a:xfrm>
          <a:prstGeom prst="rect">
            <a:avLst/>
          </a:prstGeom>
          <a:solidFill>
            <a:srgbClr val="8FAA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02" name="Google Shape;302;p27"/>
          <p:cNvSpPr txBox="1"/>
          <p:nvPr/>
        </p:nvSpPr>
        <p:spPr>
          <a:xfrm>
            <a:off x="6119812" y="363537"/>
            <a:ext cx="2733675" cy="46037"/>
          </a:xfrm>
          <a:prstGeom prst="rect">
            <a:avLst/>
          </a:prstGeom>
          <a:solidFill>
            <a:srgbClr val="3103C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03" name="Google Shape;303;p27"/>
          <p:cNvSpPr txBox="1"/>
          <p:nvPr/>
        </p:nvSpPr>
        <p:spPr>
          <a:xfrm>
            <a:off x="8975725" y="363537"/>
            <a:ext cx="2733675" cy="46037"/>
          </a:xfrm>
          <a:prstGeom prst="rect">
            <a:avLst/>
          </a:prstGeom>
          <a:solidFill>
            <a:srgbClr val="8FAA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04" name="Google Shape;304;p27"/>
          <p:cNvSpPr txBox="1"/>
          <p:nvPr/>
        </p:nvSpPr>
        <p:spPr>
          <a:xfrm>
            <a:off x="767550" y="2456517"/>
            <a:ext cx="10656900" cy="3970277"/>
          </a:xfrm>
          <a:prstGeom prst="rect">
            <a:avLst/>
          </a:prstGeom>
          <a:noFill/>
          <a:ln>
            <a:noFill/>
          </a:ln>
        </p:spPr>
        <p:txBody>
          <a:bodyPr spcFirstLastPara="1" wrap="square" lIns="91425" tIns="45700" rIns="91425" bIns="45700" anchor="t" anchorCtr="0">
            <a:spAutoFit/>
          </a:bodyPr>
          <a:lstStyle/>
          <a:p>
            <a:r>
              <a:rPr lang="en-US" b="1" dirty="0"/>
              <a:t>CSS (Cascading Style Sheets) </a:t>
            </a:r>
            <a:r>
              <a:rPr lang="en-US" dirty="0"/>
              <a:t>plays a crucial role in this mini-project to design the app with a clean, modern, and </a:t>
            </a:r>
            <a:endParaRPr lang="en-US" sz="1600" dirty="0"/>
          </a:p>
          <a:p>
            <a:r>
              <a:rPr lang="en-US" dirty="0"/>
              <a:t>responsive interface. The following techniques and concepts are used to ensure the app looks good on any device while </a:t>
            </a:r>
            <a:endParaRPr lang="en-US" sz="1600" dirty="0"/>
          </a:p>
          <a:p>
            <a:r>
              <a:rPr lang="en-US" dirty="0"/>
              <a:t>offering an intuitive and user-friendly experience: </a:t>
            </a:r>
            <a:endParaRPr lang="en-US" sz="1600" dirty="0"/>
          </a:p>
          <a:p>
            <a:r>
              <a:rPr lang="en-US" b="1" dirty="0"/>
              <a:t>1.Box Model: </a:t>
            </a:r>
            <a:endParaRPr lang="en-US" sz="1600" dirty="0"/>
          </a:p>
          <a:p>
            <a:r>
              <a:rPr lang="en-US" dirty="0"/>
              <a:t>The CSS Box Model is fundamental for designing layouts. It includes margins, borders, padding, and the actual content area. </a:t>
            </a:r>
            <a:endParaRPr lang="en-US" sz="1600" dirty="0"/>
          </a:p>
          <a:p>
            <a:r>
              <a:rPr lang="en-US" dirty="0"/>
              <a:t>Understanding how to apply and manipulate the box model helps control the spacing between elements and create visually </a:t>
            </a:r>
            <a:endParaRPr lang="en-US" sz="1600" dirty="0"/>
          </a:p>
          <a:p>
            <a:r>
              <a:rPr lang="en-US" dirty="0"/>
              <a:t>structured </a:t>
            </a:r>
            <a:r>
              <a:rPr lang="en-US" dirty="0" err="1"/>
              <a:t>layouts.Margins</a:t>
            </a:r>
            <a:r>
              <a:rPr lang="en-US" dirty="0"/>
              <a:t> provide space outside an </a:t>
            </a:r>
            <a:r>
              <a:rPr lang="en-US" dirty="0" err="1"/>
              <a:t>element.Padding</a:t>
            </a:r>
            <a:r>
              <a:rPr lang="en-US" dirty="0"/>
              <a:t> gives space inside an </a:t>
            </a:r>
            <a:r>
              <a:rPr lang="en-US" dirty="0" err="1"/>
              <a:t>element.Borders</a:t>
            </a:r>
            <a:r>
              <a:rPr lang="en-US" dirty="0"/>
              <a:t> define the </a:t>
            </a:r>
            <a:endParaRPr lang="en-US" sz="1600" dirty="0"/>
          </a:p>
          <a:p>
            <a:r>
              <a:rPr lang="en-US" dirty="0"/>
              <a:t>edges of an element. </a:t>
            </a:r>
            <a:endParaRPr lang="en-US" sz="1600" dirty="0"/>
          </a:p>
          <a:p>
            <a:r>
              <a:rPr lang="en-US" b="1" dirty="0"/>
              <a:t>2. Flexbox Layout </a:t>
            </a:r>
            <a:endParaRPr lang="en-US" sz="1600" dirty="0"/>
          </a:p>
          <a:p>
            <a:r>
              <a:rPr lang="en-US" dirty="0"/>
              <a:t>Flexbox is a powerful layout model that allows for responsive and efficient layouts. It provides an easy way to align items in </a:t>
            </a:r>
            <a:endParaRPr lang="en-US" sz="1600" dirty="0"/>
          </a:p>
          <a:p>
            <a:r>
              <a:rPr lang="en-US" dirty="0"/>
              <a:t>rows or columns and distribute space </a:t>
            </a:r>
            <a:r>
              <a:rPr lang="en-US" dirty="0" err="1"/>
              <a:t>dynamically.Flexbox</a:t>
            </a:r>
            <a:r>
              <a:rPr lang="en-US" dirty="0"/>
              <a:t> properties like justify-content, align-items, and flex-wrap allow </a:t>
            </a:r>
            <a:endParaRPr lang="en-US" sz="1600" dirty="0"/>
          </a:p>
          <a:p>
            <a:r>
              <a:rPr lang="en-US" dirty="0"/>
              <a:t>the creation of flexible and scalable </a:t>
            </a:r>
            <a:r>
              <a:rPr lang="en-US" dirty="0" err="1"/>
              <a:t>designs.Flex</a:t>
            </a:r>
            <a:r>
              <a:rPr lang="en-US" dirty="0"/>
              <a:t> Containers define how items will be arranged inside the container. </a:t>
            </a:r>
            <a:endParaRPr lang="en-US" sz="1600" dirty="0"/>
          </a:p>
          <a:p>
            <a:r>
              <a:rPr lang="en-US" b="1" dirty="0"/>
              <a:t>3.Hover Effects and Transitions </a:t>
            </a:r>
            <a:endParaRPr lang="en-US" sz="1600" dirty="0"/>
          </a:p>
          <a:p>
            <a:r>
              <a:rPr lang="en-US" dirty="0"/>
              <a:t>To add interactivity and enhance the user experience, hover effects and smooth transitions can be used. When the user </a:t>
            </a:r>
            <a:endParaRPr lang="en-US" sz="1600" dirty="0"/>
          </a:p>
          <a:p>
            <a:r>
              <a:rPr lang="en-US" dirty="0"/>
              <a:t>interacts with elements like buttons or playlist items, CSS transitions help create a smooth visual effect. </a:t>
            </a:r>
            <a:endParaRPr lang="en-US" sz="1600" dirty="0"/>
          </a:p>
          <a:p>
            <a:r>
              <a:rPr lang="en-US" b="1" dirty="0"/>
              <a:t>4. Custom Fonts and Colors </a:t>
            </a:r>
            <a:endParaRPr lang="en-US" sz="1600" dirty="0"/>
          </a:p>
          <a:p>
            <a:r>
              <a:rPr lang="en-US" dirty="0"/>
              <a:t>Typography and color schemes are essential in web design for setting the mood and readability of the site. Custom fonts </a:t>
            </a:r>
            <a:endParaRPr lang="en-US" sz="1600" dirty="0"/>
          </a:p>
          <a:p>
            <a:r>
              <a:rPr lang="en-US" dirty="0"/>
              <a:t>and colors help in creating a modern and appealing look.</a:t>
            </a:r>
            <a:endParaRPr sz="16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103C3"/>
              </a:buClr>
              <a:buSzPts val="1800"/>
              <a:buFont typeface="Times New Roman"/>
              <a:buNone/>
            </a:pPr>
            <a:endParaRPr dirty="0"/>
          </a:p>
        </p:txBody>
      </p:sp>
      <p:sp>
        <p:nvSpPr>
          <p:cNvPr id="90" name="Google Shape;90;p13"/>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3103C3"/>
              </a:buClr>
              <a:buSzPts val="1800"/>
              <a:buFont typeface="Times New Roman"/>
              <a:buNone/>
            </a:pPr>
            <a:endParaRPr dirty="0"/>
          </a:p>
        </p:txBody>
      </p:sp>
      <p:sp>
        <p:nvSpPr>
          <p:cNvPr id="92" name="Google Shape;92;p13"/>
          <p:cNvSpPr txBox="1"/>
          <p:nvPr/>
        </p:nvSpPr>
        <p:spPr>
          <a:xfrm>
            <a:off x="1360487" y="479425"/>
            <a:ext cx="10210800" cy="641350"/>
          </a:xfrm>
          <a:prstGeom prst="rect">
            <a:avLst/>
          </a:prstGeom>
          <a:solidFill>
            <a:srgbClr val="3103C3"/>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3200"/>
              <a:buFont typeface="Times New Roman"/>
              <a:buNone/>
            </a:pPr>
            <a:r>
              <a:rPr lang="en-US" sz="3200" dirty="0">
                <a:latin typeface="Times New Roman"/>
                <a:ea typeface="Times New Roman"/>
                <a:cs typeface="Times New Roman"/>
                <a:sym typeface="Times New Roman"/>
              </a:rPr>
              <a:t>Conclusion</a:t>
            </a:r>
            <a:endParaRPr sz="3200" dirty="0">
              <a:latin typeface="Times New Roman"/>
              <a:ea typeface="Times New Roman"/>
              <a:cs typeface="Times New Roman"/>
              <a:sym typeface="Times New Roman"/>
            </a:endParaRPr>
          </a:p>
        </p:txBody>
      </p:sp>
      <p:sp>
        <p:nvSpPr>
          <p:cNvPr id="93" name="Google Shape;93;p13"/>
          <p:cNvSpPr txBox="1"/>
          <p:nvPr/>
        </p:nvSpPr>
        <p:spPr>
          <a:xfrm>
            <a:off x="407987" y="369887"/>
            <a:ext cx="2733675" cy="46037"/>
          </a:xfrm>
          <a:prstGeom prst="rect">
            <a:avLst/>
          </a:prstGeom>
          <a:solidFill>
            <a:srgbClr val="3103C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4" name="Google Shape;94;p13"/>
          <p:cNvSpPr txBox="1"/>
          <p:nvPr/>
        </p:nvSpPr>
        <p:spPr>
          <a:xfrm>
            <a:off x="3263900" y="363537"/>
            <a:ext cx="2733675" cy="46037"/>
          </a:xfrm>
          <a:prstGeom prst="rect">
            <a:avLst/>
          </a:prstGeom>
          <a:solidFill>
            <a:srgbClr val="8FAA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5" name="Google Shape;95;p13"/>
          <p:cNvSpPr txBox="1"/>
          <p:nvPr/>
        </p:nvSpPr>
        <p:spPr>
          <a:xfrm>
            <a:off x="6119812" y="363537"/>
            <a:ext cx="2733675" cy="46037"/>
          </a:xfrm>
          <a:prstGeom prst="rect">
            <a:avLst/>
          </a:prstGeom>
          <a:solidFill>
            <a:srgbClr val="3103C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6" name="Google Shape;96;p13"/>
          <p:cNvSpPr txBox="1"/>
          <p:nvPr/>
        </p:nvSpPr>
        <p:spPr>
          <a:xfrm>
            <a:off x="8975725" y="363537"/>
            <a:ext cx="2733675" cy="46037"/>
          </a:xfrm>
          <a:prstGeom prst="rect">
            <a:avLst/>
          </a:prstGeom>
          <a:solidFill>
            <a:srgbClr val="8FAA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7" name="Google Shape;97;p13"/>
          <p:cNvSpPr txBox="1"/>
          <p:nvPr/>
        </p:nvSpPr>
        <p:spPr>
          <a:xfrm>
            <a:off x="957400" y="2128268"/>
            <a:ext cx="10752000" cy="1945107"/>
          </a:xfrm>
          <a:prstGeom prst="rect">
            <a:avLst/>
          </a:prstGeom>
          <a:noFill/>
          <a:ln>
            <a:noFill/>
          </a:ln>
        </p:spPr>
        <p:txBody>
          <a:bodyPr spcFirstLastPara="1" wrap="square" lIns="91425" tIns="45700" rIns="91425" bIns="45700" anchor="t" anchorCtr="0">
            <a:spAutoFit/>
          </a:bodyPr>
          <a:lstStyle/>
          <a:p>
            <a:pPr lvl="0">
              <a:lnSpc>
                <a:spcPct val="115000"/>
              </a:lnSpc>
              <a:spcBef>
                <a:spcPts val="1200"/>
              </a:spcBef>
            </a:pPr>
            <a:r>
              <a:rPr lang="en-US" sz="1600"/>
              <a:t>The Spotify Clone project successfully replicates the core functionalities of a modern music streaming platform, providing features such as user authentication, music playback, playlist management, and search functionality. It demonstrates the effective use of full-stack technologies like React.js, Node.js, and MongoDB/Firebase. Through this project, we gained practical experience in building scalable, responsive web applications and understood the technical architecture behind real-world streaming services. This clone serves as a strong foundation for further enhancement, such as adding AI-based recommendations, real-time streaming, or mobile app integration</a:t>
            </a:r>
            <a:endParaRPr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8"/>
          <p:cNvSpPr txBox="1"/>
          <p:nvPr/>
        </p:nvSpPr>
        <p:spPr>
          <a:xfrm>
            <a:off x="625474" y="63055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1" i="0" u="none" dirty="0">
              <a:solidFill>
                <a:srgbClr val="3103C3"/>
              </a:solidFill>
              <a:latin typeface="Times New Roman"/>
              <a:ea typeface="Times New Roman"/>
              <a:cs typeface="Times New Roman"/>
              <a:sym typeface="Times New Roman"/>
            </a:endParaRPr>
          </a:p>
        </p:txBody>
      </p:sp>
      <p:sp>
        <p:nvSpPr>
          <p:cNvPr id="310" name="Google Shape;310;p28"/>
          <p:cNvSpPr txBox="1"/>
          <p:nvPr/>
        </p:nvSpPr>
        <p:spPr>
          <a:xfrm>
            <a:off x="3932237" y="6143624"/>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103C3"/>
              </a:buClr>
              <a:buSzPts val="1800"/>
              <a:buFont typeface="Times New Roman"/>
              <a:buNone/>
            </a:pPr>
            <a:endParaRPr dirty="0"/>
          </a:p>
        </p:txBody>
      </p:sp>
      <p:sp>
        <p:nvSpPr>
          <p:cNvPr id="311" name="Google Shape;311;p28"/>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3103C3"/>
              </a:buClr>
              <a:buSzPts val="1800"/>
              <a:buFont typeface="Times New Roman"/>
              <a:buNone/>
            </a:pPr>
            <a:endParaRPr dirty="0"/>
          </a:p>
        </p:txBody>
      </p:sp>
      <p:sp>
        <p:nvSpPr>
          <p:cNvPr id="312" name="Google Shape;312;p28"/>
          <p:cNvSpPr txBox="1"/>
          <p:nvPr/>
        </p:nvSpPr>
        <p:spPr>
          <a:xfrm>
            <a:off x="1360487" y="479425"/>
            <a:ext cx="10210800" cy="641350"/>
          </a:xfrm>
          <a:prstGeom prst="rect">
            <a:avLst/>
          </a:prstGeom>
          <a:solidFill>
            <a:srgbClr val="3103C3"/>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13" name="Google Shape;313;p28"/>
          <p:cNvSpPr txBox="1"/>
          <p:nvPr/>
        </p:nvSpPr>
        <p:spPr>
          <a:xfrm>
            <a:off x="407987" y="369887"/>
            <a:ext cx="2733675" cy="46037"/>
          </a:xfrm>
          <a:prstGeom prst="rect">
            <a:avLst/>
          </a:prstGeom>
          <a:solidFill>
            <a:srgbClr val="3103C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14" name="Google Shape;314;p28"/>
          <p:cNvSpPr txBox="1"/>
          <p:nvPr/>
        </p:nvSpPr>
        <p:spPr>
          <a:xfrm>
            <a:off x="3341687" y="369887"/>
            <a:ext cx="2492375" cy="46037"/>
          </a:xfrm>
          <a:prstGeom prst="rect">
            <a:avLst/>
          </a:prstGeom>
          <a:solidFill>
            <a:srgbClr val="8FAA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15" name="Google Shape;315;p28"/>
          <p:cNvSpPr txBox="1"/>
          <p:nvPr/>
        </p:nvSpPr>
        <p:spPr>
          <a:xfrm>
            <a:off x="6057900" y="369887"/>
            <a:ext cx="2732087" cy="46037"/>
          </a:xfrm>
          <a:prstGeom prst="rect">
            <a:avLst/>
          </a:prstGeom>
          <a:solidFill>
            <a:srgbClr val="3103C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16" name="Google Shape;316;p28"/>
          <p:cNvSpPr txBox="1"/>
          <p:nvPr/>
        </p:nvSpPr>
        <p:spPr>
          <a:xfrm>
            <a:off x="9034462" y="369887"/>
            <a:ext cx="2493962" cy="46037"/>
          </a:xfrm>
          <a:prstGeom prst="rect">
            <a:avLst/>
          </a:prstGeom>
          <a:solidFill>
            <a:srgbClr val="8FAA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18" name="Google Shape;318;p28"/>
          <p:cNvSpPr txBox="1">
            <a:spLocks noGrp="1"/>
          </p:cNvSpPr>
          <p:nvPr>
            <p:ph type="body" idx="1"/>
          </p:nvPr>
        </p:nvSpPr>
        <p:spPr>
          <a:xfrm>
            <a:off x="407987" y="1228725"/>
            <a:ext cx="11163300" cy="509746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Arial"/>
              <a:buNone/>
            </a:pPr>
            <a:endParaRPr sz="2800" b="0" i="0" u="none" dirty="0">
              <a:solidFill>
                <a:schemeClr val="dk1"/>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ts val="2800"/>
              <a:buFont typeface="Arial"/>
              <a:buNone/>
            </a:pPr>
            <a:endParaRPr sz="2800" b="0" i="0" u="none" dirty="0">
              <a:solidFill>
                <a:schemeClr val="dk1"/>
              </a:solidFill>
              <a:latin typeface="Times New Roman"/>
              <a:ea typeface="Times New Roman"/>
              <a:cs typeface="Times New Roman"/>
              <a:sym typeface="Times New Roman"/>
            </a:endParaRPr>
          </a:p>
          <a:p>
            <a:pPr marL="0" marR="0" lvl="0" indent="0" algn="ctr" rtl="0">
              <a:lnSpc>
                <a:spcPct val="90000"/>
              </a:lnSpc>
              <a:spcBef>
                <a:spcPts val="1000"/>
              </a:spcBef>
              <a:spcAft>
                <a:spcPts val="0"/>
              </a:spcAft>
              <a:buClr>
                <a:schemeClr val="dk1"/>
              </a:buClr>
              <a:buSzPts val="9600"/>
              <a:buFont typeface="Arial"/>
              <a:buNone/>
            </a:pPr>
            <a:r>
              <a:rPr lang="en-US" sz="9600" b="0" i="0" u="none" dirty="0">
                <a:solidFill>
                  <a:schemeClr val="dk1"/>
                </a:solidFill>
                <a:latin typeface="Times New Roman"/>
                <a:ea typeface="Times New Roman"/>
                <a:cs typeface="Times New Roman"/>
                <a:sym typeface="Times New Roman"/>
              </a:rPr>
              <a:t>THANK YOU</a:t>
            </a:r>
            <a:endParaRPr dirty="0"/>
          </a:p>
          <a:p>
            <a:pPr marL="228600" marR="0" lvl="0" indent="0" algn="l" rtl="0">
              <a:lnSpc>
                <a:spcPct val="90000"/>
              </a:lnSpc>
              <a:spcBef>
                <a:spcPts val="1000"/>
              </a:spcBef>
              <a:spcAft>
                <a:spcPts val="0"/>
              </a:spcAft>
              <a:buClr>
                <a:schemeClr val="dk1"/>
              </a:buClr>
              <a:buSzPts val="9600"/>
              <a:buFont typeface="Arial"/>
              <a:buNone/>
            </a:pPr>
            <a:endParaRPr sz="9600" b="0" i="0" u="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5"/>
          <p:cNvSpPr txBox="1"/>
          <p:nvPr/>
        </p:nvSpPr>
        <p:spPr>
          <a:xfrm>
            <a:off x="874700" y="6216650"/>
            <a:ext cx="2743200" cy="641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1" i="0" u="none" dirty="0">
              <a:solidFill>
                <a:srgbClr val="3103C3"/>
              </a:solidFill>
              <a:latin typeface="Times New Roman"/>
              <a:ea typeface="Times New Roman"/>
              <a:cs typeface="Times New Roman"/>
              <a:sym typeface="Times New Roman"/>
            </a:endParaRPr>
          </a:p>
        </p:txBody>
      </p:sp>
      <p:sp>
        <p:nvSpPr>
          <p:cNvPr id="122" name="Google Shape;122;p15"/>
          <p:cNvSpPr txBox="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103C3"/>
              </a:buClr>
              <a:buSzPts val="1800"/>
              <a:buFont typeface="Times New Roman"/>
              <a:buNone/>
            </a:pPr>
            <a:endParaRPr dirty="0"/>
          </a:p>
        </p:txBody>
      </p:sp>
      <p:sp>
        <p:nvSpPr>
          <p:cNvPr id="123" name="Google Shape;123;p15"/>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3103C3"/>
              </a:buClr>
              <a:buSzPts val="1800"/>
              <a:buFont typeface="Times New Roman"/>
              <a:buNone/>
            </a:pPr>
            <a:r>
              <a:rPr lang="en-US" sz="1800" b="1" i="0" u="none">
                <a:solidFill>
                  <a:srgbClr val="3103C3"/>
                </a:solidFill>
                <a:latin typeface="Times New Roman"/>
                <a:ea typeface="Times New Roman"/>
                <a:cs typeface="Times New Roman"/>
                <a:sym typeface="Times New Roman"/>
              </a:rPr>
              <a:t>1</a:t>
            </a:r>
            <a:endParaRPr/>
          </a:p>
        </p:txBody>
      </p:sp>
      <p:sp>
        <p:nvSpPr>
          <p:cNvPr id="124" name="Google Shape;124;p15"/>
          <p:cNvSpPr txBox="1"/>
          <p:nvPr/>
        </p:nvSpPr>
        <p:spPr>
          <a:xfrm>
            <a:off x="1360487" y="479425"/>
            <a:ext cx="10210800" cy="641350"/>
          </a:xfrm>
          <a:prstGeom prst="rect">
            <a:avLst/>
          </a:prstGeom>
          <a:solidFill>
            <a:srgbClr val="3103C3"/>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3200"/>
              <a:buFont typeface="Times New Roman"/>
              <a:buNone/>
            </a:pPr>
            <a:r>
              <a:rPr lang="en-US" sz="3200" i="0" u="none">
                <a:solidFill>
                  <a:srgbClr val="FFFFFF"/>
                </a:solidFill>
                <a:latin typeface="Times New Roman"/>
                <a:ea typeface="Times New Roman"/>
                <a:cs typeface="Times New Roman"/>
                <a:sym typeface="Times New Roman"/>
              </a:rPr>
              <a:t>Contents</a:t>
            </a:r>
            <a:endParaRPr sz="3200">
              <a:latin typeface="Times New Roman"/>
              <a:ea typeface="Times New Roman"/>
              <a:cs typeface="Times New Roman"/>
              <a:sym typeface="Times New Roman"/>
            </a:endParaRPr>
          </a:p>
        </p:txBody>
      </p:sp>
      <p:sp>
        <p:nvSpPr>
          <p:cNvPr id="125" name="Google Shape;125;p15"/>
          <p:cNvSpPr txBox="1"/>
          <p:nvPr/>
        </p:nvSpPr>
        <p:spPr>
          <a:xfrm>
            <a:off x="407987" y="369887"/>
            <a:ext cx="2733675" cy="46037"/>
          </a:xfrm>
          <a:prstGeom prst="rect">
            <a:avLst/>
          </a:prstGeom>
          <a:solidFill>
            <a:srgbClr val="3103C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6" name="Google Shape;126;p15"/>
          <p:cNvSpPr txBox="1"/>
          <p:nvPr/>
        </p:nvSpPr>
        <p:spPr>
          <a:xfrm>
            <a:off x="3341687" y="369887"/>
            <a:ext cx="2492375" cy="46037"/>
          </a:xfrm>
          <a:prstGeom prst="rect">
            <a:avLst/>
          </a:prstGeom>
          <a:solidFill>
            <a:srgbClr val="8FAA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7" name="Google Shape;127;p15"/>
          <p:cNvSpPr txBox="1"/>
          <p:nvPr/>
        </p:nvSpPr>
        <p:spPr>
          <a:xfrm>
            <a:off x="6057900" y="369887"/>
            <a:ext cx="2732087" cy="46037"/>
          </a:xfrm>
          <a:prstGeom prst="rect">
            <a:avLst/>
          </a:prstGeom>
          <a:solidFill>
            <a:srgbClr val="3103C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8" name="Google Shape;128;p15"/>
          <p:cNvSpPr txBox="1"/>
          <p:nvPr/>
        </p:nvSpPr>
        <p:spPr>
          <a:xfrm>
            <a:off x="9034462" y="369887"/>
            <a:ext cx="2493962" cy="46037"/>
          </a:xfrm>
          <a:prstGeom prst="rect">
            <a:avLst/>
          </a:prstGeom>
          <a:solidFill>
            <a:srgbClr val="8FAA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0" name="Google Shape;130;p15"/>
          <p:cNvSpPr txBox="1">
            <a:spLocks noGrp="1"/>
          </p:cNvSpPr>
          <p:nvPr>
            <p:ph type="body" idx="1"/>
          </p:nvPr>
        </p:nvSpPr>
        <p:spPr>
          <a:xfrm>
            <a:off x="1360475" y="1415300"/>
            <a:ext cx="10413900" cy="5011800"/>
          </a:xfrm>
          <a:prstGeom prst="rect">
            <a:avLst/>
          </a:prstGeom>
          <a:noFill/>
          <a:ln>
            <a:noFill/>
          </a:ln>
        </p:spPr>
        <p:txBody>
          <a:bodyPr spcFirstLastPara="1" wrap="square" lIns="91425" tIns="45700" rIns="91425" bIns="45700" anchor="t" anchorCtr="0">
            <a:noAutofit/>
          </a:bodyPr>
          <a:lstStyle/>
          <a:p>
            <a:pPr marL="514350" marR="0" lvl="0" indent="-501650" algn="l" rtl="0">
              <a:lnSpc>
                <a:spcPct val="90000"/>
              </a:lnSpc>
              <a:spcBef>
                <a:spcPts val="0"/>
              </a:spcBef>
              <a:spcAft>
                <a:spcPts val="0"/>
              </a:spcAft>
              <a:buClr>
                <a:schemeClr val="dk1"/>
              </a:buClr>
              <a:buSzPts val="1600"/>
              <a:buFont typeface="Times New Roman"/>
              <a:buAutoNum type="arabicPeriod"/>
            </a:pPr>
            <a:r>
              <a:rPr lang="en-US" sz="1600" i="0" u="none" dirty="0">
                <a:solidFill>
                  <a:schemeClr val="dk1"/>
                </a:solidFill>
                <a:latin typeface="Times New Roman"/>
                <a:ea typeface="Times New Roman"/>
                <a:cs typeface="Times New Roman"/>
                <a:sym typeface="Times New Roman"/>
              </a:rPr>
              <a:t> Abstract</a:t>
            </a:r>
            <a:endParaRPr sz="1600" dirty="0">
              <a:latin typeface="Times New Roman"/>
              <a:ea typeface="Times New Roman"/>
              <a:cs typeface="Times New Roman"/>
              <a:sym typeface="Times New Roman"/>
            </a:endParaRPr>
          </a:p>
          <a:p>
            <a:pPr marL="514350" marR="0" lvl="0" indent="-501650" algn="l" rtl="0">
              <a:lnSpc>
                <a:spcPct val="90000"/>
              </a:lnSpc>
              <a:spcBef>
                <a:spcPts val="1000"/>
              </a:spcBef>
              <a:spcAft>
                <a:spcPts val="0"/>
              </a:spcAft>
              <a:buClr>
                <a:schemeClr val="dk1"/>
              </a:buClr>
              <a:buSzPts val="1600"/>
              <a:buFont typeface="Times New Roman"/>
              <a:buAutoNum type="arabicPeriod"/>
            </a:pPr>
            <a:r>
              <a:rPr lang="en-US" sz="1600" i="0" u="none" dirty="0">
                <a:solidFill>
                  <a:schemeClr val="dk1"/>
                </a:solidFill>
                <a:latin typeface="Times New Roman"/>
                <a:ea typeface="Times New Roman"/>
                <a:cs typeface="Times New Roman"/>
                <a:sym typeface="Times New Roman"/>
              </a:rPr>
              <a:t> Introduction</a:t>
            </a:r>
            <a:endParaRPr sz="1600" dirty="0">
              <a:latin typeface="Times New Roman"/>
              <a:ea typeface="Times New Roman"/>
              <a:cs typeface="Times New Roman"/>
              <a:sym typeface="Times New Roman"/>
            </a:endParaRPr>
          </a:p>
          <a:p>
            <a:pPr marL="514350" marR="0" lvl="0" indent="-501650" algn="l" rtl="0">
              <a:lnSpc>
                <a:spcPct val="90000"/>
              </a:lnSpc>
              <a:spcBef>
                <a:spcPts val="1000"/>
              </a:spcBef>
              <a:spcAft>
                <a:spcPts val="0"/>
              </a:spcAft>
              <a:buClr>
                <a:schemeClr val="dk1"/>
              </a:buClr>
              <a:buSzPts val="1600"/>
              <a:buFont typeface="Times New Roman"/>
              <a:buAutoNum type="arabicPeriod"/>
            </a:pPr>
            <a:r>
              <a:rPr lang="en-US" sz="1600" i="0" u="none" dirty="0">
                <a:solidFill>
                  <a:schemeClr val="dk1"/>
                </a:solidFill>
                <a:latin typeface="Times New Roman"/>
                <a:ea typeface="Times New Roman"/>
                <a:cs typeface="Times New Roman"/>
                <a:sym typeface="Times New Roman"/>
              </a:rPr>
              <a:t> Literature Survey</a:t>
            </a:r>
            <a:endParaRPr sz="1600" dirty="0">
              <a:latin typeface="Times New Roman"/>
              <a:ea typeface="Times New Roman"/>
              <a:cs typeface="Times New Roman"/>
              <a:sym typeface="Times New Roman"/>
            </a:endParaRPr>
          </a:p>
          <a:p>
            <a:pPr marL="514350" marR="0" lvl="0" indent="-501650" algn="l" rtl="0">
              <a:lnSpc>
                <a:spcPct val="90000"/>
              </a:lnSpc>
              <a:spcBef>
                <a:spcPts val="1000"/>
              </a:spcBef>
              <a:spcAft>
                <a:spcPts val="0"/>
              </a:spcAft>
              <a:buClr>
                <a:schemeClr val="dk1"/>
              </a:buClr>
              <a:buSzPts val="1600"/>
              <a:buFont typeface="Times New Roman"/>
              <a:buAutoNum type="arabicPeriod"/>
            </a:pPr>
            <a:r>
              <a:rPr lang="en-US" sz="1600" i="0" u="none" dirty="0">
                <a:solidFill>
                  <a:schemeClr val="dk1"/>
                </a:solidFill>
                <a:latin typeface="Times New Roman"/>
                <a:ea typeface="Times New Roman"/>
                <a:cs typeface="Times New Roman"/>
                <a:sym typeface="Times New Roman"/>
              </a:rPr>
              <a:t> Problem Definition</a:t>
            </a:r>
            <a:endParaRPr sz="1600" dirty="0">
              <a:latin typeface="Times New Roman"/>
              <a:ea typeface="Times New Roman"/>
              <a:cs typeface="Times New Roman"/>
              <a:sym typeface="Times New Roman"/>
            </a:endParaRPr>
          </a:p>
          <a:p>
            <a:pPr marL="514350" marR="0" lvl="0" indent="-501650" algn="l" rtl="0">
              <a:lnSpc>
                <a:spcPct val="90000"/>
              </a:lnSpc>
              <a:spcBef>
                <a:spcPts val="1000"/>
              </a:spcBef>
              <a:spcAft>
                <a:spcPts val="0"/>
              </a:spcAft>
              <a:buClr>
                <a:schemeClr val="dk1"/>
              </a:buClr>
              <a:buSzPts val="1600"/>
              <a:buFont typeface="Times New Roman"/>
              <a:buAutoNum type="arabicPeriod"/>
            </a:pPr>
            <a:r>
              <a:rPr lang="en-US" sz="1600" i="0" u="none" dirty="0">
                <a:solidFill>
                  <a:schemeClr val="dk1"/>
                </a:solidFill>
                <a:latin typeface="Times New Roman"/>
                <a:ea typeface="Times New Roman"/>
                <a:cs typeface="Times New Roman"/>
                <a:sym typeface="Times New Roman"/>
              </a:rPr>
              <a:t> Proposed system </a:t>
            </a:r>
            <a:endParaRPr sz="1600" dirty="0">
              <a:latin typeface="Times New Roman"/>
              <a:ea typeface="Times New Roman"/>
              <a:cs typeface="Times New Roman"/>
              <a:sym typeface="Times New Roman"/>
            </a:endParaRPr>
          </a:p>
          <a:p>
            <a:pPr marL="514350" marR="0" lvl="0" indent="-501650" algn="l" rtl="0">
              <a:lnSpc>
                <a:spcPct val="90000"/>
              </a:lnSpc>
              <a:spcBef>
                <a:spcPts val="1000"/>
              </a:spcBef>
              <a:spcAft>
                <a:spcPts val="0"/>
              </a:spcAft>
              <a:buClr>
                <a:schemeClr val="dk1"/>
              </a:buClr>
              <a:buSzPts val="1600"/>
              <a:buFont typeface="Times New Roman"/>
              <a:buAutoNum type="arabicPeriod"/>
            </a:pPr>
            <a:r>
              <a:rPr lang="en-US" sz="1600" i="0" u="none" dirty="0">
                <a:solidFill>
                  <a:schemeClr val="dk1"/>
                </a:solidFill>
                <a:latin typeface="Times New Roman"/>
                <a:ea typeface="Times New Roman"/>
                <a:cs typeface="Times New Roman"/>
                <a:sym typeface="Times New Roman"/>
              </a:rPr>
              <a:t> Architecture of Proposed System</a:t>
            </a:r>
          </a:p>
          <a:p>
            <a:pPr marL="514350" marR="0" lvl="0" indent="-501650" algn="l" rtl="0">
              <a:lnSpc>
                <a:spcPct val="90000"/>
              </a:lnSpc>
              <a:spcBef>
                <a:spcPts val="1000"/>
              </a:spcBef>
              <a:spcAft>
                <a:spcPts val="0"/>
              </a:spcAft>
              <a:buClr>
                <a:schemeClr val="dk1"/>
              </a:buClr>
              <a:buSzPts val="1600"/>
              <a:buFont typeface="Times New Roman"/>
              <a:buAutoNum type="arabicPeriod"/>
            </a:pPr>
            <a:r>
              <a:rPr lang="en-US" sz="1600" dirty="0">
                <a:latin typeface="Times New Roman"/>
                <a:ea typeface="Times New Roman"/>
                <a:cs typeface="Times New Roman"/>
                <a:sym typeface="Times New Roman"/>
              </a:rPr>
              <a:t>Project features </a:t>
            </a:r>
          </a:p>
          <a:p>
            <a:pPr marL="514350" marR="0" lvl="0" indent="-501650" algn="l" rtl="0">
              <a:lnSpc>
                <a:spcPct val="90000"/>
              </a:lnSpc>
              <a:spcBef>
                <a:spcPts val="1000"/>
              </a:spcBef>
              <a:spcAft>
                <a:spcPts val="0"/>
              </a:spcAft>
              <a:buClr>
                <a:schemeClr val="dk1"/>
              </a:buClr>
              <a:buSzPts val="1600"/>
              <a:buFont typeface="Times New Roman"/>
              <a:buAutoNum type="arabicPeriod"/>
            </a:pPr>
            <a:r>
              <a:rPr lang="en-US" sz="1600" dirty="0">
                <a:latin typeface="Times New Roman"/>
                <a:ea typeface="Times New Roman"/>
                <a:cs typeface="Times New Roman"/>
                <a:sym typeface="Times New Roman"/>
              </a:rPr>
              <a:t>Code picture </a:t>
            </a:r>
          </a:p>
          <a:p>
            <a:pPr marL="514350" marR="0" lvl="0" indent="-501650" algn="l" rtl="0">
              <a:lnSpc>
                <a:spcPct val="90000"/>
              </a:lnSpc>
              <a:spcBef>
                <a:spcPts val="1000"/>
              </a:spcBef>
              <a:spcAft>
                <a:spcPts val="0"/>
              </a:spcAft>
              <a:buClr>
                <a:schemeClr val="dk1"/>
              </a:buClr>
              <a:buSzPts val="1600"/>
              <a:buFont typeface="Times New Roman"/>
              <a:buAutoNum type="arabicPeriod"/>
            </a:pPr>
            <a:r>
              <a:rPr lang="en-US" sz="1600" dirty="0">
                <a:latin typeface="Times New Roman"/>
                <a:ea typeface="Times New Roman"/>
                <a:cs typeface="Times New Roman"/>
                <a:sym typeface="Times New Roman"/>
              </a:rPr>
              <a:t>Html implementation</a:t>
            </a:r>
          </a:p>
          <a:p>
            <a:pPr marL="514350" marR="0" lvl="0" indent="-501650" algn="l" rtl="0">
              <a:lnSpc>
                <a:spcPct val="90000"/>
              </a:lnSpc>
              <a:spcBef>
                <a:spcPts val="1000"/>
              </a:spcBef>
              <a:spcAft>
                <a:spcPts val="0"/>
              </a:spcAft>
              <a:buClr>
                <a:schemeClr val="dk1"/>
              </a:buClr>
              <a:buSzPts val="1600"/>
              <a:buFont typeface="Times New Roman"/>
              <a:buAutoNum type="arabicPeriod"/>
            </a:pPr>
            <a:r>
              <a:rPr lang="en-US" sz="1600" dirty="0">
                <a:latin typeface="Times New Roman"/>
                <a:ea typeface="Times New Roman"/>
                <a:cs typeface="Times New Roman"/>
                <a:sym typeface="Times New Roman"/>
              </a:rPr>
              <a:t>Html code </a:t>
            </a:r>
          </a:p>
          <a:p>
            <a:pPr marL="514350" marR="0" lvl="0" indent="-501650" algn="l" rtl="0">
              <a:lnSpc>
                <a:spcPct val="90000"/>
              </a:lnSpc>
              <a:spcBef>
                <a:spcPts val="1000"/>
              </a:spcBef>
              <a:spcAft>
                <a:spcPts val="0"/>
              </a:spcAft>
              <a:buClr>
                <a:schemeClr val="dk1"/>
              </a:buClr>
              <a:buSzPts val="1600"/>
              <a:buFont typeface="Times New Roman"/>
              <a:buAutoNum type="arabicPeriod"/>
            </a:pPr>
            <a:r>
              <a:rPr lang="en-US" sz="1600" dirty="0" err="1">
                <a:latin typeface="Times New Roman"/>
                <a:ea typeface="Times New Roman"/>
                <a:cs typeface="Times New Roman"/>
                <a:sym typeface="Times New Roman"/>
              </a:rPr>
              <a:t>Css</a:t>
            </a:r>
            <a:r>
              <a:rPr lang="en-US" sz="1600" dirty="0">
                <a:latin typeface="Times New Roman"/>
                <a:ea typeface="Times New Roman"/>
                <a:cs typeface="Times New Roman"/>
                <a:sym typeface="Times New Roman"/>
              </a:rPr>
              <a:t> implementation</a:t>
            </a:r>
          </a:p>
          <a:p>
            <a:pPr marL="514350" indent="-501650">
              <a:buSzPts val="1600"/>
              <a:buFont typeface="Times New Roman"/>
              <a:buAutoNum type="arabicPeriod"/>
            </a:pPr>
            <a:r>
              <a:rPr lang="en-US" sz="1600" dirty="0">
                <a:latin typeface="Times New Roman"/>
                <a:ea typeface="Times New Roman"/>
                <a:cs typeface="Times New Roman"/>
                <a:sym typeface="Times New Roman"/>
              </a:rPr>
              <a:t>Conclusion</a:t>
            </a:r>
          </a:p>
          <a:p>
            <a:pPr marL="514350" marR="0" lvl="0" indent="-501650" algn="l" rtl="0">
              <a:lnSpc>
                <a:spcPct val="90000"/>
              </a:lnSpc>
              <a:spcBef>
                <a:spcPts val="1000"/>
              </a:spcBef>
              <a:spcAft>
                <a:spcPts val="0"/>
              </a:spcAft>
              <a:buClr>
                <a:schemeClr val="dk1"/>
              </a:buClr>
              <a:buSzPts val="1600"/>
              <a:buFont typeface="Times New Roman"/>
              <a:buAutoNum type="arabicPeriod"/>
            </a:pPr>
            <a:endParaRPr lang="en-US" sz="16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6"/>
          <p:cNvSpPr txBox="1"/>
          <p:nvPr/>
        </p:nvSpPr>
        <p:spPr>
          <a:xfrm>
            <a:off x="598475" y="6171523"/>
            <a:ext cx="2743200" cy="461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1" i="0" u="none" dirty="0">
              <a:solidFill>
                <a:srgbClr val="3103C3"/>
              </a:solidFill>
              <a:latin typeface="Times New Roman"/>
              <a:ea typeface="Times New Roman"/>
              <a:cs typeface="Times New Roman"/>
              <a:sym typeface="Times New Roman"/>
            </a:endParaRPr>
          </a:p>
        </p:txBody>
      </p:sp>
      <p:sp>
        <p:nvSpPr>
          <p:cNvPr id="136" name="Google Shape;136;p16"/>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3103C3"/>
              </a:buClr>
              <a:buSzPts val="1800"/>
              <a:buFont typeface="Times New Roman"/>
              <a:buNone/>
            </a:pPr>
            <a:endParaRPr dirty="0"/>
          </a:p>
        </p:txBody>
      </p:sp>
      <p:sp>
        <p:nvSpPr>
          <p:cNvPr id="137" name="Google Shape;137;p16"/>
          <p:cNvSpPr txBox="1"/>
          <p:nvPr/>
        </p:nvSpPr>
        <p:spPr>
          <a:xfrm>
            <a:off x="1360487" y="479425"/>
            <a:ext cx="10210800" cy="641350"/>
          </a:xfrm>
          <a:prstGeom prst="rect">
            <a:avLst/>
          </a:prstGeom>
          <a:solidFill>
            <a:srgbClr val="3103C3"/>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3200"/>
              <a:buFont typeface="Times New Roman"/>
              <a:buNone/>
            </a:pPr>
            <a:r>
              <a:rPr lang="en-US" sz="3200" i="0" u="none">
                <a:solidFill>
                  <a:srgbClr val="FFFFFF"/>
                </a:solidFill>
                <a:latin typeface="Times New Roman"/>
                <a:ea typeface="Times New Roman"/>
                <a:cs typeface="Times New Roman"/>
                <a:sym typeface="Times New Roman"/>
              </a:rPr>
              <a:t>Abstract</a:t>
            </a:r>
            <a:endParaRPr sz="3200">
              <a:latin typeface="Times New Roman"/>
              <a:ea typeface="Times New Roman"/>
              <a:cs typeface="Times New Roman"/>
              <a:sym typeface="Times New Roman"/>
            </a:endParaRPr>
          </a:p>
        </p:txBody>
      </p:sp>
      <p:sp>
        <p:nvSpPr>
          <p:cNvPr id="138" name="Google Shape;138;p16"/>
          <p:cNvSpPr txBox="1"/>
          <p:nvPr/>
        </p:nvSpPr>
        <p:spPr>
          <a:xfrm>
            <a:off x="407987" y="369887"/>
            <a:ext cx="2733675" cy="46037"/>
          </a:xfrm>
          <a:prstGeom prst="rect">
            <a:avLst/>
          </a:prstGeom>
          <a:solidFill>
            <a:srgbClr val="3103C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9" name="Google Shape;139;p16"/>
          <p:cNvSpPr txBox="1"/>
          <p:nvPr/>
        </p:nvSpPr>
        <p:spPr>
          <a:xfrm>
            <a:off x="3341687" y="369887"/>
            <a:ext cx="2492375" cy="46037"/>
          </a:xfrm>
          <a:prstGeom prst="rect">
            <a:avLst/>
          </a:prstGeom>
          <a:solidFill>
            <a:srgbClr val="8FAA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0" name="Google Shape;140;p16"/>
          <p:cNvSpPr txBox="1"/>
          <p:nvPr/>
        </p:nvSpPr>
        <p:spPr>
          <a:xfrm>
            <a:off x="6057900" y="369887"/>
            <a:ext cx="2732087" cy="46037"/>
          </a:xfrm>
          <a:prstGeom prst="rect">
            <a:avLst/>
          </a:prstGeom>
          <a:solidFill>
            <a:srgbClr val="3103C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1" name="Google Shape;141;p16"/>
          <p:cNvSpPr txBox="1"/>
          <p:nvPr/>
        </p:nvSpPr>
        <p:spPr>
          <a:xfrm>
            <a:off x="9034462" y="369887"/>
            <a:ext cx="2493962" cy="46037"/>
          </a:xfrm>
          <a:prstGeom prst="rect">
            <a:avLst/>
          </a:prstGeom>
          <a:solidFill>
            <a:srgbClr val="8FAA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3" name="Google Shape;143;p16"/>
          <p:cNvSpPr txBox="1"/>
          <p:nvPr/>
        </p:nvSpPr>
        <p:spPr>
          <a:xfrm>
            <a:off x="957275" y="2166601"/>
            <a:ext cx="10614000" cy="3354724"/>
          </a:xfrm>
          <a:prstGeom prst="rect">
            <a:avLst/>
          </a:prstGeom>
          <a:noFill/>
          <a:ln>
            <a:noFill/>
          </a:ln>
        </p:spPr>
        <p:txBody>
          <a:bodyPr spcFirstLastPara="1" wrap="square" lIns="91425" tIns="45700" rIns="91425" bIns="45700" anchor="ctr" anchorCtr="0">
            <a:spAutoFit/>
          </a:bodyPr>
          <a:lstStyle/>
          <a:p>
            <a:pPr algn="just">
              <a:lnSpc>
                <a:spcPct val="150000"/>
              </a:lnSpc>
              <a:spcBef>
                <a:spcPts val="1200"/>
              </a:spcBef>
              <a:buClr>
                <a:schemeClr val="dk1"/>
              </a:buClr>
              <a:buSzPts val="1600"/>
            </a:pPr>
            <a:r>
              <a:rPr lang="en-US" sz="1600" dirty="0"/>
              <a:t>This project focuses on developing a Spotify Clone—a web-based music streaming platform that replicates the core features of Spotify. The system allows users to stream audio content, create and manage playlists, search for songs, and explore music by artists, genres, and albums. Built using modern web development technologies such as HTML, CSS, JavaScript (React), and backend tools like Node.js and MongoDB (or Firebase), the platform ensures a user-friendly interface and smooth playback experience. The clone also demonstrates features like user authentication, responsive design, and real-time song control. This project aims to understand the architectural, UI/UX, and technical aspects of building a scalable media streaming application.</a:t>
            </a:r>
          </a:p>
          <a:p>
            <a:pPr marL="0" marR="0" lvl="0" indent="0" algn="just" rtl="0">
              <a:lnSpc>
                <a:spcPct val="150000"/>
              </a:lnSpc>
              <a:spcBef>
                <a:spcPts val="1200"/>
              </a:spcBef>
              <a:spcAft>
                <a:spcPts val="0"/>
              </a:spcAft>
              <a:buClr>
                <a:schemeClr val="dk1"/>
              </a:buClr>
              <a:buSzPts val="1600"/>
              <a:buFont typeface="Times New Roman"/>
              <a:buNone/>
            </a:pPr>
            <a:endParaRPr sz="16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7"/>
          <p:cNvSpPr txBox="1"/>
          <p:nvPr/>
        </p:nvSpPr>
        <p:spPr>
          <a:xfrm>
            <a:off x="838200" y="6488112"/>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1" i="0" u="none" dirty="0">
              <a:solidFill>
                <a:srgbClr val="3103C3"/>
              </a:solidFill>
              <a:latin typeface="Times New Roman"/>
              <a:ea typeface="Times New Roman"/>
              <a:cs typeface="Times New Roman"/>
              <a:sym typeface="Times New Roman"/>
            </a:endParaRPr>
          </a:p>
        </p:txBody>
      </p:sp>
      <p:sp>
        <p:nvSpPr>
          <p:cNvPr id="150" name="Google Shape;150;p17"/>
          <p:cNvSpPr txBox="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103C3"/>
              </a:buClr>
              <a:buSzPts val="1800"/>
              <a:buFont typeface="Times New Roman"/>
              <a:buNone/>
            </a:pPr>
            <a:endParaRPr dirty="0"/>
          </a:p>
        </p:txBody>
      </p:sp>
      <p:sp>
        <p:nvSpPr>
          <p:cNvPr id="152" name="Google Shape;152;p17"/>
          <p:cNvSpPr txBox="1"/>
          <p:nvPr/>
        </p:nvSpPr>
        <p:spPr>
          <a:xfrm>
            <a:off x="1360487" y="479425"/>
            <a:ext cx="10210800" cy="641350"/>
          </a:xfrm>
          <a:prstGeom prst="rect">
            <a:avLst/>
          </a:prstGeom>
          <a:solidFill>
            <a:srgbClr val="3103C3"/>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3200"/>
              <a:buFont typeface="Calibri"/>
              <a:buNone/>
            </a:pPr>
            <a:r>
              <a:rPr lang="en-US" sz="3200" i="0" u="none">
                <a:solidFill>
                  <a:srgbClr val="FFFFFF"/>
                </a:solidFill>
                <a:latin typeface="Times New Roman"/>
                <a:ea typeface="Times New Roman"/>
                <a:cs typeface="Times New Roman"/>
                <a:sym typeface="Times New Roman"/>
              </a:rPr>
              <a:t>Introduction</a:t>
            </a:r>
            <a:endParaRPr sz="3200">
              <a:latin typeface="Times New Roman"/>
              <a:ea typeface="Times New Roman"/>
              <a:cs typeface="Times New Roman"/>
              <a:sym typeface="Times New Roman"/>
            </a:endParaRPr>
          </a:p>
        </p:txBody>
      </p:sp>
      <p:sp>
        <p:nvSpPr>
          <p:cNvPr id="153" name="Google Shape;153;p17"/>
          <p:cNvSpPr txBox="1"/>
          <p:nvPr/>
        </p:nvSpPr>
        <p:spPr>
          <a:xfrm>
            <a:off x="407987" y="369887"/>
            <a:ext cx="2733675" cy="46037"/>
          </a:xfrm>
          <a:prstGeom prst="rect">
            <a:avLst/>
          </a:prstGeom>
          <a:solidFill>
            <a:srgbClr val="3103C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4" name="Google Shape;154;p17"/>
          <p:cNvSpPr txBox="1"/>
          <p:nvPr/>
        </p:nvSpPr>
        <p:spPr>
          <a:xfrm>
            <a:off x="3341687" y="369887"/>
            <a:ext cx="2492375" cy="46037"/>
          </a:xfrm>
          <a:prstGeom prst="rect">
            <a:avLst/>
          </a:prstGeom>
          <a:solidFill>
            <a:srgbClr val="8FAA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5" name="Google Shape;155;p17"/>
          <p:cNvSpPr txBox="1"/>
          <p:nvPr/>
        </p:nvSpPr>
        <p:spPr>
          <a:xfrm>
            <a:off x="6057900" y="369887"/>
            <a:ext cx="2732087" cy="46037"/>
          </a:xfrm>
          <a:prstGeom prst="rect">
            <a:avLst/>
          </a:prstGeom>
          <a:solidFill>
            <a:srgbClr val="3103C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6" name="Google Shape;156;p17"/>
          <p:cNvSpPr txBox="1"/>
          <p:nvPr/>
        </p:nvSpPr>
        <p:spPr>
          <a:xfrm>
            <a:off x="9034462" y="369887"/>
            <a:ext cx="2493962" cy="46037"/>
          </a:xfrm>
          <a:prstGeom prst="rect">
            <a:avLst/>
          </a:prstGeom>
          <a:solidFill>
            <a:srgbClr val="8FAA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8" name="Google Shape;158;p17"/>
          <p:cNvSpPr txBox="1"/>
          <p:nvPr/>
        </p:nvSpPr>
        <p:spPr>
          <a:xfrm>
            <a:off x="0" y="44450"/>
            <a:ext cx="184150" cy="3683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9" name="Google Shape;159;p17"/>
          <p:cNvSpPr txBox="1"/>
          <p:nvPr/>
        </p:nvSpPr>
        <p:spPr>
          <a:xfrm>
            <a:off x="152400" y="196850"/>
            <a:ext cx="184150" cy="3683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0" name="Google Shape;160;p17"/>
          <p:cNvSpPr txBox="1"/>
          <p:nvPr/>
        </p:nvSpPr>
        <p:spPr>
          <a:xfrm>
            <a:off x="190500" y="196850"/>
            <a:ext cx="184150" cy="3683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1" name="Google Shape;161;p17"/>
          <p:cNvSpPr txBox="1">
            <a:spLocks noGrp="1"/>
          </p:cNvSpPr>
          <p:nvPr>
            <p:ph type="body" idx="1"/>
          </p:nvPr>
        </p:nvSpPr>
        <p:spPr>
          <a:xfrm>
            <a:off x="1360475" y="1577370"/>
            <a:ext cx="9743100" cy="3672760"/>
          </a:xfrm>
          <a:prstGeom prst="rect">
            <a:avLst/>
          </a:prstGeom>
          <a:noFill/>
          <a:ln>
            <a:noFill/>
          </a:ln>
        </p:spPr>
        <p:txBody>
          <a:bodyPr spcFirstLastPara="1" wrap="square" lIns="91425" tIns="45700" rIns="91425" bIns="45700" anchor="ctr" anchorCtr="0">
            <a:spAutoFit/>
          </a:bodyPr>
          <a:lstStyle/>
          <a:p>
            <a:pPr lvl="0">
              <a:lnSpc>
                <a:spcPct val="150000"/>
              </a:lnSpc>
              <a:buFont typeface="Arial" panose="020B0604020202020204" pitchFamily="34" charset="0"/>
              <a:buChar char="•"/>
            </a:pPr>
            <a:r>
              <a:rPr lang="en-US" sz="1600" dirty="0"/>
              <a:t>With the growing demand for online music streaming, platforms like Spotify have revolutionized the way users consume audio content. Inspired by its success, this project involves the development of a Spotify Clone—an application that mimics the essential functionalities of Spotify, including music playback, playlist management, browsing, and searching songs</a:t>
            </a:r>
          </a:p>
          <a:p>
            <a:pPr lvl="0">
              <a:lnSpc>
                <a:spcPct val="150000"/>
              </a:lnSpc>
              <a:buFont typeface="Arial" panose="020B0604020202020204" pitchFamily="34" charset="0"/>
              <a:buChar char="•"/>
            </a:pPr>
            <a:r>
              <a:rPr lang="en-US" sz="1600" dirty="0"/>
              <a:t>This clone serves as a learning project to understand full-stack web development, API integration, real-time media handling, and user authentication. Technologies such as HTML, CSS, JavaScript (React.js), Node.js, Express, and a database like MongoDB or Firebase are used to build this system. By replicating key Spotify features, the project not only enhances practical skills but also demonstrates how large-scale streaming platforms operate behind the scenes.</a:t>
            </a:r>
            <a:endParaRPr sz="16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103C3"/>
              </a:buClr>
              <a:buSzPts val="1800"/>
              <a:buFont typeface="Times New Roman"/>
              <a:buNone/>
            </a:pPr>
            <a:endParaRPr dirty="0"/>
          </a:p>
        </p:txBody>
      </p:sp>
      <p:sp>
        <p:nvSpPr>
          <p:cNvPr id="170" name="Google Shape;170;p18"/>
          <p:cNvSpPr txBox="1"/>
          <p:nvPr/>
        </p:nvSpPr>
        <p:spPr>
          <a:xfrm>
            <a:off x="1360487" y="479425"/>
            <a:ext cx="10210800" cy="641350"/>
          </a:xfrm>
          <a:prstGeom prst="rect">
            <a:avLst/>
          </a:prstGeom>
          <a:solidFill>
            <a:srgbClr val="3103C3"/>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3200"/>
              <a:buFont typeface="Times New Roman"/>
              <a:buNone/>
            </a:pPr>
            <a:r>
              <a:rPr lang="en-US" sz="3200" b="0" i="0" u="none">
                <a:solidFill>
                  <a:srgbClr val="FFFFFF"/>
                </a:solidFill>
                <a:latin typeface="Times New Roman"/>
                <a:ea typeface="Times New Roman"/>
                <a:cs typeface="Times New Roman"/>
                <a:sym typeface="Times New Roman"/>
              </a:rPr>
              <a:t>Literature Survey</a:t>
            </a:r>
            <a:endParaRPr/>
          </a:p>
        </p:txBody>
      </p:sp>
      <p:sp>
        <p:nvSpPr>
          <p:cNvPr id="171" name="Google Shape;171;p18"/>
          <p:cNvSpPr txBox="1"/>
          <p:nvPr/>
        </p:nvSpPr>
        <p:spPr>
          <a:xfrm>
            <a:off x="407987" y="369887"/>
            <a:ext cx="2733675" cy="46037"/>
          </a:xfrm>
          <a:prstGeom prst="rect">
            <a:avLst/>
          </a:prstGeom>
          <a:solidFill>
            <a:srgbClr val="3103C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2" name="Google Shape;172;p18"/>
          <p:cNvSpPr txBox="1"/>
          <p:nvPr/>
        </p:nvSpPr>
        <p:spPr>
          <a:xfrm>
            <a:off x="6096000" y="363537"/>
            <a:ext cx="2733675" cy="46037"/>
          </a:xfrm>
          <a:prstGeom prst="rect">
            <a:avLst/>
          </a:prstGeom>
          <a:solidFill>
            <a:srgbClr val="3103C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3" name="Google Shape;173;p18"/>
          <p:cNvSpPr txBox="1"/>
          <p:nvPr/>
        </p:nvSpPr>
        <p:spPr>
          <a:xfrm>
            <a:off x="9034462" y="369887"/>
            <a:ext cx="2493962" cy="46037"/>
          </a:xfrm>
          <a:prstGeom prst="rect">
            <a:avLst/>
          </a:prstGeom>
          <a:solidFill>
            <a:srgbClr val="8FAA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4" name="Google Shape;174;p18"/>
          <p:cNvSpPr txBox="1"/>
          <p:nvPr/>
        </p:nvSpPr>
        <p:spPr>
          <a:xfrm>
            <a:off x="3371850" y="363537"/>
            <a:ext cx="2493962" cy="46037"/>
          </a:xfrm>
          <a:prstGeom prst="rect">
            <a:avLst/>
          </a:prstGeom>
          <a:solidFill>
            <a:srgbClr val="8FAA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aphicFrame>
        <p:nvGraphicFramePr>
          <p:cNvPr id="175" name="Google Shape;175;p18"/>
          <p:cNvGraphicFramePr/>
          <p:nvPr>
            <p:extLst>
              <p:ext uri="{D42A27DB-BD31-4B8C-83A1-F6EECF244321}">
                <p14:modId xmlns:p14="http://schemas.microsoft.com/office/powerpoint/2010/main" val="3789394511"/>
              </p:ext>
            </p:extLst>
          </p:nvPr>
        </p:nvGraphicFramePr>
        <p:xfrm>
          <a:off x="1359243" y="444843"/>
          <a:ext cx="10181968" cy="679622"/>
        </p:xfrm>
        <a:graphic>
          <a:graphicData uri="http://schemas.openxmlformats.org/drawingml/2006/table">
            <a:tbl>
              <a:tblPr>
                <a:noFill/>
                <a:tableStyleId>{4C99862C-A35F-498A-BB93-2CFB8C341047}</a:tableStyleId>
              </a:tblPr>
              <a:tblGrid>
                <a:gridCol w="10181968">
                  <a:extLst>
                    <a:ext uri="{9D8B030D-6E8A-4147-A177-3AD203B41FA5}">
                      <a16:colId xmlns:a16="http://schemas.microsoft.com/office/drawing/2014/main" val="20000"/>
                    </a:ext>
                  </a:extLst>
                </a:gridCol>
              </a:tblGrid>
              <a:tr h="679622">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5" name="Table 4">
            <a:extLst>
              <a:ext uri="{FF2B5EF4-FFF2-40B4-BE49-F238E27FC236}">
                <a16:creationId xmlns:a16="http://schemas.microsoft.com/office/drawing/2014/main" id="{24AB2AF3-B8EF-6B81-47B5-7AC0E026ECF6}"/>
              </a:ext>
            </a:extLst>
          </p:cNvPr>
          <p:cNvGraphicFramePr>
            <a:graphicFrameLocks noGrp="1"/>
          </p:cNvGraphicFramePr>
          <p:nvPr>
            <p:extLst>
              <p:ext uri="{D42A27DB-BD31-4B8C-83A1-F6EECF244321}">
                <p14:modId xmlns:p14="http://schemas.microsoft.com/office/powerpoint/2010/main" val="3917425740"/>
              </p:ext>
            </p:extLst>
          </p:nvPr>
        </p:nvGraphicFramePr>
        <p:xfrm>
          <a:off x="1062681" y="1320799"/>
          <a:ext cx="10367316" cy="5005389"/>
        </p:xfrm>
        <a:graphic>
          <a:graphicData uri="http://schemas.openxmlformats.org/drawingml/2006/table">
            <a:tbl>
              <a:tblPr>
                <a:tableStyleId>{4C99862C-A35F-498A-BB93-2CFB8C341047}</a:tableStyleId>
              </a:tblPr>
              <a:tblGrid>
                <a:gridCol w="1767605">
                  <a:extLst>
                    <a:ext uri="{9D8B030D-6E8A-4147-A177-3AD203B41FA5}">
                      <a16:colId xmlns:a16="http://schemas.microsoft.com/office/drawing/2014/main" val="4101663833"/>
                    </a:ext>
                  </a:extLst>
                </a:gridCol>
                <a:gridCol w="1688167">
                  <a:extLst>
                    <a:ext uri="{9D8B030D-6E8A-4147-A177-3AD203B41FA5}">
                      <a16:colId xmlns:a16="http://schemas.microsoft.com/office/drawing/2014/main" val="3770507645"/>
                    </a:ext>
                  </a:extLst>
                </a:gridCol>
                <a:gridCol w="1727886">
                  <a:extLst>
                    <a:ext uri="{9D8B030D-6E8A-4147-A177-3AD203B41FA5}">
                      <a16:colId xmlns:a16="http://schemas.microsoft.com/office/drawing/2014/main" val="2102190774"/>
                    </a:ext>
                  </a:extLst>
                </a:gridCol>
                <a:gridCol w="1727886">
                  <a:extLst>
                    <a:ext uri="{9D8B030D-6E8A-4147-A177-3AD203B41FA5}">
                      <a16:colId xmlns:a16="http://schemas.microsoft.com/office/drawing/2014/main" val="485446532"/>
                    </a:ext>
                  </a:extLst>
                </a:gridCol>
                <a:gridCol w="1727886">
                  <a:extLst>
                    <a:ext uri="{9D8B030D-6E8A-4147-A177-3AD203B41FA5}">
                      <a16:colId xmlns:a16="http://schemas.microsoft.com/office/drawing/2014/main" val="2477012839"/>
                    </a:ext>
                  </a:extLst>
                </a:gridCol>
                <a:gridCol w="1727886">
                  <a:extLst>
                    <a:ext uri="{9D8B030D-6E8A-4147-A177-3AD203B41FA5}">
                      <a16:colId xmlns:a16="http://schemas.microsoft.com/office/drawing/2014/main" val="394200031"/>
                    </a:ext>
                  </a:extLst>
                </a:gridCol>
              </a:tblGrid>
              <a:tr h="554630">
                <a:tc>
                  <a:txBody>
                    <a:bodyPr/>
                    <a:lstStyle/>
                    <a:p>
                      <a:r>
                        <a:rPr lang="en-IN" sz="1600" b="1" dirty="0">
                          <a:latin typeface="Times New Roman" panose="02020603050405020304" pitchFamily="18" charset="0"/>
                          <a:cs typeface="Times New Roman" panose="02020603050405020304" pitchFamily="18" charset="0"/>
                        </a:rPr>
                        <a:t>S. No.</a:t>
                      </a:r>
                      <a:endParaRPr lang="en-IN" sz="1600" dirty="0">
                        <a:latin typeface="Times New Roman" panose="02020603050405020304" pitchFamily="18" charset="0"/>
                        <a:cs typeface="Times New Roman" panose="02020603050405020304" pitchFamily="18" charset="0"/>
                      </a:endParaRPr>
                    </a:p>
                  </a:txBody>
                  <a:tcPr marL="46127" marR="46127" marT="23064" marB="23064" anchor="ctr"/>
                </a:tc>
                <a:tc>
                  <a:txBody>
                    <a:bodyPr/>
                    <a:lstStyle/>
                    <a:p>
                      <a:r>
                        <a:rPr lang="en-IN" sz="1600" b="1" dirty="0">
                          <a:latin typeface="Times New Roman" panose="02020603050405020304" pitchFamily="18" charset="0"/>
                          <a:cs typeface="Times New Roman" panose="02020603050405020304" pitchFamily="18" charset="0"/>
                        </a:rPr>
                        <a:t>Title / Study</a:t>
                      </a:r>
                      <a:endParaRPr lang="en-IN" sz="1600" dirty="0">
                        <a:latin typeface="Times New Roman" panose="02020603050405020304" pitchFamily="18" charset="0"/>
                        <a:cs typeface="Times New Roman" panose="02020603050405020304" pitchFamily="18" charset="0"/>
                      </a:endParaRPr>
                    </a:p>
                  </a:txBody>
                  <a:tcPr marL="46127" marR="46127" marT="23064" marB="23064" anchor="ctr"/>
                </a:tc>
                <a:tc>
                  <a:txBody>
                    <a:bodyPr/>
                    <a:lstStyle/>
                    <a:p>
                      <a:r>
                        <a:rPr lang="en-IN" sz="1600" b="1" dirty="0">
                          <a:latin typeface="Times New Roman" panose="02020603050405020304" pitchFamily="18" charset="0"/>
                          <a:cs typeface="Times New Roman" panose="02020603050405020304" pitchFamily="18" charset="0"/>
                        </a:rPr>
                        <a:t>Authors / Year</a:t>
                      </a:r>
                      <a:endParaRPr lang="en-IN" sz="1600" dirty="0">
                        <a:latin typeface="Times New Roman" panose="02020603050405020304" pitchFamily="18" charset="0"/>
                        <a:cs typeface="Times New Roman" panose="02020603050405020304" pitchFamily="18" charset="0"/>
                      </a:endParaRPr>
                    </a:p>
                  </a:txBody>
                  <a:tcPr marL="46127" marR="46127" marT="23064" marB="23064" anchor="ctr"/>
                </a:tc>
                <a:tc>
                  <a:txBody>
                    <a:bodyPr/>
                    <a:lstStyle/>
                    <a:p>
                      <a:r>
                        <a:rPr lang="en-IN" sz="1600" b="1" dirty="0">
                          <a:latin typeface="Times New Roman" panose="02020603050405020304" pitchFamily="18" charset="0"/>
                          <a:cs typeface="Times New Roman" panose="02020603050405020304" pitchFamily="18" charset="0"/>
                        </a:rPr>
                        <a:t>Methodology / Approach</a:t>
                      </a:r>
                      <a:endParaRPr lang="en-IN" sz="1600" dirty="0">
                        <a:latin typeface="Times New Roman" panose="02020603050405020304" pitchFamily="18" charset="0"/>
                        <a:cs typeface="Times New Roman" panose="02020603050405020304" pitchFamily="18" charset="0"/>
                      </a:endParaRPr>
                    </a:p>
                  </a:txBody>
                  <a:tcPr marL="46127" marR="46127" marT="23064" marB="23064" anchor="ctr"/>
                </a:tc>
                <a:tc>
                  <a:txBody>
                    <a:bodyPr/>
                    <a:lstStyle/>
                    <a:p>
                      <a:r>
                        <a:rPr lang="en-IN" sz="1600" b="1" dirty="0">
                          <a:latin typeface="Times New Roman" panose="02020603050405020304" pitchFamily="18" charset="0"/>
                          <a:cs typeface="Times New Roman" panose="02020603050405020304" pitchFamily="18" charset="0"/>
                        </a:rPr>
                        <a:t>Key Findings</a:t>
                      </a:r>
                      <a:endParaRPr lang="en-IN" sz="1600" dirty="0">
                        <a:latin typeface="Times New Roman" panose="02020603050405020304" pitchFamily="18" charset="0"/>
                        <a:cs typeface="Times New Roman" panose="02020603050405020304" pitchFamily="18" charset="0"/>
                      </a:endParaRPr>
                    </a:p>
                  </a:txBody>
                  <a:tcPr marL="46127" marR="46127" marT="23064" marB="23064" anchor="ctr"/>
                </a:tc>
                <a:tc>
                  <a:txBody>
                    <a:bodyPr/>
                    <a:lstStyle/>
                    <a:p>
                      <a:r>
                        <a:rPr lang="en-IN" sz="1600" b="1" dirty="0">
                          <a:latin typeface="Times New Roman" panose="02020603050405020304" pitchFamily="18" charset="0"/>
                          <a:cs typeface="Times New Roman" panose="02020603050405020304" pitchFamily="18" charset="0"/>
                        </a:rPr>
                        <a:t>Limitations</a:t>
                      </a:r>
                      <a:endParaRPr lang="en-IN" sz="1600" dirty="0">
                        <a:latin typeface="Times New Roman" panose="02020603050405020304" pitchFamily="18" charset="0"/>
                        <a:cs typeface="Times New Roman" panose="02020603050405020304" pitchFamily="18" charset="0"/>
                      </a:endParaRPr>
                    </a:p>
                  </a:txBody>
                  <a:tcPr marL="46127" marR="46127" marT="23064" marB="23064" anchor="ctr"/>
                </a:tc>
                <a:extLst>
                  <a:ext uri="{0D108BD9-81ED-4DB2-BD59-A6C34878D82A}">
                    <a16:rowId xmlns:a16="http://schemas.microsoft.com/office/drawing/2014/main" val="1357867983"/>
                  </a:ext>
                </a:extLst>
              </a:tr>
              <a:tr h="1314685">
                <a:tc>
                  <a:txBody>
                    <a:bodyPr/>
                    <a:lstStyle/>
                    <a:p>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46127" marR="46127" marT="23064" marB="23064" anchor="ctr"/>
                </a:tc>
                <a:tc>
                  <a:txBody>
                    <a:bodyPr/>
                    <a:lstStyle/>
                    <a:p>
                      <a:r>
                        <a:rPr lang="en-US" sz="1600" dirty="0"/>
                        <a:t>Building a Music Streaming App using React</a:t>
                      </a:r>
                      <a:endParaRPr lang="en-US" sz="1600" dirty="0">
                        <a:latin typeface="Times New Roman" panose="02020603050405020304" pitchFamily="18" charset="0"/>
                        <a:cs typeface="Times New Roman" panose="02020603050405020304" pitchFamily="18" charset="0"/>
                      </a:endParaRPr>
                    </a:p>
                  </a:txBody>
                  <a:tcPr marL="46127" marR="46127" marT="23064" marB="23064" anchor="ctr"/>
                </a:tc>
                <a:tc>
                  <a:txBody>
                    <a:bodyPr/>
                    <a:lstStyle/>
                    <a:p>
                      <a:r>
                        <a:rPr lang="en-IN" sz="1600" dirty="0"/>
                        <a:t>R. Kumar / 2023</a:t>
                      </a:r>
                      <a:endParaRPr lang="en-IN" sz="1600" dirty="0">
                        <a:latin typeface="Times New Roman" panose="02020603050405020304" pitchFamily="18" charset="0"/>
                        <a:cs typeface="Times New Roman" panose="02020603050405020304" pitchFamily="18" charset="0"/>
                      </a:endParaRPr>
                    </a:p>
                  </a:txBody>
                  <a:tcPr marL="46127" marR="46127" marT="23064" marB="23064" anchor="ctr"/>
                </a:tc>
                <a:tc>
                  <a:txBody>
                    <a:bodyPr/>
                    <a:lstStyle/>
                    <a:p>
                      <a:r>
                        <a:rPr lang="en-US" sz="1600" dirty="0"/>
                        <a:t>Used MongoDB, Express.js, React.js, Node.js; JWT for authentication</a:t>
                      </a:r>
                      <a:endParaRPr lang="en-US" sz="1600" dirty="0">
                        <a:latin typeface="Times New Roman" panose="02020603050405020304" pitchFamily="18" charset="0"/>
                        <a:cs typeface="Times New Roman" panose="02020603050405020304" pitchFamily="18" charset="0"/>
                      </a:endParaRPr>
                    </a:p>
                  </a:txBody>
                  <a:tcPr marL="46127" marR="46127" marT="23064" marB="23064" anchor="ctr"/>
                </a:tc>
                <a:tc>
                  <a:txBody>
                    <a:bodyPr/>
                    <a:lstStyle/>
                    <a:p>
                      <a:r>
                        <a:rPr lang="en-US" sz="1600" dirty="0"/>
                        <a:t>Achieved full-stack music streaming app with playlist and user login support</a:t>
                      </a:r>
                      <a:endParaRPr lang="en-US" sz="1600" dirty="0">
                        <a:latin typeface="Times New Roman" panose="02020603050405020304" pitchFamily="18" charset="0"/>
                        <a:cs typeface="Times New Roman" panose="02020603050405020304" pitchFamily="18" charset="0"/>
                      </a:endParaRPr>
                    </a:p>
                  </a:txBody>
                  <a:tcPr marL="46127" marR="46127" marT="23064" marB="23064" anchor="ctr"/>
                </a:tc>
                <a:tc>
                  <a:txBody>
                    <a:bodyPr/>
                    <a:lstStyle/>
                    <a:p>
                      <a:r>
                        <a:rPr lang="en-US" sz="1600" dirty="0"/>
                        <a:t>No real-time audio streaming; basic security features only</a:t>
                      </a:r>
                      <a:endParaRPr lang="en-US" sz="1600" dirty="0">
                        <a:latin typeface="Times New Roman" panose="02020603050405020304" pitchFamily="18" charset="0"/>
                        <a:cs typeface="Times New Roman" panose="02020603050405020304" pitchFamily="18" charset="0"/>
                      </a:endParaRPr>
                    </a:p>
                  </a:txBody>
                  <a:tcPr marL="46127" marR="46127" marT="23064" marB="23064" anchor="ctr"/>
                </a:tc>
                <a:extLst>
                  <a:ext uri="{0D108BD9-81ED-4DB2-BD59-A6C34878D82A}">
                    <a16:rowId xmlns:a16="http://schemas.microsoft.com/office/drawing/2014/main" val="2471838276"/>
                  </a:ext>
                </a:extLst>
              </a:tr>
              <a:tr h="1568037">
                <a:tc>
                  <a:txBody>
                    <a:bodyPr/>
                    <a:lstStyle/>
                    <a:p>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marL="46127" marR="46127" marT="23064" marB="23064" anchor="ctr"/>
                </a:tc>
                <a:tc>
                  <a:txBody>
                    <a:bodyPr/>
                    <a:lstStyle/>
                    <a:p>
                      <a:r>
                        <a:rPr lang="en-US" sz="1600" dirty="0"/>
                        <a:t>Clone of Spotify using React and Spotify API</a:t>
                      </a:r>
                      <a:endParaRPr lang="en-US" sz="1600" dirty="0">
                        <a:latin typeface="Times New Roman" panose="02020603050405020304" pitchFamily="18" charset="0"/>
                        <a:cs typeface="Times New Roman" panose="02020603050405020304" pitchFamily="18" charset="0"/>
                      </a:endParaRPr>
                    </a:p>
                  </a:txBody>
                  <a:tcPr marL="46127" marR="46127" marT="23064" marB="23064" anchor="ctr"/>
                </a:tc>
                <a:tc>
                  <a:txBody>
                    <a:bodyPr/>
                    <a:lstStyle/>
                    <a:p>
                      <a:r>
                        <a:rPr lang="en-IN" sz="1600" dirty="0"/>
                        <a:t>M. Singh / 2024</a:t>
                      </a:r>
                      <a:endParaRPr lang="en-IN" sz="1600" dirty="0">
                        <a:latin typeface="Times New Roman" panose="02020603050405020304" pitchFamily="18" charset="0"/>
                        <a:cs typeface="Times New Roman" panose="02020603050405020304" pitchFamily="18" charset="0"/>
                      </a:endParaRPr>
                    </a:p>
                  </a:txBody>
                  <a:tcPr marL="46127" marR="46127" marT="23064" marB="23064" anchor="ctr"/>
                </a:tc>
                <a:tc>
                  <a:txBody>
                    <a:bodyPr/>
                    <a:lstStyle/>
                    <a:p>
                      <a:r>
                        <a:rPr lang="en-US" sz="1600" dirty="0"/>
                        <a:t>Used Spotify Developer API for music content and React for UI rendering</a:t>
                      </a:r>
                      <a:endParaRPr lang="en-US" sz="1600" dirty="0">
                        <a:latin typeface="Times New Roman" panose="02020603050405020304" pitchFamily="18" charset="0"/>
                        <a:cs typeface="Times New Roman" panose="02020603050405020304" pitchFamily="18" charset="0"/>
                      </a:endParaRPr>
                    </a:p>
                  </a:txBody>
                  <a:tcPr marL="46127" marR="46127" marT="23064" marB="23064" anchor="ctr"/>
                </a:tc>
                <a:tc>
                  <a:txBody>
                    <a:bodyPr/>
                    <a:lstStyle/>
                    <a:p>
                      <a:r>
                        <a:rPr lang="en-US" sz="1600" dirty="0"/>
                        <a:t>Enabled real music search, playback using Spotify's API; real-world data use</a:t>
                      </a:r>
                      <a:endParaRPr lang="en-US" sz="1600" dirty="0">
                        <a:latin typeface="Times New Roman" panose="02020603050405020304" pitchFamily="18" charset="0"/>
                        <a:cs typeface="Times New Roman" panose="02020603050405020304" pitchFamily="18" charset="0"/>
                      </a:endParaRPr>
                    </a:p>
                  </a:txBody>
                  <a:tcPr marL="46127" marR="46127" marT="23064" marB="23064" anchor="ctr"/>
                </a:tc>
                <a:tc>
                  <a:txBody>
                    <a:bodyPr/>
                    <a:lstStyle/>
                    <a:p>
                      <a:r>
                        <a:rPr lang="en-US" sz="1600" dirty="0"/>
                        <a:t>Dependent on third-party APIs; no control over audio content or customization</a:t>
                      </a:r>
                      <a:endParaRPr lang="en-US" sz="1600" dirty="0">
                        <a:latin typeface="Times New Roman" panose="02020603050405020304" pitchFamily="18" charset="0"/>
                        <a:cs typeface="Times New Roman" panose="02020603050405020304" pitchFamily="18" charset="0"/>
                      </a:endParaRPr>
                    </a:p>
                  </a:txBody>
                  <a:tcPr marL="46127" marR="46127" marT="23064" marB="23064" anchor="ctr"/>
                </a:tc>
                <a:extLst>
                  <a:ext uri="{0D108BD9-81ED-4DB2-BD59-A6C34878D82A}">
                    <a16:rowId xmlns:a16="http://schemas.microsoft.com/office/drawing/2014/main" val="4067587539"/>
                  </a:ext>
                </a:extLst>
              </a:tr>
              <a:tr h="1568037">
                <a:tc>
                  <a:txBody>
                    <a:bodyPr/>
                    <a:lstStyle/>
                    <a:p>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marL="46127" marR="46127" marT="23064" marB="23064" anchor="ctr"/>
                </a:tc>
                <a:tc>
                  <a:txBody>
                    <a:bodyPr/>
                    <a:lstStyle/>
                    <a:p>
                      <a:r>
                        <a:rPr lang="en-US" sz="1600" dirty="0"/>
                        <a:t>Full Stack Audio Streaming Platform</a:t>
                      </a:r>
                      <a:endParaRPr lang="en-US" sz="1600" dirty="0">
                        <a:latin typeface="Times New Roman" panose="02020603050405020304" pitchFamily="18" charset="0"/>
                        <a:cs typeface="Times New Roman" panose="02020603050405020304" pitchFamily="18" charset="0"/>
                      </a:endParaRPr>
                    </a:p>
                  </a:txBody>
                  <a:tcPr marL="46127" marR="46127" marT="23064" marB="23064" anchor="ctr"/>
                </a:tc>
                <a:tc>
                  <a:txBody>
                    <a:bodyPr/>
                    <a:lstStyle/>
                    <a:p>
                      <a:r>
                        <a:rPr lang="en-IN" sz="1600" dirty="0"/>
                        <a:t>K. Jyothi / 2025</a:t>
                      </a:r>
                      <a:endParaRPr lang="en-IN" sz="1600" dirty="0">
                        <a:latin typeface="Times New Roman" panose="02020603050405020304" pitchFamily="18" charset="0"/>
                        <a:cs typeface="Times New Roman" panose="02020603050405020304" pitchFamily="18" charset="0"/>
                      </a:endParaRPr>
                    </a:p>
                  </a:txBody>
                  <a:tcPr marL="46127" marR="46127" marT="23064" marB="23064" anchor="ctr"/>
                </a:tc>
                <a:tc>
                  <a:txBody>
                    <a:bodyPr/>
                    <a:lstStyle/>
                    <a:p>
                      <a:r>
                        <a:rPr lang="en-US" sz="1600" dirty="0"/>
                        <a:t>Custom full-stack development using React, Node.js, MongoDB</a:t>
                      </a:r>
                      <a:endParaRPr lang="en-US" sz="1600" dirty="0">
                        <a:latin typeface="Times New Roman" panose="02020603050405020304" pitchFamily="18" charset="0"/>
                        <a:cs typeface="Times New Roman" panose="02020603050405020304" pitchFamily="18" charset="0"/>
                      </a:endParaRPr>
                    </a:p>
                  </a:txBody>
                  <a:tcPr marL="46127" marR="46127" marT="23064" marB="23064" anchor="ctr"/>
                </a:tc>
                <a:tc>
                  <a:txBody>
                    <a:bodyPr/>
                    <a:lstStyle/>
                    <a:p>
                      <a:r>
                        <a:rPr lang="en-US" sz="1600" dirty="0"/>
                        <a:t>Custom-built Spotify-like experience with user login, playlists, and music UI</a:t>
                      </a:r>
                      <a:endParaRPr lang="en-US" sz="1600" dirty="0">
                        <a:latin typeface="Times New Roman" panose="02020603050405020304" pitchFamily="18" charset="0"/>
                        <a:cs typeface="Times New Roman" panose="02020603050405020304" pitchFamily="18" charset="0"/>
                      </a:endParaRPr>
                    </a:p>
                  </a:txBody>
                  <a:tcPr marL="46127" marR="46127" marT="23064" marB="23064" anchor="ctr"/>
                </a:tc>
                <a:tc>
                  <a:txBody>
                    <a:bodyPr/>
                    <a:lstStyle/>
                    <a:p>
                      <a:r>
                        <a:rPr lang="en-US" sz="1600" dirty="0"/>
                        <a:t>No integration of recommendation or AI-based features</a:t>
                      </a:r>
                      <a:endParaRPr lang="en-US" sz="1600" dirty="0">
                        <a:latin typeface="Times New Roman" panose="02020603050405020304" pitchFamily="18" charset="0"/>
                        <a:cs typeface="Times New Roman" panose="02020603050405020304" pitchFamily="18" charset="0"/>
                      </a:endParaRPr>
                    </a:p>
                  </a:txBody>
                  <a:tcPr marL="46127" marR="46127" marT="23064" marB="23064" anchor="ctr"/>
                </a:tc>
                <a:extLst>
                  <a:ext uri="{0D108BD9-81ED-4DB2-BD59-A6C34878D82A}">
                    <a16:rowId xmlns:a16="http://schemas.microsoft.com/office/drawing/2014/main" val="125371885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0"/>
          <p:cNvSpPr txBox="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103C3"/>
              </a:buClr>
              <a:buSzPts val="1800"/>
              <a:buFont typeface="Times New Roman"/>
              <a:buNone/>
            </a:pPr>
            <a:endParaRPr dirty="0"/>
          </a:p>
        </p:txBody>
      </p:sp>
      <p:sp>
        <p:nvSpPr>
          <p:cNvPr id="200" name="Google Shape;200;p20"/>
          <p:cNvSpPr txBox="1"/>
          <p:nvPr/>
        </p:nvSpPr>
        <p:spPr>
          <a:xfrm>
            <a:off x="1360487" y="479425"/>
            <a:ext cx="10210800" cy="641350"/>
          </a:xfrm>
          <a:prstGeom prst="rect">
            <a:avLst/>
          </a:prstGeom>
          <a:solidFill>
            <a:srgbClr val="3103C3"/>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3200"/>
              <a:buFont typeface="Times New Roman"/>
              <a:buNone/>
            </a:pPr>
            <a:r>
              <a:rPr lang="en-US" sz="3200" i="0" u="none">
                <a:solidFill>
                  <a:srgbClr val="FFFFFF"/>
                </a:solidFill>
                <a:latin typeface="Times New Roman"/>
                <a:ea typeface="Times New Roman"/>
                <a:cs typeface="Times New Roman"/>
                <a:sym typeface="Times New Roman"/>
              </a:rPr>
              <a:t>Problem Definition</a:t>
            </a:r>
            <a:endParaRPr sz="3200">
              <a:latin typeface="Times New Roman"/>
              <a:ea typeface="Times New Roman"/>
              <a:cs typeface="Times New Roman"/>
              <a:sym typeface="Times New Roman"/>
            </a:endParaRPr>
          </a:p>
        </p:txBody>
      </p:sp>
      <p:sp>
        <p:nvSpPr>
          <p:cNvPr id="201" name="Google Shape;201;p20"/>
          <p:cNvSpPr txBox="1"/>
          <p:nvPr/>
        </p:nvSpPr>
        <p:spPr>
          <a:xfrm>
            <a:off x="407987" y="369887"/>
            <a:ext cx="2733675" cy="46037"/>
          </a:xfrm>
          <a:prstGeom prst="rect">
            <a:avLst/>
          </a:prstGeom>
          <a:solidFill>
            <a:srgbClr val="3103C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2" name="Google Shape;202;p20"/>
          <p:cNvSpPr txBox="1"/>
          <p:nvPr/>
        </p:nvSpPr>
        <p:spPr>
          <a:xfrm>
            <a:off x="3273425" y="371475"/>
            <a:ext cx="2733675" cy="46037"/>
          </a:xfrm>
          <a:prstGeom prst="rect">
            <a:avLst/>
          </a:prstGeom>
          <a:solidFill>
            <a:srgbClr val="8FAA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3" name="Google Shape;203;p20"/>
          <p:cNvSpPr txBox="1"/>
          <p:nvPr/>
        </p:nvSpPr>
        <p:spPr>
          <a:xfrm>
            <a:off x="6138862" y="369887"/>
            <a:ext cx="2733675" cy="46037"/>
          </a:xfrm>
          <a:prstGeom prst="rect">
            <a:avLst/>
          </a:prstGeom>
          <a:solidFill>
            <a:srgbClr val="3103C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4" name="Google Shape;204;p20"/>
          <p:cNvSpPr txBox="1"/>
          <p:nvPr/>
        </p:nvSpPr>
        <p:spPr>
          <a:xfrm>
            <a:off x="9005887" y="366712"/>
            <a:ext cx="2733675" cy="46037"/>
          </a:xfrm>
          <a:prstGeom prst="rect">
            <a:avLst/>
          </a:prstGeom>
          <a:solidFill>
            <a:srgbClr val="8FAA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5" name="Google Shape;205;p20"/>
          <p:cNvSpPr txBox="1">
            <a:spLocks noGrp="1"/>
          </p:cNvSpPr>
          <p:nvPr>
            <p:ph type="body" idx="1"/>
          </p:nvPr>
        </p:nvSpPr>
        <p:spPr>
          <a:xfrm>
            <a:off x="1265225" y="1858042"/>
            <a:ext cx="9758400" cy="3001807"/>
          </a:xfrm>
          <a:prstGeom prst="rect">
            <a:avLst/>
          </a:prstGeom>
          <a:noFill/>
          <a:ln>
            <a:noFill/>
          </a:ln>
        </p:spPr>
        <p:txBody>
          <a:bodyPr spcFirstLastPara="1" wrap="square" lIns="91425" tIns="45700" rIns="91425" bIns="45700" anchor="ctr" anchorCtr="0">
            <a:spAutoFit/>
          </a:bodyPr>
          <a:lstStyle/>
          <a:p>
            <a:r>
              <a:rPr lang="en-US" sz="1600" dirty="0"/>
              <a:t>In today's digital era, music streaming has become the primary mode of audio consumption. However, existing platforms like Spotify, while feature-rich, come with certain limitations such as restricted access without premium subscriptions, lack of source code transparency, and limited customization for educational or development purposes. These constraints make it difficult for learners and developers to understand the underlying architecture and functionality of such complex systems.</a:t>
            </a:r>
          </a:p>
          <a:p>
            <a:r>
              <a:rPr lang="en-US" sz="1600" dirty="0"/>
              <a:t>To address these issues, this project aims to develop a </a:t>
            </a:r>
            <a:r>
              <a:rPr lang="en-US" sz="1600" b="1" dirty="0"/>
              <a:t>Spotify Clone</a:t>
            </a:r>
            <a:r>
              <a:rPr lang="en-US" sz="1600" dirty="0"/>
              <a:t>—a simplified yet functional music streaming web application that replicates the core features of Spotify. The goal is to provide an open, customizable platform for learning full-stack web development, user interface design, media playback handling, and database integration. This project will serve as both a learning tool and a demonstration of how music streaming platforms work on a technical level.</a:t>
            </a:r>
          </a:p>
          <a:p>
            <a:pPr marL="0" lvl="0" indent="0" rtl="0">
              <a:lnSpc>
                <a:spcPct val="115000"/>
              </a:lnSpc>
              <a:spcBef>
                <a:spcPts val="1200"/>
              </a:spcBef>
              <a:spcAft>
                <a:spcPts val="0"/>
              </a:spcAft>
              <a:buClr>
                <a:schemeClr val="dk1"/>
              </a:buClr>
              <a:buSzPts val="1100"/>
              <a:buFont typeface="Arial"/>
              <a:buNone/>
            </a:pP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1"/>
          <p:cNvSpPr txBox="1"/>
          <p:nvPr/>
        </p:nvSpPr>
        <p:spPr>
          <a:xfrm>
            <a:off x="539750" y="6470699"/>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103C3"/>
              </a:buClr>
              <a:buSzPts val="1800"/>
              <a:buFont typeface="Times New Roman"/>
              <a:buNone/>
            </a:pPr>
            <a:endParaRPr dirty="0"/>
          </a:p>
        </p:txBody>
      </p:sp>
      <p:sp>
        <p:nvSpPr>
          <p:cNvPr id="211" name="Google Shape;211;p21"/>
          <p:cNvSpPr txBox="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103C3"/>
              </a:buClr>
              <a:buSzPts val="1800"/>
              <a:buFont typeface="Times New Roman"/>
              <a:buNone/>
            </a:pPr>
            <a:endParaRPr dirty="0"/>
          </a:p>
        </p:txBody>
      </p:sp>
      <p:sp>
        <p:nvSpPr>
          <p:cNvPr id="214" name="Google Shape;214;p21"/>
          <p:cNvSpPr txBox="1"/>
          <p:nvPr/>
        </p:nvSpPr>
        <p:spPr>
          <a:xfrm>
            <a:off x="1360487" y="479425"/>
            <a:ext cx="10210800" cy="641350"/>
          </a:xfrm>
          <a:prstGeom prst="rect">
            <a:avLst/>
          </a:prstGeom>
          <a:solidFill>
            <a:srgbClr val="3103C3"/>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3200"/>
              <a:buFont typeface="Times New Roman"/>
              <a:buNone/>
            </a:pPr>
            <a:r>
              <a:rPr lang="en-US" sz="3200" i="0" u="none">
                <a:solidFill>
                  <a:srgbClr val="FFFFFF"/>
                </a:solidFill>
                <a:latin typeface="Times New Roman"/>
                <a:ea typeface="Times New Roman"/>
                <a:cs typeface="Times New Roman"/>
                <a:sym typeface="Times New Roman"/>
              </a:rPr>
              <a:t>Proposed System</a:t>
            </a:r>
            <a:endParaRPr sz="3200">
              <a:latin typeface="Times New Roman"/>
              <a:ea typeface="Times New Roman"/>
              <a:cs typeface="Times New Roman"/>
              <a:sym typeface="Times New Roman"/>
            </a:endParaRPr>
          </a:p>
        </p:txBody>
      </p:sp>
      <p:sp>
        <p:nvSpPr>
          <p:cNvPr id="215" name="Google Shape;215;p21"/>
          <p:cNvSpPr txBox="1"/>
          <p:nvPr/>
        </p:nvSpPr>
        <p:spPr>
          <a:xfrm>
            <a:off x="407987" y="369887"/>
            <a:ext cx="2733675" cy="46037"/>
          </a:xfrm>
          <a:prstGeom prst="rect">
            <a:avLst/>
          </a:prstGeom>
          <a:solidFill>
            <a:srgbClr val="3103C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6" name="Google Shape;216;p21"/>
          <p:cNvSpPr txBox="1"/>
          <p:nvPr/>
        </p:nvSpPr>
        <p:spPr>
          <a:xfrm>
            <a:off x="3282950" y="373062"/>
            <a:ext cx="2733675" cy="46037"/>
          </a:xfrm>
          <a:prstGeom prst="rect">
            <a:avLst/>
          </a:prstGeom>
          <a:solidFill>
            <a:srgbClr val="8FAA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7" name="Google Shape;217;p21"/>
          <p:cNvSpPr txBox="1"/>
          <p:nvPr/>
        </p:nvSpPr>
        <p:spPr>
          <a:xfrm>
            <a:off x="6159500" y="369887"/>
            <a:ext cx="2733675" cy="46037"/>
          </a:xfrm>
          <a:prstGeom prst="rect">
            <a:avLst/>
          </a:prstGeom>
          <a:solidFill>
            <a:srgbClr val="3103C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8" name="Google Shape;218;p21"/>
          <p:cNvSpPr txBox="1"/>
          <p:nvPr/>
        </p:nvSpPr>
        <p:spPr>
          <a:xfrm>
            <a:off x="9050337" y="371475"/>
            <a:ext cx="2733675" cy="46037"/>
          </a:xfrm>
          <a:prstGeom prst="rect">
            <a:avLst/>
          </a:prstGeom>
          <a:solidFill>
            <a:srgbClr val="8FAA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9" name="Google Shape;219;p21"/>
          <p:cNvSpPr txBox="1">
            <a:spLocks noGrp="1"/>
          </p:cNvSpPr>
          <p:nvPr>
            <p:ph type="body" idx="1"/>
          </p:nvPr>
        </p:nvSpPr>
        <p:spPr>
          <a:xfrm>
            <a:off x="1050887" y="1964570"/>
            <a:ext cx="10520400" cy="3976433"/>
          </a:xfrm>
          <a:prstGeom prst="rect">
            <a:avLst/>
          </a:prstGeom>
          <a:noFill/>
          <a:ln>
            <a:noFill/>
          </a:ln>
        </p:spPr>
        <p:txBody>
          <a:bodyPr spcFirstLastPara="1" wrap="square" lIns="91425" tIns="45700" rIns="91425" bIns="45700" anchor="ctr" anchorCtr="0">
            <a:spAutoFit/>
          </a:bodyPr>
          <a:lstStyle/>
          <a:p>
            <a:pPr marL="0" lvl="0" indent="0" algn="just">
              <a:lnSpc>
                <a:spcPct val="150000"/>
              </a:lnSpc>
              <a:spcBef>
                <a:spcPts val="1200"/>
              </a:spcBef>
              <a:buSzPts val="1600"/>
              <a:buNone/>
            </a:pPr>
            <a:r>
              <a:rPr lang="en-US" sz="1600" dirty="0"/>
              <a:t>The proposed system is a </a:t>
            </a:r>
            <a:r>
              <a:rPr lang="en-US" sz="1600" b="1" dirty="0"/>
              <a:t>Spotify Clone</a:t>
            </a:r>
            <a:r>
              <a:rPr lang="en-US" sz="1600" dirty="0"/>
              <a:t>, a web-based music streaming application designed to replicate the core features of Spotify while offering a simplified and customizable environment for learning and development. This system will allow users to stream songs, create and manage playlists, search for music by title or artist, and enjoy a responsive user interface.</a:t>
            </a:r>
          </a:p>
          <a:p>
            <a:r>
              <a:rPr lang="en-US" sz="1600" dirty="0"/>
              <a:t>This system aims to provide:</a:t>
            </a:r>
          </a:p>
          <a:p>
            <a:r>
              <a:rPr lang="en-US" sz="1600" dirty="0"/>
              <a:t>A user-friendly music player with basic playback controls</a:t>
            </a:r>
          </a:p>
          <a:p>
            <a:r>
              <a:rPr lang="en-US" sz="1600" dirty="0"/>
              <a:t>A login/signup system for personalized access</a:t>
            </a:r>
          </a:p>
          <a:p>
            <a:r>
              <a:rPr lang="en-US" sz="1600" dirty="0"/>
              <a:t>Playlist creation and management</a:t>
            </a:r>
          </a:p>
          <a:p>
            <a:r>
              <a:rPr lang="en-US" sz="1600" dirty="0"/>
              <a:t>Search functionality for music discovery</a:t>
            </a:r>
          </a:p>
          <a:p>
            <a:r>
              <a:rPr lang="en-US" sz="1600" dirty="0"/>
              <a:t>A scalable architecture to demonstrate full-stack development skills</a:t>
            </a:r>
          </a:p>
          <a:p>
            <a:pPr marL="0" lvl="0" indent="0" algn="just">
              <a:lnSpc>
                <a:spcPct val="150000"/>
              </a:lnSpc>
              <a:spcBef>
                <a:spcPts val="1200"/>
              </a:spcBef>
              <a:buSzPts val="1600"/>
              <a:buNone/>
            </a:pPr>
            <a:endParaRPr sz="1600"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2"/>
          <p:cNvSpPr txBox="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103C3"/>
              </a:buClr>
              <a:buSzPts val="1800"/>
              <a:buFont typeface="Times New Roman"/>
              <a:buNone/>
            </a:pPr>
            <a:endParaRPr dirty="0"/>
          </a:p>
        </p:txBody>
      </p:sp>
      <p:sp>
        <p:nvSpPr>
          <p:cNvPr id="225" name="Google Shape;225;p22"/>
          <p:cNvSpPr txBox="1"/>
          <p:nvPr/>
        </p:nvSpPr>
        <p:spPr>
          <a:xfrm>
            <a:off x="3959225" y="6356349"/>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103C3"/>
              </a:buClr>
              <a:buSzPts val="1800"/>
              <a:buFont typeface="Times New Roman"/>
              <a:buNone/>
            </a:pPr>
            <a:endParaRPr dirty="0"/>
          </a:p>
        </p:txBody>
      </p:sp>
      <p:sp>
        <p:nvSpPr>
          <p:cNvPr id="228" name="Google Shape;228;p22"/>
          <p:cNvSpPr txBox="1"/>
          <p:nvPr/>
        </p:nvSpPr>
        <p:spPr>
          <a:xfrm>
            <a:off x="1360487" y="479425"/>
            <a:ext cx="10210800" cy="641350"/>
          </a:xfrm>
          <a:prstGeom prst="rect">
            <a:avLst/>
          </a:prstGeom>
          <a:solidFill>
            <a:srgbClr val="3103C3"/>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3200"/>
              <a:buFont typeface="Times New Roman"/>
              <a:buNone/>
            </a:pPr>
            <a:r>
              <a:rPr lang="en-US" sz="3200" i="0" u="none">
                <a:solidFill>
                  <a:srgbClr val="FFFFFF"/>
                </a:solidFill>
                <a:latin typeface="Times New Roman"/>
                <a:ea typeface="Times New Roman"/>
                <a:cs typeface="Times New Roman"/>
                <a:sym typeface="Times New Roman"/>
              </a:rPr>
              <a:t>Architecture of proposed System</a:t>
            </a:r>
            <a:endParaRPr sz="3200">
              <a:latin typeface="Times New Roman"/>
              <a:ea typeface="Times New Roman"/>
              <a:cs typeface="Times New Roman"/>
              <a:sym typeface="Times New Roman"/>
            </a:endParaRPr>
          </a:p>
        </p:txBody>
      </p:sp>
      <p:sp>
        <p:nvSpPr>
          <p:cNvPr id="229" name="Google Shape;229;p22"/>
          <p:cNvSpPr txBox="1"/>
          <p:nvPr/>
        </p:nvSpPr>
        <p:spPr>
          <a:xfrm>
            <a:off x="407987" y="369887"/>
            <a:ext cx="2733675" cy="46037"/>
          </a:xfrm>
          <a:prstGeom prst="rect">
            <a:avLst/>
          </a:prstGeom>
          <a:solidFill>
            <a:srgbClr val="3103C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0" name="Google Shape;230;p22"/>
          <p:cNvSpPr txBox="1"/>
          <p:nvPr/>
        </p:nvSpPr>
        <p:spPr>
          <a:xfrm>
            <a:off x="3282950" y="352425"/>
            <a:ext cx="2733675" cy="46037"/>
          </a:xfrm>
          <a:prstGeom prst="rect">
            <a:avLst/>
          </a:prstGeom>
          <a:solidFill>
            <a:srgbClr val="8FAA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1" name="Google Shape;231;p22"/>
          <p:cNvSpPr txBox="1"/>
          <p:nvPr/>
        </p:nvSpPr>
        <p:spPr>
          <a:xfrm>
            <a:off x="6175375" y="352425"/>
            <a:ext cx="2733675" cy="46037"/>
          </a:xfrm>
          <a:prstGeom prst="rect">
            <a:avLst/>
          </a:prstGeom>
          <a:solidFill>
            <a:srgbClr val="3103C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2" name="Google Shape;232;p22"/>
          <p:cNvSpPr txBox="1"/>
          <p:nvPr/>
        </p:nvSpPr>
        <p:spPr>
          <a:xfrm>
            <a:off x="9050337" y="352425"/>
            <a:ext cx="2733675" cy="46037"/>
          </a:xfrm>
          <a:prstGeom prst="rect">
            <a:avLst/>
          </a:prstGeom>
          <a:solidFill>
            <a:srgbClr val="8FAA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082766FB-40C7-178E-E205-FD2CA76791F9}"/>
              </a:ext>
            </a:extLst>
          </p:cNvPr>
          <p:cNvPicPr>
            <a:picLocks noChangeAspect="1"/>
          </p:cNvPicPr>
          <p:nvPr/>
        </p:nvPicPr>
        <p:blipFill>
          <a:blip r:embed="rId3"/>
          <a:stretch>
            <a:fillRect/>
          </a:stretch>
        </p:blipFill>
        <p:spPr>
          <a:xfrm>
            <a:off x="2060367" y="1593755"/>
            <a:ext cx="8071265" cy="367048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3"/>
          <p:cNvSpPr txBox="1"/>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103C3"/>
              </a:buClr>
              <a:buSzPts val="1800"/>
              <a:buFont typeface="Times New Roman"/>
              <a:buNone/>
            </a:pPr>
            <a:endParaRPr dirty="0"/>
          </a:p>
        </p:txBody>
      </p:sp>
      <p:sp>
        <p:nvSpPr>
          <p:cNvPr id="240" name="Google Shape;240;p23"/>
          <p:cNvSpPr txBox="1"/>
          <p:nvPr/>
        </p:nvSpPr>
        <p:spPr>
          <a:xfrm>
            <a:off x="3940175"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3103C3"/>
              </a:buClr>
              <a:buSzPts val="1800"/>
              <a:buFont typeface="Times New Roman"/>
              <a:buNone/>
            </a:pPr>
            <a:endParaRPr dirty="0"/>
          </a:p>
        </p:txBody>
      </p:sp>
      <p:sp>
        <p:nvSpPr>
          <p:cNvPr id="241" name="Google Shape;241;p23"/>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3103C3"/>
              </a:buClr>
              <a:buSzPts val="1800"/>
              <a:buFont typeface="Times New Roman"/>
              <a:buNone/>
            </a:pPr>
            <a:endParaRPr dirty="0"/>
          </a:p>
          <a:p>
            <a:pPr marL="0" marR="0" lvl="0" indent="0" algn="l" rtl="0">
              <a:lnSpc>
                <a:spcPct val="100000"/>
              </a:lnSpc>
              <a:spcBef>
                <a:spcPts val="0"/>
              </a:spcBef>
              <a:spcAft>
                <a:spcPts val="0"/>
              </a:spcAft>
              <a:buNone/>
            </a:pPr>
            <a:endParaRPr sz="1800" b="1" i="0" u="none" dirty="0">
              <a:solidFill>
                <a:srgbClr val="3103C3"/>
              </a:solidFill>
              <a:latin typeface="Times New Roman"/>
              <a:ea typeface="Times New Roman"/>
              <a:cs typeface="Times New Roman"/>
              <a:sym typeface="Times New Roman"/>
            </a:endParaRPr>
          </a:p>
        </p:txBody>
      </p:sp>
      <p:sp>
        <p:nvSpPr>
          <p:cNvPr id="243" name="Google Shape;243;p23"/>
          <p:cNvSpPr txBox="1"/>
          <p:nvPr/>
        </p:nvSpPr>
        <p:spPr>
          <a:xfrm>
            <a:off x="1360487" y="479425"/>
            <a:ext cx="10210800" cy="641350"/>
          </a:xfrm>
          <a:prstGeom prst="rect">
            <a:avLst/>
          </a:prstGeom>
          <a:solidFill>
            <a:srgbClr val="3103C3"/>
          </a:solidFill>
          <a:ln w="12700" cap="flat" cmpd="sng">
            <a:solidFill>
              <a:srgbClr val="2F528F"/>
            </a:solidFill>
            <a:prstDash val="solid"/>
            <a:miter lim="800000"/>
            <a:headEnd type="none" w="sm" len="sm"/>
            <a:tailEnd type="none" w="sm" len="sm"/>
          </a:ln>
        </p:spPr>
        <p:txBody>
          <a:bodyPr spcFirstLastPara="1" wrap="square" lIns="91425" tIns="45700" rIns="91425" bIns="45700" anchor="ctr" anchorCtr="0">
            <a:noAutofit/>
          </a:bodyPr>
          <a:lstStyle/>
          <a:p>
            <a:pPr lvl="0" algn="ctr">
              <a:buClr>
                <a:srgbClr val="FFFFFF"/>
              </a:buClr>
              <a:buSzPts val="3200"/>
            </a:pPr>
            <a:r>
              <a:rPr lang="en-IN" sz="3200" b="1" dirty="0"/>
              <a:t>Project Features</a:t>
            </a:r>
            <a:endParaRPr sz="3200" dirty="0"/>
          </a:p>
        </p:txBody>
      </p:sp>
      <p:sp>
        <p:nvSpPr>
          <p:cNvPr id="244" name="Google Shape;244;p23"/>
          <p:cNvSpPr txBox="1"/>
          <p:nvPr/>
        </p:nvSpPr>
        <p:spPr>
          <a:xfrm>
            <a:off x="407987" y="369887"/>
            <a:ext cx="2733675" cy="46037"/>
          </a:xfrm>
          <a:prstGeom prst="rect">
            <a:avLst/>
          </a:prstGeom>
          <a:solidFill>
            <a:srgbClr val="3103C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5" name="Google Shape;245;p23"/>
          <p:cNvSpPr txBox="1"/>
          <p:nvPr/>
        </p:nvSpPr>
        <p:spPr>
          <a:xfrm>
            <a:off x="3263900" y="363537"/>
            <a:ext cx="2733675" cy="46037"/>
          </a:xfrm>
          <a:prstGeom prst="rect">
            <a:avLst/>
          </a:prstGeom>
          <a:solidFill>
            <a:srgbClr val="8FAA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6" name="Google Shape;246;p23"/>
          <p:cNvSpPr txBox="1"/>
          <p:nvPr/>
        </p:nvSpPr>
        <p:spPr>
          <a:xfrm>
            <a:off x="6119812" y="363537"/>
            <a:ext cx="2733675" cy="46037"/>
          </a:xfrm>
          <a:prstGeom prst="rect">
            <a:avLst/>
          </a:prstGeom>
          <a:solidFill>
            <a:srgbClr val="3103C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7" name="Google Shape;247;p23"/>
          <p:cNvSpPr txBox="1"/>
          <p:nvPr/>
        </p:nvSpPr>
        <p:spPr>
          <a:xfrm>
            <a:off x="8975725" y="363537"/>
            <a:ext cx="2733675" cy="46037"/>
          </a:xfrm>
          <a:prstGeom prst="rect">
            <a:avLst/>
          </a:prstGeom>
          <a:solidFill>
            <a:srgbClr val="8FAAD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8" name="Google Shape;248;p23"/>
          <p:cNvSpPr txBox="1">
            <a:spLocks noGrp="1"/>
          </p:cNvSpPr>
          <p:nvPr>
            <p:ph type="body" idx="1"/>
          </p:nvPr>
        </p:nvSpPr>
        <p:spPr>
          <a:xfrm>
            <a:off x="990600" y="1785726"/>
            <a:ext cx="10580700" cy="4178400"/>
          </a:xfrm>
          <a:prstGeom prst="rect">
            <a:avLst/>
          </a:prstGeom>
          <a:noFill/>
          <a:ln>
            <a:noFill/>
          </a:ln>
        </p:spPr>
        <p:txBody>
          <a:bodyPr spcFirstLastPara="1" wrap="square" lIns="91425" tIns="45700" rIns="91425" bIns="45700" anchor="t" anchorCtr="0">
            <a:noAutofit/>
          </a:bodyPr>
          <a:lstStyle/>
          <a:p>
            <a:r>
              <a:rPr lang="en-US" sz="1600" b="1" dirty="0"/>
              <a:t>1.Homepage:</a:t>
            </a:r>
            <a:r>
              <a:rPr lang="en-US" sz="1600" dirty="0"/>
              <a:t>A visually engaging page with a header, navigation bar, and a grid layout </a:t>
            </a:r>
          </a:p>
          <a:p>
            <a:r>
              <a:rPr lang="en-US" sz="1600" dirty="0"/>
              <a:t>showcasing playlists, albums, or songs. </a:t>
            </a:r>
          </a:p>
          <a:p>
            <a:r>
              <a:rPr lang="en-US" sz="1600" b="1" dirty="0"/>
              <a:t>2.Player </a:t>
            </a:r>
            <a:r>
              <a:rPr lang="en-US" sz="1600" b="1" dirty="0" err="1"/>
              <a:t>Page:</a:t>
            </a:r>
            <a:r>
              <a:rPr lang="en-US" sz="1600" dirty="0" err="1"/>
              <a:t>A</a:t>
            </a:r>
            <a:r>
              <a:rPr lang="en-US" sz="1600" dirty="0"/>
              <a:t> dedicated page that mimics a music player interface with a play/pause </a:t>
            </a:r>
          </a:p>
          <a:p>
            <a:r>
              <a:rPr lang="en-US" sz="1600" dirty="0" err="1"/>
              <a:t>button,volume</a:t>
            </a:r>
            <a:r>
              <a:rPr lang="en-US" sz="1600" dirty="0"/>
              <a:t> </a:t>
            </a:r>
            <a:r>
              <a:rPr lang="en-US" sz="1600" dirty="0" err="1"/>
              <a:t>control,and</a:t>
            </a:r>
            <a:r>
              <a:rPr lang="en-US" sz="1600" dirty="0"/>
              <a:t> song progress bar. </a:t>
            </a:r>
          </a:p>
          <a:p>
            <a:r>
              <a:rPr lang="en-US" sz="1600" b="1" dirty="0"/>
              <a:t>3.ResponsiveDesign:</a:t>
            </a:r>
            <a:r>
              <a:rPr lang="en-US" sz="1600" dirty="0"/>
              <a:t>Ensures compatibility across various screen sizes using CSS </a:t>
            </a:r>
          </a:p>
          <a:p>
            <a:r>
              <a:rPr lang="en-US" sz="1600" dirty="0"/>
              <a:t>techniques like media queries. </a:t>
            </a:r>
          </a:p>
          <a:p>
            <a:r>
              <a:rPr lang="en-US" sz="1600" b="1" dirty="0"/>
              <a:t>4.Static Content: </a:t>
            </a:r>
            <a:r>
              <a:rPr lang="en-US" sz="1600" dirty="0"/>
              <a:t>The app does not include backend functionality but uses placeholder </a:t>
            </a:r>
          </a:p>
          <a:p>
            <a:r>
              <a:rPr lang="en-US" sz="1600" dirty="0"/>
              <a:t>content for songs and playlists</a:t>
            </a:r>
            <a:endParaRPr sz="1600"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1401</Words>
  <Application>Microsoft Office PowerPoint</Application>
  <PresentationFormat>Widescreen</PresentationFormat>
  <Paragraphs>116</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sofiya naaz</dc:creator>
  <cp:lastModifiedBy>kondakajothi123@gmail.com</cp:lastModifiedBy>
  <cp:revision>5</cp:revision>
  <dcterms:modified xsi:type="dcterms:W3CDTF">2025-07-31T14:48:37Z</dcterms:modified>
</cp:coreProperties>
</file>