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embeddedFontLst>
    <p:embeddedFont>
      <p:font typeface="Franklin Gothic" charset="0"/>
      <p:bold r:id="rId7"/>
    </p:embeddedFont>
    <p:embeddedFont>
      <p:font typeface="Libre Franklin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34;p4:notes">
            <a:extLst>
              <a:ext uri="{FF2B5EF4-FFF2-40B4-BE49-F238E27FC236}">
                <a16:creationId xmlns="" xmlns:a16="http://schemas.microsoft.com/office/drawing/2014/main" id="{40BC836E-2AAA-ADC9-D817-9F0B8F16C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507" name="Google Shape;235;p4:notes">
            <a:extLst>
              <a:ext uri="{FF2B5EF4-FFF2-40B4-BE49-F238E27FC236}">
                <a16:creationId xmlns="" xmlns:a16="http://schemas.microsoft.com/office/drawing/2014/main" id="{4BE82B10-3581-8D6D-B550-E7F7051F073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Power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>
              <a:lnSpc>
                <a:spcPct val="100000"/>
              </a:lnSpc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SIH1301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altLang="en-US" dirty="0">
                <a:solidFill>
                  <a:srgbClr val="7CA655"/>
                </a:solidFill>
                <a:latin typeface="Franklin Gothic"/>
                <a:cs typeface="Arial"/>
                <a:sym typeface="Franklin Gothic" charset="0"/>
              </a:rPr>
              <a:t>: </a:t>
            </a:r>
            <a:r>
              <a:rPr lang="en-US" altLang="en-US" b="1" dirty="0">
                <a:solidFill>
                  <a:schemeClr val="tx1"/>
                </a:solidFill>
                <a:latin typeface="Franklin Gothic" panose="020B0604020202020204" charset="0"/>
                <a:cs typeface="Times New Roman" panose="02020603050405020304" pitchFamily="18" charset="0"/>
                <a:sym typeface="Libre Franklin" pitchFamily="2" charset="0"/>
              </a:rPr>
              <a:t>Language translator tool to convert English to Hindi (official Language) which can be used by all the government organizations websites officially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 pitchFamily="2" charset="0"/>
              </a:rPr>
              <a:t>.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Six Indian Hackers (SIH)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K. N. Hanumantha Rao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C-24163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SRKR Engineering College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Automation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40551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We develop a state-of-the-art </a:t>
            </a:r>
            <a:r>
              <a:rPr lang="en-US" b="1" dirty="0" smtClean="0"/>
              <a:t>NLP</a:t>
            </a:r>
            <a:r>
              <a:rPr lang="en-US" dirty="0" smtClean="0"/>
              <a:t> model as the foundation of the translator, leveraging techniques like </a:t>
            </a:r>
            <a:r>
              <a:rPr lang="en-US" b="1" dirty="0" smtClean="0"/>
              <a:t>Neural</a:t>
            </a:r>
            <a:r>
              <a:rPr lang="en-US" dirty="0" smtClean="0"/>
              <a:t> </a:t>
            </a:r>
            <a:r>
              <a:rPr lang="en-US" b="1" dirty="0" smtClean="0"/>
              <a:t>Machine</a:t>
            </a:r>
            <a:r>
              <a:rPr lang="en-US" dirty="0" smtClean="0"/>
              <a:t> </a:t>
            </a:r>
            <a:r>
              <a:rPr lang="en-US" b="1" dirty="0" smtClean="0"/>
              <a:t>Translation</a:t>
            </a:r>
            <a:r>
              <a:rPr lang="en-US" dirty="0" smtClean="0"/>
              <a:t> </a:t>
            </a:r>
            <a:r>
              <a:rPr lang="en-US" b="1" dirty="0" smtClean="0"/>
              <a:t>(NMT)</a:t>
            </a:r>
            <a:r>
              <a:rPr lang="en-US" dirty="0" smtClean="0"/>
              <a:t> to ensure efficient and accurate translation.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We </a:t>
            </a:r>
            <a:r>
              <a:rPr lang="en-US" dirty="0" smtClean="0"/>
              <a:t>are using the </a:t>
            </a:r>
            <a:r>
              <a:rPr lang="en-US" b="1" dirty="0" smtClean="0"/>
              <a:t>BLEU</a:t>
            </a:r>
            <a:r>
              <a:rPr lang="en-US" dirty="0" smtClean="0"/>
              <a:t> </a:t>
            </a:r>
            <a:r>
              <a:rPr lang="en-US" b="1" dirty="0" smtClean="0"/>
              <a:t>(Bilingual</a:t>
            </a:r>
            <a:r>
              <a:rPr lang="en-US" dirty="0" smtClean="0"/>
              <a:t> </a:t>
            </a:r>
            <a:r>
              <a:rPr lang="en-US" b="1" dirty="0" smtClean="0"/>
              <a:t>Evaluation</a:t>
            </a:r>
            <a:r>
              <a:rPr lang="en-US" dirty="0" smtClean="0"/>
              <a:t> </a:t>
            </a:r>
            <a:r>
              <a:rPr lang="en-US" b="1" dirty="0" smtClean="0"/>
              <a:t>Understudy)</a:t>
            </a:r>
            <a:r>
              <a:rPr lang="en-US" dirty="0" smtClean="0"/>
              <a:t> metric to the accuracy of translations, ensuring alignment with government standards and linguistic accuracy.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Incorporated </a:t>
            </a:r>
            <a:r>
              <a:rPr lang="en-US" b="1" dirty="0" smtClean="0"/>
              <a:t>Machine Learning </a:t>
            </a:r>
            <a:r>
              <a:rPr lang="en-US" dirty="0" smtClean="0"/>
              <a:t>and user feedback loops to continuously refine and enhance the performance of translator and it evolves and adapts to user needs</a:t>
            </a:r>
            <a:r>
              <a:rPr lang="en-US" dirty="0" smtClean="0"/>
              <a:t>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 smtClean="0"/>
              <a:t>Our translator is a </a:t>
            </a:r>
            <a:r>
              <a:rPr lang="en-US" b="1" dirty="0" smtClean="0"/>
              <a:t>user-friendly interface </a:t>
            </a:r>
            <a:r>
              <a:rPr lang="en-US" dirty="0" smtClean="0"/>
              <a:t>for both administrators and citizens, simplifying access to government information in Hindi.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383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/>
          </a:p>
          <a:p>
            <a:pPr marL="285750" indent="-285750" eaLnBrk="1" hangingPunct="1">
              <a:buFont typeface="Wingdings" pitchFamily="2" charset="2"/>
              <a:buChar char="Ø"/>
              <a:defRPr/>
            </a:pPr>
            <a:r>
              <a:rPr lang="en-IN" sz="1500" b="1" u="sng" dirty="0">
                <a:solidFill>
                  <a:schemeClr val="tx1"/>
                </a:solidFill>
                <a:latin typeface="Franklin Gothic" charset="0"/>
              </a:rPr>
              <a:t>Programming Languages</a:t>
            </a:r>
            <a:r>
              <a:rPr lang="en-IN" sz="1500" b="1" dirty="0">
                <a:solidFill>
                  <a:schemeClr val="tx1"/>
                </a:solidFill>
                <a:latin typeface="Franklin Gothic" charset="0"/>
              </a:rPr>
              <a:t>:</a:t>
            </a:r>
            <a:r>
              <a:rPr lang="en-IN" sz="1500" dirty="0">
                <a:solidFill>
                  <a:schemeClr val="tx1"/>
                </a:solidFill>
                <a:latin typeface="Franklin Gothic" charset="0"/>
              </a:rPr>
              <a:t> Python for BLEU,  OS </a:t>
            </a:r>
            <a:r>
              <a:rPr lang="en-IN" sz="1500" dirty="0" smtClean="0">
                <a:solidFill>
                  <a:schemeClr val="tx1"/>
                </a:solidFill>
                <a:latin typeface="Franklin Gothic" charset="0"/>
              </a:rPr>
              <a:t>Commands, HTML, JavaScript and CSS.</a:t>
            </a:r>
            <a:endParaRPr lang="en-IN" sz="1500" dirty="0">
              <a:solidFill>
                <a:schemeClr val="tx1"/>
              </a:solidFill>
              <a:latin typeface="Franklin Gothic" charset="0"/>
            </a:endParaRPr>
          </a:p>
          <a:p>
            <a:pPr marL="285750" indent="-285750" eaLnBrk="1" hangingPunct="1">
              <a:buFont typeface="Wingdings" pitchFamily="2" charset="2"/>
              <a:buChar char="Ø"/>
              <a:defRPr/>
            </a:pPr>
            <a:endParaRPr lang="en-IN" sz="1500" dirty="0">
              <a:solidFill>
                <a:schemeClr val="tx1"/>
              </a:solidFill>
              <a:latin typeface="Franklin Gothic" charset="0"/>
            </a:endParaRPr>
          </a:p>
          <a:p>
            <a:pPr marL="285750" indent="-285750" eaLnBrk="1" hangingPunct="1">
              <a:buFont typeface="Wingdings" pitchFamily="2" charset="2"/>
              <a:buChar char="Ø"/>
              <a:defRPr/>
            </a:pPr>
            <a:r>
              <a:rPr lang="en-IN" sz="1500" b="1" u="sng" dirty="0">
                <a:solidFill>
                  <a:schemeClr val="tx1"/>
                </a:solidFill>
                <a:latin typeface="Franklin Gothic" charset="0"/>
              </a:rPr>
              <a:t>Frameworks</a:t>
            </a:r>
            <a:r>
              <a:rPr lang="en-IN" sz="1500" b="1" dirty="0">
                <a:solidFill>
                  <a:schemeClr val="tx1"/>
                </a:solidFill>
                <a:latin typeface="Franklin Gothic" charset="0"/>
              </a:rPr>
              <a:t>:</a:t>
            </a:r>
            <a:r>
              <a:rPr lang="en-IN" sz="1500" dirty="0">
                <a:solidFill>
                  <a:schemeClr val="tx1"/>
                </a:solidFill>
                <a:latin typeface="Franklin Gothic" charset="0"/>
              </a:rPr>
              <a:t> </a:t>
            </a:r>
            <a:r>
              <a:rPr lang="en-IN" sz="1500" dirty="0" smtClean="0">
                <a:solidFill>
                  <a:schemeClr val="tx1"/>
                </a:solidFill>
                <a:latin typeface="Franklin Gothic" charset="0"/>
              </a:rPr>
              <a:t>HTML </a:t>
            </a:r>
            <a:r>
              <a:rPr lang="en-IN" sz="1500" dirty="0">
                <a:solidFill>
                  <a:schemeClr val="tx1"/>
                </a:solidFill>
                <a:latin typeface="Franklin Gothic" charset="0"/>
              </a:rPr>
              <a:t>for </a:t>
            </a:r>
            <a:r>
              <a:rPr lang="en-IN" sz="1500" dirty="0" smtClean="0">
                <a:solidFill>
                  <a:schemeClr val="tx1"/>
                </a:solidFill>
                <a:latin typeface="Franklin Gothic" charset="0"/>
              </a:rPr>
              <a:t>User-Interface.</a:t>
            </a:r>
            <a:endParaRPr lang="en-IN" sz="1500" dirty="0">
              <a:solidFill>
                <a:schemeClr val="tx1"/>
              </a:solidFill>
              <a:latin typeface="Franklin Gothic" charset="0"/>
            </a:endParaRPr>
          </a:p>
          <a:p>
            <a:pPr marL="285750" indent="-285750" eaLnBrk="1" hangingPunct="1">
              <a:buFont typeface="Wingdings" pitchFamily="2" charset="2"/>
              <a:buChar char="Ø"/>
              <a:defRPr/>
            </a:pPr>
            <a:endParaRPr lang="en-IN" sz="1500" dirty="0">
              <a:solidFill>
                <a:schemeClr val="tx1"/>
              </a:solidFill>
              <a:latin typeface="Franklin Gothic" charset="0"/>
            </a:endParaRPr>
          </a:p>
          <a:p>
            <a:pPr marL="285750" indent="-285750" eaLnBrk="1" hangingPunct="1">
              <a:buFont typeface="Wingdings" pitchFamily="2" charset="2"/>
              <a:buChar char="Ø"/>
              <a:defRPr/>
            </a:pPr>
            <a:r>
              <a:rPr lang="en-IN" sz="1500" b="1" u="sng" dirty="0">
                <a:solidFill>
                  <a:schemeClr val="tx1"/>
                </a:solidFill>
                <a:latin typeface="Franklin Gothic" charset="0"/>
              </a:rPr>
              <a:t>Database</a:t>
            </a:r>
            <a:r>
              <a:rPr lang="en-IN" sz="1500" b="1" dirty="0">
                <a:solidFill>
                  <a:schemeClr val="tx1"/>
                </a:solidFill>
                <a:latin typeface="Franklin Gothic" charset="0"/>
              </a:rPr>
              <a:t>:</a:t>
            </a:r>
            <a:r>
              <a:rPr lang="en-IN" sz="1500" dirty="0">
                <a:solidFill>
                  <a:schemeClr val="tx1"/>
                </a:solidFill>
                <a:latin typeface="Franklin Gothic" charset="0"/>
              </a:rPr>
              <a:t> </a:t>
            </a:r>
            <a:r>
              <a:rPr lang="en-IN" sz="1500" dirty="0" smtClean="0">
                <a:solidFill>
                  <a:schemeClr val="tx1"/>
                </a:solidFill>
                <a:latin typeface="Franklin Gothic" charset="0"/>
              </a:rPr>
              <a:t>DynamoDB/MY </a:t>
            </a:r>
            <a:r>
              <a:rPr lang="en-IN" sz="1500" dirty="0">
                <a:solidFill>
                  <a:schemeClr val="tx1"/>
                </a:solidFill>
                <a:latin typeface="Franklin Gothic" charset="0"/>
              </a:rPr>
              <a:t>SQL for storing user preferences and most frequently translated texts.</a:t>
            </a:r>
          </a:p>
          <a:p>
            <a:pPr marL="285750" indent="-285750" eaLnBrk="1" hangingPunct="1">
              <a:buFont typeface="Wingdings" pitchFamily="2" charset="2"/>
              <a:buChar char="Ø"/>
              <a:defRPr/>
            </a:pPr>
            <a:endParaRPr sz="1500">
              <a:latin typeface="Franklin Gothic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" name="Picture 9" descr="WhatsApp Image 2023-10-03 at 5.30.09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018" y="464233"/>
            <a:ext cx="5033982" cy="29964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586739" y="336691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17927" y="359429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/>
              <a:t>Describe your Use Cases here</a:t>
            </a:r>
            <a:endParaRPr sz="200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60129" y="4035537"/>
            <a:ext cx="4838701" cy="24918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latin typeface="Franklin Gothic"/>
                <a:cs typeface="Arial"/>
              </a:rPr>
              <a:t>Official Document Translation </a:t>
            </a:r>
            <a:r>
              <a:rPr lang="en-IN" dirty="0">
                <a:latin typeface="Franklin Gothic"/>
                <a:cs typeface="Arial"/>
              </a:rPr>
              <a:t>: Translating government  documents, policies, or forms from English to Hindi.</a:t>
            </a:r>
            <a:endParaRPr lang="en-IN" b="1" u="sng" dirty="0">
              <a:latin typeface="Franklin Gothic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latin typeface="Franklin Gothic"/>
                <a:cs typeface="Arial"/>
              </a:rPr>
              <a:t>Administrative Services: </a:t>
            </a:r>
            <a:r>
              <a:rPr lang="en-IN" dirty="0">
                <a:latin typeface="Franklin Gothic"/>
                <a:cs typeface="Arial"/>
              </a:rPr>
              <a:t>Providing translation services for government websites and portals which is accessible to Hindi speaking individuals. </a:t>
            </a:r>
            <a:endParaRPr lang="en-IN" dirty="0">
              <a:latin typeface="Franklin Gothic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latin typeface="Franklin Gothic"/>
                <a:cs typeface="Arial"/>
              </a:rPr>
              <a:t>Legal and Legislative: </a:t>
            </a:r>
            <a:r>
              <a:rPr lang="en-IN" dirty="0">
                <a:latin typeface="Franklin Gothic"/>
                <a:cs typeface="Arial"/>
              </a:rPr>
              <a:t>Translating legislative documents, laws, and regulations into Hindi to ensure legal compliance and accessibility.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11594" y="107617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149924" y="1545555"/>
            <a:ext cx="4838701" cy="6490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eaLnBrk="1" hangingPunct="1">
              <a:lnSpc>
                <a:spcPts val="2100"/>
              </a:lnSpc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"/>
                <a:sym typeface="Libre Franklin" pitchFamily="2" charset="0"/>
              </a:rPr>
              <a:t>Smart Device.</a:t>
            </a:r>
            <a:endParaRPr lang="en-US" sz="1600" dirty="0">
              <a:sym typeface="Libre Franklin" pitchFamily="2" charset="0"/>
            </a:endParaRPr>
          </a:p>
          <a:p>
            <a:pPr marL="285750" indent="-285750" eaLnBrk="1" hangingPunct="1">
              <a:lnSpc>
                <a:spcPts val="2100"/>
              </a:lnSpc>
              <a:buSzPts val="1600"/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Franklin Gothic"/>
                <a:sym typeface="Libre Franklin" pitchFamily="2" charset="0"/>
              </a:rPr>
              <a:t>Internet.</a:t>
            </a:r>
            <a:endParaRPr lang="en-US" sz="1600" dirty="0"/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281783F3-111A-2DE6-0492-150F5EE8E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3" y="848363"/>
            <a:ext cx="3806964" cy="2809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0" y="2230848"/>
            <a:ext cx="6096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N" sz="1800" b="1" dirty="0" smtClean="0">
                <a:solidFill>
                  <a:schemeClr val="tx2"/>
                </a:solidFill>
                <a:latin typeface="Franklin Gothic" panose="020B0604020202020204" charset="0"/>
              </a:rPr>
              <a:t>Key features we are developing</a:t>
            </a:r>
            <a:r>
              <a:rPr lang="en-IN" sz="1800" b="1" dirty="0" smtClean="0">
                <a:solidFill>
                  <a:schemeClr val="tx2"/>
                </a:solidFill>
              </a:rPr>
              <a:t>:</a:t>
            </a:r>
            <a:endParaRPr lang="en-IN" sz="18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latin typeface="Franklin Gothic" panose="020B0604020202020204" charset="0"/>
              </a:rPr>
              <a:t>Multi-Language Support.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Customisable models.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Secure data handling.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Scalability and reliability.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Intuitive user interface.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Cost – effective deployment using </a:t>
            </a: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Llama.</a:t>
            </a:r>
            <a:endParaRPr lang="en-IN" sz="1600" dirty="0" smtClean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AI for precision.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Feedback loop for continuous improvement.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Text-voice translation.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Real-time translation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IN" sz="1600" dirty="0" smtClean="0">
                <a:solidFill>
                  <a:schemeClr val="tx1"/>
                </a:solidFill>
                <a:latin typeface="Franklin Gothic" panose="020B0604020202020204" charset="0"/>
              </a:rPr>
              <a:t>Most frequent translations.</a:t>
            </a:r>
            <a:endParaRPr lang="en-IN" sz="1600" dirty="0">
              <a:solidFill>
                <a:schemeClr val="tx1"/>
              </a:solidFill>
              <a:latin typeface="Franklin Gothic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5220780"/>
            <a:ext cx="6096000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7CA655"/>
              </a:buClr>
              <a:buSzPts val="1800"/>
              <a:defRPr/>
            </a:pPr>
            <a:r>
              <a:rPr lang="en-US" altLang="en-US" sz="1800" b="1" dirty="0" smtClean="0">
                <a:solidFill>
                  <a:srgbClr val="7CA655"/>
                </a:solidFill>
                <a:latin typeface="Franklin Gothic" charset="0"/>
                <a:sym typeface="Franklin Gothic" charset="0"/>
              </a:rPr>
              <a:t>Accuracy Metrics</a:t>
            </a:r>
            <a:r>
              <a:rPr lang="en-US" altLang="en-US" sz="1800" dirty="0" smtClean="0">
                <a:solidFill>
                  <a:srgbClr val="7CA655"/>
                </a:solidFill>
                <a:latin typeface="Franklin Gothic" charset="0"/>
                <a:sym typeface="Franklin Gothic" charset="0"/>
              </a:rPr>
              <a:t>:</a:t>
            </a:r>
            <a:endParaRPr lang="en-US" altLang="en-US" sz="1800" dirty="0" smtClean="0">
              <a:solidFill>
                <a:schemeClr val="tx1"/>
              </a:solidFill>
              <a:latin typeface="Franklin Gothic" charset="0"/>
              <a:sym typeface="Franklin Gothic" charset="0"/>
            </a:endParaRPr>
          </a:p>
          <a:p>
            <a:pPr marL="285750" indent="-285750" eaLnBrk="1" hangingPunct="1">
              <a:lnSpc>
                <a:spcPct val="90000"/>
              </a:lnSpc>
              <a:buClr>
                <a:srgbClr val="7CA655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Franklin Gothic" charset="0"/>
                <a:sym typeface="Franklin Gothic" charset="0"/>
              </a:rPr>
              <a:t>Human evaluation.</a:t>
            </a:r>
          </a:p>
          <a:p>
            <a:pPr marL="285750" indent="-285750" eaLnBrk="1" hangingPunct="1">
              <a:lnSpc>
                <a:spcPct val="90000"/>
              </a:lnSpc>
              <a:buClr>
                <a:srgbClr val="7CA655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Franklin Gothic" charset="0"/>
                <a:sym typeface="Franklin Gothic" charset="0"/>
              </a:rPr>
              <a:t>Subjective assessment.</a:t>
            </a:r>
          </a:p>
          <a:p>
            <a:pPr marL="285750" indent="-285750" eaLnBrk="1" hangingPunct="1">
              <a:lnSpc>
                <a:spcPct val="90000"/>
              </a:lnSpc>
              <a:buClr>
                <a:srgbClr val="7CA655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Franklin Gothic" charset="0"/>
                <a:sym typeface="Franklin Gothic" charset="0"/>
              </a:rPr>
              <a:t>Domain- specific Evaluation.</a:t>
            </a:r>
          </a:p>
          <a:p>
            <a:pPr marL="285750" indent="-285750" eaLnBrk="1" hangingPunct="1">
              <a:lnSpc>
                <a:spcPct val="90000"/>
              </a:lnSpc>
              <a:buClr>
                <a:srgbClr val="7CA655"/>
              </a:buClr>
              <a:buSzPts val="1800"/>
              <a:buFont typeface="Wingdings" panose="05000000000000000000" pitchFamily="2" charset="2"/>
              <a:buChar char="Ø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Franklin Gothic" charset="0"/>
                <a:sym typeface="Franklin Gothic" charset="0"/>
              </a:rPr>
              <a:t>Iterative testing</a:t>
            </a:r>
            <a:endParaRPr lang="en-US" sz="1600" dirty="0">
              <a:latin typeface="Franklin Gothic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37;p4">
            <a:extLst>
              <a:ext uri="{FF2B5EF4-FFF2-40B4-BE49-F238E27FC236}">
                <a16:creationId xmlns="" xmlns:a16="http://schemas.microsoft.com/office/drawing/2014/main" id="{A4EB8CCB-2732-08D5-DA1A-CFC50505A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613" y="879475"/>
            <a:ext cx="6618287" cy="6111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Franklin Gothic" charset="0"/>
              <a:buNone/>
            </a:pPr>
            <a:r>
              <a:rPr lang="en-US" altLang="en-US" dirty="0">
                <a:latin typeface="Franklin Gothic" charset="0"/>
                <a:cs typeface="Franklin Gothic" charset="0"/>
                <a:sym typeface="Franklin Gothic" charset="0"/>
              </a:rPr>
              <a:t>Team Member Details </a:t>
            </a:r>
          </a:p>
        </p:txBody>
      </p:sp>
      <p:sp>
        <p:nvSpPr>
          <p:cNvPr id="20483" name="Google Shape;238;p4">
            <a:extLst>
              <a:ext uri="{FF2B5EF4-FFF2-40B4-BE49-F238E27FC236}">
                <a16:creationId xmlns="" xmlns:a16="http://schemas.microsoft.com/office/drawing/2014/main" id="{D1ED7733-0263-50D2-BC04-1CF164CB7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613" y="2062163"/>
            <a:ext cx="11228387" cy="47958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5D7C3F"/>
              </a:buClr>
              <a:buSzPts val="1200"/>
            </a:pPr>
            <a:r>
              <a:rPr lang="en-US" altLang="en-US" sz="1200" b="1" dirty="0">
                <a:solidFill>
                  <a:srgbClr val="5D7C3F"/>
                </a:solidFill>
                <a:cs typeface="Arial"/>
                <a:sym typeface="Libre Franklin" pitchFamily="2" charset="0"/>
              </a:rPr>
              <a:t>Team Leader Name: </a:t>
            </a:r>
            <a:r>
              <a:rPr lang="en-US" altLang="en-US" dirty="0">
                <a:cs typeface="Arial"/>
                <a:sym typeface="Libre Franklin" pitchFamily="2" charset="0"/>
              </a:rPr>
              <a:t>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Kattamuri Naga Hanumantha Rao</a:t>
            </a: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sz="1200" dirty="0"/>
              <a:t>Branch (Btech/Mtech/PhD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BTech</a:t>
            </a:r>
            <a:r>
              <a:rPr lang="en-US" altLang="en-US" sz="1200" dirty="0">
                <a:cs typeface="Arial"/>
                <a:sym typeface="Libre Franklin" pitchFamily="2" charset="0"/>
              </a:rPr>
              <a:t>  		</a:t>
            </a:r>
            <a:r>
              <a:rPr lang="en-US" sz="1200" dirty="0"/>
              <a:t> Stream (ECE, CSE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CSBS</a:t>
            </a:r>
            <a:r>
              <a:rPr lang="en-US" altLang="en-US" sz="1200" dirty="0">
                <a:cs typeface="Arial"/>
                <a:sym typeface="Libre Franklin" pitchFamily="2" charset="0"/>
              </a:rPr>
              <a:t> 		</a:t>
            </a:r>
            <a:r>
              <a:rPr lang="en-US" sz="1200" dirty="0"/>
              <a:t> Year (I,II,III,IV):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 III </a:t>
            </a:r>
            <a:r>
              <a:rPr lang="en-US" altLang="en-US" sz="1200" dirty="0">
                <a:cs typeface="Arial"/>
                <a:sym typeface="Libre Franklin" pitchFamily="2" charset="0"/>
              </a:rPr>
              <a:t>		</a:t>
            </a: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altLang="en-US" sz="1200" b="1" dirty="0">
                <a:solidFill>
                  <a:srgbClr val="5D7C3F"/>
                </a:solidFill>
                <a:cs typeface="Arial"/>
                <a:sym typeface="Libre Franklin" pitchFamily="2" charset="0"/>
              </a:rPr>
              <a:t>Team Member 1 Name: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Kari Jyothi Chandrika</a:t>
            </a:r>
            <a:endParaRPr lang="en-US" altLang="en-US" sz="1200" b="1" dirty="0">
              <a:cs typeface="Arial"/>
            </a:endParaRP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sz="1200" dirty="0"/>
              <a:t>Branch (Btech/Mtech/PhD etc): 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Btech		                              </a:t>
            </a:r>
            <a:r>
              <a:rPr lang="en-US" sz="1200" dirty="0"/>
              <a:t>Stream (ECE, CSE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CSBS 		</a:t>
            </a:r>
            <a:r>
              <a:rPr lang="en-US" sz="1200" dirty="0"/>
              <a:t> Year (I,II,III,IV):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III </a:t>
            </a:r>
            <a:r>
              <a:rPr lang="en-US" altLang="en-US" sz="1200" dirty="0">
                <a:cs typeface="Arial"/>
                <a:sym typeface="Libre Franklin" pitchFamily="2" charset="0"/>
              </a:rPr>
              <a:t>		</a:t>
            </a: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altLang="en-US" sz="1200" b="1" dirty="0">
                <a:solidFill>
                  <a:srgbClr val="5D7C3F"/>
                </a:solidFill>
                <a:cs typeface="Arial"/>
                <a:sym typeface="Libre Franklin" pitchFamily="2" charset="0"/>
              </a:rPr>
              <a:t>Team Member 2 Name:</a:t>
            </a:r>
            <a:r>
              <a:rPr lang="en-US" altLang="en-US" dirty="0">
                <a:cs typeface="Arial"/>
                <a:sym typeface="Libre Franklin" pitchFamily="2" charset="0"/>
              </a:rPr>
              <a:t>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Gubbala Praveen Lakshmi Narasimha</a:t>
            </a:r>
            <a:endParaRPr lang="en-US" altLang="en-US" sz="1200" b="1" dirty="0">
              <a:cs typeface="Arial"/>
            </a:endParaRP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sz="1200" dirty="0"/>
              <a:t>Branch (Btech/Mtech/PhD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BTech 		</a:t>
            </a:r>
            <a:r>
              <a:rPr lang="en-US" sz="1200" dirty="0"/>
              <a:t> Stream (ECE, CSE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CSBS 		</a:t>
            </a:r>
            <a:r>
              <a:rPr lang="en-US" sz="1200" dirty="0"/>
              <a:t> Year (I,II,III,IV):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III </a:t>
            </a:r>
            <a:r>
              <a:rPr lang="en-US" altLang="en-US" sz="1200" dirty="0">
                <a:cs typeface="Arial"/>
                <a:sym typeface="Libre Franklin" pitchFamily="2" charset="0"/>
              </a:rPr>
              <a:t>		</a:t>
            </a: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altLang="en-US" sz="1200" b="1" dirty="0">
                <a:solidFill>
                  <a:srgbClr val="5D7C3F"/>
                </a:solidFill>
                <a:cs typeface="Arial"/>
                <a:sym typeface="Libre Franklin" pitchFamily="2" charset="0"/>
              </a:rPr>
              <a:t>Team Member 3 Name:</a:t>
            </a:r>
            <a:r>
              <a:rPr lang="en-US" altLang="en-US" dirty="0">
                <a:cs typeface="Arial"/>
                <a:sym typeface="Libre Franklin" pitchFamily="2" charset="0"/>
              </a:rPr>
              <a:t>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Juttiga Rohita</a:t>
            </a:r>
            <a:endParaRPr lang="en-US" altLang="en-US" sz="1200" b="1" dirty="0">
              <a:latin typeface="Libre Franklin" pitchFamily="2" charset="0"/>
              <a:cs typeface="Arial" panose="020B0604020202020204" pitchFamily="34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sz="1200" dirty="0"/>
              <a:t>Branch (Btech/Mtech/PhD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Btech </a:t>
            </a:r>
            <a:r>
              <a:rPr lang="en-US" altLang="en-US" sz="1200" dirty="0">
                <a:cs typeface="Arial"/>
                <a:sym typeface="Libre Franklin" pitchFamily="2" charset="0"/>
              </a:rPr>
              <a:t> 		</a:t>
            </a:r>
            <a:r>
              <a:rPr lang="en-US" sz="1200" dirty="0"/>
              <a:t> Stream (ECE, CSE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CSBS 		</a:t>
            </a:r>
            <a:r>
              <a:rPr lang="en-US" sz="1200" dirty="0"/>
              <a:t> Year (I,II,III,IV):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III </a:t>
            </a:r>
            <a:r>
              <a:rPr lang="en-US" altLang="en-US" sz="1200" dirty="0">
                <a:cs typeface="Arial"/>
                <a:sym typeface="Libre Franklin" pitchFamily="2" charset="0"/>
              </a:rPr>
              <a:t>		</a:t>
            </a:r>
            <a:endParaRPr lang="en-US" altLang="en-US" dirty="0">
              <a:cs typeface="Arial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5D7C3F"/>
              </a:buClr>
              <a:buSzPts val="1200"/>
            </a:pPr>
            <a:r>
              <a:rPr lang="en-US" altLang="en-US" sz="1200" b="1" dirty="0">
                <a:solidFill>
                  <a:srgbClr val="5D7C3F"/>
                </a:solidFill>
                <a:cs typeface="Arial"/>
                <a:sym typeface="Libre Franklin" pitchFamily="2" charset="0"/>
              </a:rPr>
              <a:t>Team Member 4 Name: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Manam Raaga Chandrika</a:t>
            </a:r>
            <a:endParaRPr lang="en-US" altLang="en-US" sz="1200" b="1" dirty="0">
              <a:cs typeface="Arial"/>
            </a:endParaRP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sz="1200" dirty="0"/>
              <a:t>Branch (Btech/Mtech/PhD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BTech</a:t>
            </a:r>
            <a:r>
              <a:rPr lang="en-US" altLang="en-US" sz="1200" dirty="0">
                <a:cs typeface="Arial"/>
                <a:sym typeface="Libre Franklin" pitchFamily="2" charset="0"/>
              </a:rPr>
              <a:t>  		</a:t>
            </a:r>
            <a:r>
              <a:rPr lang="en-US" sz="1200" dirty="0"/>
              <a:t> Stream (ECE, CSE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CSBS</a:t>
            </a:r>
            <a:r>
              <a:rPr lang="en-US" altLang="en-US" sz="1200" dirty="0">
                <a:cs typeface="Arial"/>
                <a:sym typeface="Libre Franklin" pitchFamily="2" charset="0"/>
              </a:rPr>
              <a:t> 		</a:t>
            </a:r>
            <a:r>
              <a:rPr lang="en-US" sz="1200" dirty="0"/>
              <a:t> Year (I,II,III,IV):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III </a:t>
            </a:r>
            <a:r>
              <a:rPr lang="en-US" altLang="en-US" sz="1200" dirty="0">
                <a:cs typeface="Arial"/>
                <a:sym typeface="Libre Franklin" pitchFamily="2" charset="0"/>
              </a:rPr>
              <a:t>		</a:t>
            </a:r>
            <a:endParaRPr lang="en-US" altLang="en-US" dirty="0">
              <a:cs typeface="Arial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5D7C3F"/>
              </a:buClr>
              <a:buSzPts val="1200"/>
            </a:pPr>
            <a:r>
              <a:rPr lang="en-US" altLang="en-US" sz="1200" b="1" dirty="0">
                <a:solidFill>
                  <a:srgbClr val="5D7C3F"/>
                </a:solidFill>
                <a:cs typeface="Arial"/>
                <a:sym typeface="Libre Franklin" pitchFamily="2" charset="0"/>
              </a:rPr>
              <a:t>Team Member 5 Name:</a:t>
            </a:r>
            <a:r>
              <a:rPr lang="en-US" altLang="en-US" sz="1200" dirty="0">
                <a:cs typeface="Arial"/>
                <a:sym typeface="Libre Franklin" pitchFamily="2" charset="0"/>
              </a:rPr>
              <a:t> I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brapatnam Anusha</a:t>
            </a:r>
            <a:endParaRPr lang="en-US" altLang="en-US" sz="1200" b="1" dirty="0">
              <a:cs typeface="Arial"/>
            </a:endParaRP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sz="1200" dirty="0"/>
              <a:t>Branch (Btech/Mtech/PhD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Btech  		</a:t>
            </a:r>
            <a:r>
              <a:rPr lang="en-US" sz="1200" dirty="0"/>
              <a:t> Stream (ECE, CSE etc):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CSBS 		</a:t>
            </a:r>
            <a:r>
              <a:rPr lang="en-US" sz="1200" dirty="0"/>
              <a:t> Year (I,II,III,IV): </a:t>
            </a:r>
            <a:r>
              <a:rPr lang="en-US" altLang="en-US" sz="1200" b="1" dirty="0">
                <a:cs typeface="Arial"/>
                <a:sym typeface="Libre Franklin" pitchFamily="2" charset="0"/>
              </a:rPr>
              <a:t>III </a:t>
            </a:r>
            <a:r>
              <a:rPr lang="en-US" altLang="en-US" sz="1200" dirty="0">
                <a:cs typeface="Arial"/>
                <a:sym typeface="Libre Franklin" pitchFamily="2" charset="0"/>
              </a:rPr>
              <a:t>		</a:t>
            </a:r>
            <a:endParaRPr lang="en-US" altLang="en-US" dirty="0">
              <a:cs typeface="Arial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804160"/>
              </a:buClr>
              <a:buSzPts val="1200"/>
            </a:pPr>
            <a:r>
              <a:rPr lang="en-US" altLang="en-US" sz="1200" b="1" dirty="0">
                <a:solidFill>
                  <a:srgbClr val="804160"/>
                </a:solidFill>
                <a:cs typeface="Arial"/>
                <a:sym typeface="Libre Franklin" pitchFamily="2" charset="0"/>
              </a:rPr>
              <a:t>Team Mentor 1 Name: Type Your Name Here</a:t>
            </a:r>
            <a:endParaRPr lang="en-US" altLang="en-US" dirty="0">
              <a:cs typeface="Arial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000000"/>
              </a:buClr>
              <a:buSzPts val="1200"/>
            </a:pPr>
            <a:r>
              <a:rPr lang="en-US" altLang="en-US" sz="1200" dirty="0">
                <a:cs typeface="Arial"/>
                <a:sym typeface="Libre Franklin" pitchFamily="2" charset="0"/>
              </a:rPr>
              <a:t>Category (Academic/Industry): 			Expertise (AI/ML/Blockchain etc): 		Domain Experience (in years):    </a:t>
            </a:r>
            <a:endParaRPr lang="en-US" altLang="en-US" dirty="0">
              <a:latin typeface="Libre Franklin" pitchFamily="2" charset="0"/>
              <a:cs typeface="Arial" panose="020B0604020202020204" pitchFamily="34" charset="0"/>
              <a:sym typeface="Libre Franklin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309</Words>
  <Application>Microsoft Office PowerPoint</Application>
  <PresentationFormat>Custom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Franklin Gothic</vt:lpstr>
      <vt:lpstr>Libre Franklin</vt:lpstr>
      <vt:lpstr>Times New Roman</vt:lpstr>
      <vt:lpstr>Noto Sans Symbols</vt:lpstr>
      <vt:lpstr>Wingdings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gcc</cp:lastModifiedBy>
  <cp:revision>16</cp:revision>
  <dcterms:created xsi:type="dcterms:W3CDTF">2022-02-11T07:14:46Z</dcterms:created>
  <dcterms:modified xsi:type="dcterms:W3CDTF">2023-10-06T09:14:35Z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