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1a4f3ee3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1a4f3ee3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Have you ever wondered how we can find the right college that suits our needs? Well, that's where the College Scorecard website comes in. We can find out about things like admission rates, graduation rates, and even about the expenses.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But here's the thing: just having all that data isn't enough. We need to figure out how to use it effectively to help people make decisions about their education.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We examined the College Scorecard data in detail and selected the most significant information. After that, we made visualizations that will be useful for students and their families to make a wise decision about their educational future.</a:t>
            </a:r>
            <a:endParaRPr/>
          </a:p>
        </p:txBody>
      </p:sp>
      <p:sp>
        <p:nvSpPr>
          <p:cNvPr id="64" name="Google Shape;64;g2d1a4f3ee3b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1a4f3ee3b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1a4f3ee3b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d1a4f3ee3b_0_4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1a4f3ee3b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1a4f3ee3b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2d1a4f3ee3b_0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179fcf148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179fcf148_2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2d179fcf148_2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0bba14d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0bba14d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2d10bba14d9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1a4f3ee3b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1a4f3ee3b_0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2d1a4f3ee3b_0_8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1e659d94c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1e659d94c_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d1e659d94c_3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1e659d94c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1e659d94c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d1e659d94c_2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1e659d94c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1e659d94c_2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d1e659d94c_2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1a4f3ee3b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1a4f3ee3b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Shannon Diversity Index is a mathematical formula used to measure the diversity within a community. It takes into account both the number of different categories present (like species in an ecosystem) and how evenly the individuals are distributed across those categories.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a:t>calculates the index by summing the product of the proportion of each category and the logarithm of that proportion. This calculation reflects both the variety of categories and the balance of distribution among them, resulting in a single, comprehensive measure of diversity.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Shannon Diversity index:</a:t>
            </a:r>
            <a:br>
              <a:rPr lang="en-US"/>
            </a:br>
            <a:r>
              <a:rPr b="1" lang="en-US"/>
              <a:t>function :</a:t>
            </a:r>
            <a:br>
              <a:rPr lang="en-US"/>
            </a:br>
            <a:r>
              <a:rPr lang="en-US"/>
              <a:t>(</a:t>
            </a:r>
            <a:r>
              <a:rPr lang="en-US"/>
              <a:t>Summation</a:t>
            </a:r>
            <a:r>
              <a:rPr lang="en-US"/>
              <a:t> of Natural Log of portion multiplied with portion)/ max(value)   ;  division is done for normalization it from 0 to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g2d1a4f3ee3b_0_3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1022350" y="912812"/>
            <a:ext cx="7772400" cy="1143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6" name="Google Shape;56;p13"/>
          <p:cNvSpPr txBox="1"/>
          <p:nvPr>
            <p:ph idx="1" type="body"/>
          </p:nvPr>
        </p:nvSpPr>
        <p:spPr>
          <a:xfrm>
            <a:off x="1022350" y="1981200"/>
            <a:ext cx="7772400" cy="4114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1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2800"/>
              <a:buNone/>
              <a:defRPr b="1" sz="20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p1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0" name="Google Shape;60;p1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685800" y="2147788"/>
            <a:ext cx="7772400" cy="147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US" sz="3800">
                <a:latin typeface="Times New Roman"/>
                <a:ea typeface="Times New Roman"/>
                <a:cs typeface="Times New Roman"/>
                <a:sym typeface="Times New Roman"/>
              </a:rPr>
              <a:t>  Visualizing Institutional Rankings</a:t>
            </a:r>
            <a:endParaRPr b="1" sz="3800">
              <a:latin typeface="Times New Roman"/>
              <a:ea typeface="Times New Roman"/>
              <a:cs typeface="Times New Roman"/>
              <a:sym typeface="Times New Roman"/>
            </a:endParaRPr>
          </a:p>
          <a:p>
            <a:pPr indent="0" lvl="0" marL="0" rtl="0" algn="ctr">
              <a:spcBef>
                <a:spcPts val="0"/>
              </a:spcBef>
              <a:spcAft>
                <a:spcPts val="0"/>
              </a:spcAft>
              <a:buNone/>
            </a:pPr>
            <a:r>
              <a:rPr b="1" lang="en-US" sz="3800">
                <a:latin typeface="Times New Roman"/>
                <a:ea typeface="Times New Roman"/>
                <a:cs typeface="Times New Roman"/>
                <a:sym typeface="Times New Roman"/>
              </a:rPr>
              <a:t> 	</a:t>
            </a:r>
            <a:r>
              <a:rPr b="1" lang="en-US" sz="3800">
                <a:latin typeface="Times New Roman"/>
                <a:ea typeface="Times New Roman"/>
                <a:cs typeface="Times New Roman"/>
                <a:sym typeface="Times New Roman"/>
              </a:rPr>
              <a:t>	</a:t>
            </a:r>
            <a:r>
              <a:rPr b="1" lang="en-US" sz="3800">
                <a:latin typeface="Times New Roman"/>
                <a:ea typeface="Times New Roman"/>
                <a:cs typeface="Times New Roman"/>
                <a:sym typeface="Times New Roman"/>
              </a:rPr>
              <a:t>DS 650 - Data Visualization</a:t>
            </a:r>
            <a:endParaRPr b="1" sz="3800">
              <a:latin typeface="Times New Roman"/>
              <a:ea typeface="Times New Roman"/>
              <a:cs typeface="Times New Roman"/>
              <a:sym typeface="Times New Roman"/>
            </a:endParaRPr>
          </a:p>
        </p:txBody>
      </p:sp>
      <p:sp>
        <p:nvSpPr>
          <p:cNvPr id="67" name="Google Shape;67;p15"/>
          <p:cNvSpPr txBox="1"/>
          <p:nvPr>
            <p:ph idx="1" type="subTitle"/>
          </p:nvPr>
        </p:nvSpPr>
        <p:spPr>
          <a:xfrm>
            <a:off x="311700" y="3653308"/>
            <a:ext cx="8520600" cy="105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Ranking 2</a:t>
            </a:r>
            <a:endParaRPr b="1" sz="2800">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692150" y="304800"/>
            <a:ext cx="1825624" cy="1825624"/>
          </a:xfrm>
          <a:prstGeom prst="rect">
            <a:avLst/>
          </a:prstGeom>
          <a:noFill/>
          <a:ln>
            <a:noFill/>
          </a:ln>
        </p:spPr>
      </p:pic>
      <p:pic>
        <p:nvPicPr>
          <p:cNvPr id="69" name="Google Shape;69;p15"/>
          <p:cNvPicPr preferRelativeResize="0"/>
          <p:nvPr/>
        </p:nvPicPr>
        <p:blipFill>
          <a:blip r:embed="rId4">
            <a:alphaModFix/>
          </a:blip>
          <a:stretch>
            <a:fillRect/>
          </a:stretch>
        </p:blipFill>
        <p:spPr>
          <a:xfrm>
            <a:off x="6473822" y="4710200"/>
            <a:ext cx="1825624" cy="1825624"/>
          </a:xfrm>
          <a:prstGeom prst="rect">
            <a:avLst/>
          </a:prstGeom>
          <a:noFill/>
          <a:ln>
            <a:noFill/>
          </a:ln>
        </p:spPr>
      </p:pic>
      <p:pic>
        <p:nvPicPr>
          <p:cNvPr id="70" name="Google Shape;70;p15"/>
          <p:cNvPicPr preferRelativeResize="0"/>
          <p:nvPr/>
        </p:nvPicPr>
        <p:blipFill>
          <a:blip r:embed="rId5">
            <a:alphaModFix/>
          </a:blip>
          <a:stretch>
            <a:fillRect/>
          </a:stretch>
        </p:blipFill>
        <p:spPr>
          <a:xfrm>
            <a:off x="2746373" y="4710200"/>
            <a:ext cx="1825624" cy="1825624"/>
          </a:xfrm>
          <a:prstGeom prst="rect">
            <a:avLst/>
          </a:prstGeom>
          <a:noFill/>
          <a:ln>
            <a:noFill/>
          </a:ln>
        </p:spPr>
      </p:pic>
      <p:pic>
        <p:nvPicPr>
          <p:cNvPr id="71" name="Google Shape;71;p15"/>
          <p:cNvPicPr preferRelativeResize="0"/>
          <p:nvPr/>
        </p:nvPicPr>
        <p:blipFill>
          <a:blip r:embed="rId6">
            <a:alphaModFix/>
          </a:blip>
          <a:stretch>
            <a:fillRect/>
          </a:stretch>
        </p:blipFill>
        <p:spPr>
          <a:xfrm>
            <a:off x="4648199" y="304800"/>
            <a:ext cx="1825624" cy="1825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p:nvPr>
            <p:ph idx="2" type="pic"/>
          </p:nvPr>
        </p:nvSpPr>
        <p:spPr>
          <a:xfrm>
            <a:off x="1828800" y="2988000"/>
            <a:ext cx="5486400" cy="8820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a:t>Thank</a:t>
            </a:r>
            <a:r>
              <a:rPr lang="en-US"/>
              <a:t>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Ranking 2 Group	</a:t>
            </a:r>
            <a:endParaRPr b="1">
              <a:latin typeface="Times New Roman"/>
              <a:ea typeface="Times New Roman"/>
              <a:cs typeface="Times New Roman"/>
              <a:sym typeface="Times New Roman"/>
            </a:endParaRPr>
          </a:p>
        </p:txBody>
      </p:sp>
      <p:sp>
        <p:nvSpPr>
          <p:cNvPr id="78" name="Google Shape;78;p16"/>
          <p:cNvSpPr txBox="1"/>
          <p:nvPr>
            <p:ph idx="1" type="body"/>
          </p:nvPr>
        </p:nvSpPr>
        <p:spPr>
          <a:xfrm>
            <a:off x="1022350" y="1981200"/>
            <a:ext cx="7772400" cy="41148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Font typeface="Times New Roman"/>
              <a:buAutoNum type="arabicPeriod"/>
            </a:pPr>
            <a:r>
              <a:rPr lang="en-US" sz="2400">
                <a:solidFill>
                  <a:schemeClr val="dk1"/>
                </a:solidFill>
                <a:latin typeface="Times New Roman"/>
                <a:ea typeface="Times New Roman"/>
                <a:cs typeface="Times New Roman"/>
                <a:sym typeface="Times New Roman"/>
              </a:rPr>
              <a:t>Anurag Ramadugu - ar2697</a:t>
            </a:r>
            <a:endParaRPr sz="24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400">
                <a:solidFill>
                  <a:schemeClr val="dk1"/>
                </a:solidFill>
                <a:latin typeface="Times New Roman"/>
                <a:ea typeface="Times New Roman"/>
                <a:cs typeface="Times New Roman"/>
                <a:sym typeface="Times New Roman"/>
              </a:rPr>
              <a:t>Denil Jain - dj325</a:t>
            </a:r>
            <a:endParaRPr sz="24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400">
                <a:solidFill>
                  <a:schemeClr val="dk1"/>
                </a:solidFill>
                <a:latin typeface="Times New Roman"/>
                <a:ea typeface="Times New Roman"/>
                <a:cs typeface="Times New Roman"/>
                <a:sym typeface="Times New Roman"/>
              </a:rPr>
              <a:t>Jyothsna Kaamala - jk734</a:t>
            </a:r>
            <a:endParaRPr sz="24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400">
                <a:solidFill>
                  <a:schemeClr val="dk1"/>
                </a:solidFill>
                <a:latin typeface="Times New Roman"/>
                <a:ea typeface="Times New Roman"/>
                <a:cs typeface="Times New Roman"/>
                <a:sym typeface="Times New Roman"/>
              </a:rPr>
              <a:t>Shalini Sharma - ss4923</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University Ranking Dataset</a:t>
            </a:r>
            <a:endParaRPr b="1">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31852" l="0" r="0" t="0"/>
          <a:stretch/>
        </p:blipFill>
        <p:spPr>
          <a:xfrm>
            <a:off x="1023938" y="2055800"/>
            <a:ext cx="7096125" cy="37908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University Ranking Dataset</a:t>
            </a:r>
            <a:endParaRPr b="1">
              <a:latin typeface="Times New Roman"/>
              <a:ea typeface="Times New Roman"/>
              <a:cs typeface="Times New Roman"/>
              <a:sym typeface="Times New Roman"/>
            </a:endParaRPr>
          </a:p>
        </p:txBody>
      </p:sp>
      <p:sp>
        <p:nvSpPr>
          <p:cNvPr id="92" name="Google Shape;92;p18"/>
          <p:cNvSpPr txBox="1"/>
          <p:nvPr>
            <p:ph idx="1" type="body"/>
          </p:nvPr>
        </p:nvSpPr>
        <p:spPr>
          <a:xfrm>
            <a:off x="1022350" y="1981200"/>
            <a:ext cx="7772400" cy="4114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Key Data Points:</a:t>
            </a:r>
            <a:endParaRPr sz="2400">
              <a:solidFill>
                <a:schemeClr val="dk1"/>
              </a:solidFill>
              <a:latin typeface="Times New Roman"/>
              <a:ea typeface="Times New Roman"/>
              <a:cs typeface="Times New Roman"/>
              <a:sym typeface="Times New Roman"/>
            </a:endParaRPr>
          </a:p>
          <a:p>
            <a:pPr indent="-381000" lvl="0" marL="457200" rtl="0" algn="l">
              <a:spcBef>
                <a:spcPts val="36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University Name &amp; UNITID</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Year</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Rank</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Admission Rate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Demographics of Enrollment</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Financial Information</a:t>
            </a:r>
            <a:r>
              <a:rPr lang="en-US" sz="2400">
                <a:solidFill>
                  <a:schemeClr val="dk1"/>
                </a:solidFill>
                <a:latin typeface="Times New Roman"/>
                <a:ea typeface="Times New Roman"/>
                <a:cs typeface="Times New Roman"/>
                <a:sym typeface="Times New Roman"/>
              </a:rPr>
              <a:t> (tuition fees, cost of living, etc.)</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Insightful Visualizations 1</a:t>
            </a:r>
            <a:endParaRPr b="1">
              <a:latin typeface="Times New Roman"/>
              <a:ea typeface="Times New Roman"/>
              <a:cs typeface="Times New Roman"/>
              <a:sym typeface="Times New Roman"/>
            </a:endParaRPr>
          </a:p>
        </p:txBody>
      </p:sp>
      <p:sp>
        <p:nvSpPr>
          <p:cNvPr id="99" name="Google Shape;99;p19"/>
          <p:cNvSpPr txBox="1"/>
          <p:nvPr>
            <p:ph idx="1" type="body"/>
          </p:nvPr>
        </p:nvSpPr>
        <p:spPr>
          <a:xfrm>
            <a:off x="1022350" y="1981200"/>
            <a:ext cx="7772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How do university rankings change with respect to Admission Rate versus the average SAT score?</a:t>
            </a:r>
            <a:endParaRPr sz="24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chemeClr val="dk1"/>
                </a:solidFill>
                <a:latin typeface="Times New Roman"/>
                <a:ea typeface="Times New Roman"/>
                <a:cs typeface="Times New Roman"/>
                <a:sym typeface="Times New Roman"/>
              </a:rPr>
              <a:t>Used: Scatterplot</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Visualization 1</a:t>
            </a:r>
            <a:endParaRPr b="1">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152400" y="2208212"/>
            <a:ext cx="8839200" cy="422300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Insightful Visualizations 2</a:t>
            </a:r>
            <a:endParaRPr b="1">
              <a:latin typeface="Times New Roman"/>
              <a:ea typeface="Times New Roman"/>
              <a:cs typeface="Times New Roman"/>
              <a:sym typeface="Times New Roman"/>
            </a:endParaRPr>
          </a:p>
        </p:txBody>
      </p:sp>
      <p:sp>
        <p:nvSpPr>
          <p:cNvPr id="113" name="Google Shape;113;p21"/>
          <p:cNvSpPr txBox="1"/>
          <p:nvPr>
            <p:ph idx="1" type="body"/>
          </p:nvPr>
        </p:nvSpPr>
        <p:spPr>
          <a:xfrm>
            <a:off x="1022350" y="1981200"/>
            <a:ext cx="7772400" cy="4114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400">
                <a:solidFill>
                  <a:schemeClr val="dk1"/>
                </a:solidFill>
                <a:latin typeface="Times New Roman"/>
                <a:ea typeface="Times New Roman"/>
                <a:cs typeface="Times New Roman"/>
                <a:sym typeface="Times New Roman"/>
              </a:rPr>
              <a:t>How do the various components of university costs contribute to the overall expenses of in-state students across different ranking tiers?</a:t>
            </a:r>
            <a:endParaRPr sz="24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chemeClr val="dk1"/>
                </a:solidFill>
                <a:latin typeface="Times New Roman"/>
                <a:ea typeface="Times New Roman"/>
                <a:cs typeface="Times New Roman"/>
                <a:sym typeface="Times New Roman"/>
              </a:rPr>
              <a:t>Used: Side By Side Bar Chart</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Visualization 2</a:t>
            </a:r>
            <a:endParaRPr b="1">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152400" y="2208212"/>
            <a:ext cx="8839199" cy="427469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022350" y="912812"/>
            <a:ext cx="7772400" cy="114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D</a:t>
            </a:r>
            <a:r>
              <a:rPr b="1" lang="en-US">
                <a:latin typeface="Times New Roman"/>
                <a:ea typeface="Times New Roman"/>
                <a:cs typeface="Times New Roman"/>
                <a:sym typeface="Times New Roman"/>
              </a:rPr>
              <a:t>ashboard Organization</a:t>
            </a:r>
            <a:endParaRPr b="1">
              <a:latin typeface="Times New Roman"/>
              <a:ea typeface="Times New Roman"/>
              <a:cs typeface="Times New Roman"/>
              <a:sym typeface="Times New Roman"/>
            </a:endParaRPr>
          </a:p>
        </p:txBody>
      </p:sp>
      <p:pic>
        <p:nvPicPr>
          <p:cNvPr id="127" name="Google Shape;127;p23"/>
          <p:cNvPicPr preferRelativeResize="0"/>
          <p:nvPr/>
        </p:nvPicPr>
        <p:blipFill>
          <a:blip r:embed="rId3">
            <a:alphaModFix/>
          </a:blip>
          <a:stretch>
            <a:fillRect/>
          </a:stretch>
        </p:blipFill>
        <p:spPr>
          <a:xfrm>
            <a:off x="152400" y="2208212"/>
            <a:ext cx="8839200" cy="418674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