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91" r:id="rId4"/>
    <p:sldId id="274" r:id="rId5"/>
    <p:sldId id="258" r:id="rId6"/>
    <p:sldId id="266" r:id="rId7"/>
    <p:sldId id="269" r:id="rId8"/>
    <p:sldId id="271" r:id="rId9"/>
    <p:sldId id="272" r:id="rId10"/>
    <p:sldId id="273" r:id="rId11"/>
    <p:sldId id="276" r:id="rId12"/>
    <p:sldId id="277" r:id="rId13"/>
    <p:sldId id="278" r:id="rId14"/>
    <p:sldId id="280" r:id="rId15"/>
    <p:sldId id="282" r:id="rId16"/>
    <p:sldId id="279" r:id="rId17"/>
    <p:sldId id="283" r:id="rId18"/>
    <p:sldId id="285" r:id="rId19"/>
    <p:sldId id="267" r:id="rId20"/>
    <p:sldId id="260" r:id="rId21"/>
    <p:sldId id="262" r:id="rId22"/>
    <p:sldId id="284" r:id="rId23"/>
    <p:sldId id="287" r:id="rId24"/>
    <p:sldId id="289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8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38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8FB74-8284-4C80-8BA6-D726B7DA349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77B2-66F5-4C5A-AFCA-573D3B34C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Akka</a:t>
            </a:r>
            <a:r>
              <a:rPr lang="en-US" dirty="0" smtClean="0"/>
              <a:t> 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- </a:t>
            </a:r>
            <a:r>
              <a:rPr lang="en-US" sz="2800" dirty="0" smtClean="0"/>
              <a:t>Jyotirmay Mishra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97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1.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– creates a new instance of </a:t>
            </a:r>
            <a:r>
              <a:rPr lang="en-US" sz="2400" dirty="0" smtClean="0"/>
              <a:t>Actor</a:t>
            </a:r>
          </a:p>
          <a:p>
            <a:r>
              <a:rPr lang="en-US" sz="2400" dirty="0" smtClean="0"/>
              <a:t>On actor creation, you get </a:t>
            </a:r>
            <a:r>
              <a:rPr lang="en-US" sz="2400" dirty="0" err="1" smtClean="0"/>
              <a:t>ActorRef</a:t>
            </a:r>
            <a:r>
              <a:rPr lang="en-US" sz="2400" dirty="0" smtClean="0"/>
              <a:t> </a:t>
            </a:r>
            <a:r>
              <a:rPr lang="en-US" sz="2400" dirty="0" err="1" smtClean="0"/>
              <a:t>insteadOf</a:t>
            </a:r>
            <a:r>
              <a:rPr lang="en-US" sz="2400" dirty="0" smtClean="0"/>
              <a:t> actor object.</a:t>
            </a:r>
            <a:endParaRPr lang="en-US" sz="2400" dirty="0" smtClean="0"/>
          </a:p>
          <a:p>
            <a:r>
              <a:rPr lang="en-US" sz="2400" dirty="0" smtClean="0"/>
              <a:t>Actors are extremely lightweight (2.7 Million in 1 GB)</a:t>
            </a:r>
          </a:p>
          <a:p>
            <a:r>
              <a:rPr lang="en-US" sz="2400" dirty="0" smtClean="0"/>
              <a:t>Very strong encapsulation – encapsulates:</a:t>
            </a:r>
          </a:p>
          <a:p>
            <a:pPr lvl="1"/>
            <a:r>
              <a:rPr lang="en-US" sz="2200" dirty="0" smtClean="0"/>
              <a:t>State</a:t>
            </a:r>
          </a:p>
          <a:p>
            <a:pPr lvl="1"/>
            <a:r>
              <a:rPr lang="en-US" sz="2200" dirty="0" smtClean="0"/>
              <a:t>Behavior</a:t>
            </a:r>
          </a:p>
          <a:p>
            <a:pPr lvl="1"/>
            <a:r>
              <a:rPr lang="en-US" sz="2200" dirty="0" smtClean="0"/>
              <a:t>Message queue</a:t>
            </a:r>
          </a:p>
          <a:p>
            <a:r>
              <a:rPr lang="en-US" sz="2400" dirty="0" smtClean="0"/>
              <a:t>Only way to observe/update state is by sending a message to that actor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18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1600" dirty="0" smtClean="0"/>
          </a:p>
          <a:p>
            <a:r>
              <a:rPr lang="en-US" sz="2200" dirty="0" smtClean="0"/>
              <a:t>Send a message to Actor</a:t>
            </a:r>
          </a:p>
          <a:p>
            <a:r>
              <a:rPr lang="en-US" sz="2200" dirty="0" smtClean="0"/>
              <a:t>Asynchronous and Non-Blocking</a:t>
            </a:r>
          </a:p>
          <a:p>
            <a:r>
              <a:rPr lang="en-US" sz="2200" dirty="0" smtClean="0"/>
              <a:t>Everything happens reactively</a:t>
            </a:r>
          </a:p>
          <a:p>
            <a:pPr lvl="1"/>
            <a:r>
              <a:rPr lang="en-US" dirty="0" smtClean="0"/>
              <a:t>Actor is passive until a message arrives</a:t>
            </a:r>
          </a:p>
          <a:p>
            <a:pPr lvl="1"/>
            <a:r>
              <a:rPr lang="en-US" dirty="0" smtClean="0"/>
              <a:t>Messages are kinetic energy of Actor system</a:t>
            </a:r>
          </a:p>
          <a:p>
            <a:pPr lvl="1"/>
            <a:r>
              <a:rPr lang="en-US" dirty="0" smtClean="0"/>
              <a:t>Actor can have lots of buffered potential energy but require a message to trigger </a:t>
            </a:r>
          </a:p>
          <a:p>
            <a:r>
              <a:rPr lang="en-US" dirty="0" smtClean="0"/>
              <a:t>Another form of sending message is Ask or ?</a:t>
            </a:r>
          </a:p>
          <a:p>
            <a:pPr lvl="1"/>
            <a:r>
              <a:rPr lang="en-US" dirty="0" smtClean="0"/>
              <a:t>It returns a Future which is Also Asynchronous and non-blocking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4" y="1472378"/>
            <a:ext cx="9009796" cy="11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Become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BECOME – dynamically redefines actor behavior</a:t>
            </a:r>
          </a:p>
          <a:p>
            <a:r>
              <a:rPr lang="en-US" sz="2400" dirty="0" smtClean="0"/>
              <a:t>Trigger reactively upon receiving a message</a:t>
            </a:r>
          </a:p>
          <a:p>
            <a:r>
              <a:rPr lang="en-US" sz="2400" dirty="0" smtClean="0"/>
              <a:t>React differently to messages after become</a:t>
            </a:r>
          </a:p>
          <a:p>
            <a:r>
              <a:rPr lang="en-US" sz="2400" dirty="0" smtClean="0"/>
              <a:t>Behavior are stacked, can be pushed and </a:t>
            </a:r>
            <a:r>
              <a:rPr lang="en-US" sz="2400" dirty="0" err="1" smtClean="0"/>
              <a:t>poped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 smtClean="0"/>
              <a:t>Benefits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Actor can adaptively transform to Actor Pool or Router </a:t>
            </a:r>
          </a:p>
          <a:p>
            <a:r>
              <a:rPr lang="en-US" sz="2400" dirty="0" smtClean="0"/>
              <a:t>Implement an FSM</a:t>
            </a:r>
          </a:p>
          <a:p>
            <a:r>
              <a:rPr lang="en-US" sz="2400" dirty="0" smtClean="0"/>
              <a:t>Implement graceful </a:t>
            </a:r>
            <a:r>
              <a:rPr lang="en-US" sz="2400" dirty="0" smtClean="0"/>
              <a:t>degradation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5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Become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67" y="1249323"/>
            <a:ext cx="9664857" cy="49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Failure Management Earlier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7015"/>
            <a:ext cx="10049792" cy="5006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spawn a new thread for concurrency</a:t>
            </a:r>
          </a:p>
          <a:p>
            <a:r>
              <a:rPr lang="en-US" sz="2400" dirty="0" smtClean="0"/>
              <a:t>If that thread fails then no way to know as error do not propagate to other threads </a:t>
            </a:r>
          </a:p>
          <a:p>
            <a:r>
              <a:rPr lang="en-US" sz="2400" dirty="0" smtClean="0"/>
              <a:t>You need to do all the error handling explicitly with business logic</a:t>
            </a:r>
          </a:p>
          <a:p>
            <a:r>
              <a:rPr lang="en-US" sz="2400" dirty="0" smtClean="0"/>
              <a:t>Your code gets TANGLED with business logic, thread and error handling. </a:t>
            </a:r>
          </a:p>
          <a:p>
            <a:r>
              <a:rPr lang="en-US" sz="2400" dirty="0" smtClean="0"/>
              <a:t>WE CAN DO BETTER THAN THIS.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0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Actor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7015"/>
            <a:ext cx="10049792" cy="5006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actor always belongs to a parent</a:t>
            </a:r>
          </a:p>
          <a:p>
            <a:r>
              <a:rPr lang="en-US" sz="2400" dirty="0" smtClean="0"/>
              <a:t>All actor created programmatically have a common parent, the User Guardian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17" y="2489055"/>
            <a:ext cx="7019347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4. Supervise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SUPERVISE – manage another actor failures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works “Let it crash” methodology</a:t>
            </a:r>
          </a:p>
          <a:p>
            <a:r>
              <a:rPr lang="en-US" sz="2400" dirty="0" smtClean="0"/>
              <a:t>Error handling in Actor is by letting other Actor handle your failures.</a:t>
            </a:r>
          </a:p>
          <a:p>
            <a:r>
              <a:rPr lang="en-US" sz="2400" dirty="0" smtClean="0"/>
              <a:t>If an Actor crashes, notification is sent to supervisor, who can react upon the failure</a:t>
            </a:r>
          </a:p>
          <a:p>
            <a:r>
              <a:rPr lang="en-US" sz="2400" dirty="0" smtClean="0"/>
              <a:t>This provides clean separation of error handling and business logic.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5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Other Features of </a:t>
            </a:r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 smtClean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Clustering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Remoting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-HTTP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Streams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4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72" y="278170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err="1" smtClean="0"/>
              <a:t>Akka</a:t>
            </a:r>
            <a:r>
              <a:rPr lang="en-US" dirty="0" smtClean="0"/>
              <a:t> – Program at higher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2"/>
            <a:ext cx="9404723" cy="4880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Never think about (Low level concurrency is simpler)</a:t>
            </a:r>
          </a:p>
          <a:p>
            <a:pPr lvl="1"/>
            <a:r>
              <a:rPr lang="en-US" sz="2200" dirty="0" smtClean="0"/>
              <a:t>Shared state</a:t>
            </a:r>
          </a:p>
          <a:p>
            <a:pPr lvl="1"/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Locks</a:t>
            </a:r>
          </a:p>
          <a:p>
            <a:r>
              <a:rPr lang="en-US" sz="2400" dirty="0" smtClean="0"/>
              <a:t>Think about </a:t>
            </a:r>
          </a:p>
          <a:p>
            <a:pPr lvl="1"/>
            <a:r>
              <a:rPr lang="en-US" sz="2200" dirty="0" smtClean="0"/>
              <a:t>message flows</a:t>
            </a:r>
          </a:p>
          <a:p>
            <a:r>
              <a:rPr lang="en-US" sz="2400" dirty="0" smtClean="0"/>
              <a:t>What you get :</a:t>
            </a:r>
          </a:p>
          <a:p>
            <a:pPr lvl="1"/>
            <a:r>
              <a:rPr lang="en-US" sz="2200" dirty="0" smtClean="0"/>
              <a:t>High </a:t>
            </a:r>
            <a:r>
              <a:rPr lang="en-US" sz="2200" dirty="0"/>
              <a:t>CPU utilization</a:t>
            </a:r>
          </a:p>
          <a:p>
            <a:pPr lvl="1"/>
            <a:r>
              <a:rPr lang="en-US" sz="2200" dirty="0"/>
              <a:t>Low </a:t>
            </a:r>
            <a:r>
              <a:rPr lang="en-US" sz="2200" dirty="0" smtClean="0"/>
              <a:t>latency and High throughput</a:t>
            </a:r>
            <a:endParaRPr lang="en-US" sz="2200" dirty="0"/>
          </a:p>
          <a:p>
            <a:pPr lvl="1"/>
            <a:r>
              <a:rPr lang="en-US" sz="2200" dirty="0"/>
              <a:t>Scalability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75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1"/>
            <a:ext cx="9404723" cy="50719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Various Concurrency Models</a:t>
            </a:r>
          </a:p>
          <a:p>
            <a:r>
              <a:rPr lang="en-US" sz="2400" dirty="0" smtClean="0"/>
              <a:t>Actor System and its History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Introduction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Actors</a:t>
            </a:r>
          </a:p>
          <a:p>
            <a:r>
              <a:rPr lang="en-US" sz="2400" dirty="0" err="1" smtClean="0"/>
              <a:t>Akka</a:t>
            </a:r>
            <a:r>
              <a:rPr lang="en-US" sz="2400" dirty="0" smtClean="0"/>
              <a:t> Actors Core Operations</a:t>
            </a:r>
          </a:p>
          <a:p>
            <a:r>
              <a:rPr lang="en-US" sz="2400" dirty="0" smtClean="0"/>
              <a:t>Other Features of </a:t>
            </a:r>
            <a:r>
              <a:rPr lang="en-US" sz="2400" dirty="0" err="1" smtClean="0"/>
              <a:t>Akka</a:t>
            </a:r>
            <a:endParaRPr lang="en-US" sz="2400" dirty="0" smtClean="0"/>
          </a:p>
          <a:p>
            <a:r>
              <a:rPr lang="en-US" sz="2400" dirty="0" smtClean="0"/>
              <a:t>Demo</a:t>
            </a:r>
          </a:p>
          <a:p>
            <a:r>
              <a:rPr lang="en-US" sz="2400" dirty="0" smtClean="0"/>
              <a:t>Summary of </a:t>
            </a:r>
            <a:r>
              <a:rPr lang="en-US" sz="2400" dirty="0" err="1" smtClean="0"/>
              <a:t>Akka</a:t>
            </a:r>
            <a:endParaRPr lang="en-US" sz="2400" dirty="0" smtClean="0"/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Case Study – EPS Application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4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err="1"/>
              <a:t>Akka</a:t>
            </a:r>
            <a:r>
              <a:rPr lang="en-US" dirty="0"/>
              <a:t> – Distributable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2"/>
            <a:ext cx="9404723" cy="488091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Everything in </a:t>
            </a:r>
            <a:r>
              <a:rPr lang="en-US" sz="2400" dirty="0" err="1"/>
              <a:t>Akka</a:t>
            </a:r>
            <a:r>
              <a:rPr lang="en-US" sz="2400" dirty="0"/>
              <a:t> is </a:t>
            </a:r>
            <a:r>
              <a:rPr lang="en-US" sz="2400" b="1" dirty="0"/>
              <a:t>distributed by </a:t>
            </a:r>
            <a:r>
              <a:rPr lang="en-US" sz="2400" b="1" dirty="0" smtClean="0"/>
              <a:t>default</a:t>
            </a:r>
          </a:p>
          <a:p>
            <a:pPr lvl="1" fontAlgn="base"/>
            <a:r>
              <a:rPr lang="en-US" sz="2200" dirty="0" smtClean="0"/>
              <a:t>Going </a:t>
            </a:r>
            <a:r>
              <a:rPr lang="en-US" sz="2200" dirty="0"/>
              <a:t>from local to remote by configuration</a:t>
            </a:r>
          </a:p>
          <a:p>
            <a:pPr lvl="1"/>
            <a:endParaRPr lang="en-US" sz="2200" dirty="0" smtClean="0"/>
          </a:p>
          <a:p>
            <a:pPr fontAlgn="base"/>
            <a:r>
              <a:rPr lang="en-US" sz="2400" dirty="0"/>
              <a:t>Perfect Programming Model for the </a:t>
            </a:r>
            <a:r>
              <a:rPr lang="en-US" sz="2400" dirty="0" smtClean="0"/>
              <a:t>Cloud</a:t>
            </a:r>
          </a:p>
          <a:p>
            <a:pPr lvl="1" fontAlgn="base"/>
            <a:r>
              <a:rPr lang="en-US" sz="2200" dirty="0" smtClean="0"/>
              <a:t>Elastic </a:t>
            </a:r>
            <a:r>
              <a:rPr lang="en-US" sz="2200" dirty="0"/>
              <a:t>&amp; dynamic</a:t>
            </a:r>
          </a:p>
          <a:p>
            <a:pPr lvl="1" fontAlgn="base"/>
            <a:r>
              <a:rPr lang="en-US" sz="2200" dirty="0"/>
              <a:t>Fault-tolerant &amp; self-healing</a:t>
            </a:r>
          </a:p>
          <a:p>
            <a:pPr lvl="1" fontAlgn="base"/>
            <a:r>
              <a:rPr lang="en-US" sz="2200" dirty="0"/>
              <a:t>Load-Balancing &amp; cluster </a:t>
            </a:r>
            <a:r>
              <a:rPr lang="en-US" sz="2200" dirty="0" smtClean="0"/>
              <a:t>rebalancing</a:t>
            </a:r>
          </a:p>
          <a:p>
            <a:pPr lvl="1" fontAlgn="base"/>
            <a:endParaRPr lang="en-US" sz="2200" dirty="0"/>
          </a:p>
          <a:p>
            <a:pPr fontAlgn="base"/>
            <a:r>
              <a:rPr lang="en-US" sz="2400" dirty="0" smtClean="0"/>
              <a:t>Loosely </a:t>
            </a:r>
            <a:r>
              <a:rPr lang="en-US" sz="2400" dirty="0"/>
              <a:t>coupled and dynamic systems that can change and adapt at runtime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0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err="1"/>
              <a:t>Akka</a:t>
            </a:r>
            <a:r>
              <a:rPr lang="en-US" dirty="0"/>
              <a:t> –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2"/>
            <a:ext cx="9404723" cy="488091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Transaction processing (online gaming, finance, statistics, betting, social media, telecom, </a:t>
            </a:r>
            <a:r>
              <a:rPr lang="en-US" sz="2400" dirty="0" smtClean="0"/>
              <a:t>...)</a:t>
            </a:r>
          </a:p>
          <a:p>
            <a:pPr lvl="1" fontAlgn="base"/>
            <a:r>
              <a:rPr lang="en-US" sz="2200" dirty="0" smtClean="0"/>
              <a:t>scale </a:t>
            </a:r>
            <a:r>
              <a:rPr lang="en-US" sz="2200" dirty="0"/>
              <a:t>up, scale out, fault-tolerance / </a:t>
            </a:r>
            <a:r>
              <a:rPr lang="en-US" sz="2200" dirty="0" smtClean="0"/>
              <a:t>HA</a:t>
            </a:r>
          </a:p>
          <a:p>
            <a:pPr fontAlgn="base"/>
            <a:r>
              <a:rPr lang="en-US" sz="2400" dirty="0"/>
              <a:t>Service backend (any industry, any app</a:t>
            </a:r>
            <a:r>
              <a:rPr lang="en-US" sz="2400" dirty="0" smtClean="0"/>
              <a:t>)</a:t>
            </a:r>
          </a:p>
          <a:p>
            <a:pPr lvl="1" fontAlgn="base"/>
            <a:r>
              <a:rPr lang="en-US" sz="2200" dirty="0" smtClean="0"/>
              <a:t>service </a:t>
            </a:r>
            <a:r>
              <a:rPr lang="en-US" sz="2200" dirty="0"/>
              <a:t>REST, SOAP, </a:t>
            </a:r>
            <a:r>
              <a:rPr lang="en-US" sz="2200" dirty="0" err="1"/>
              <a:t>cometd</a:t>
            </a:r>
            <a:r>
              <a:rPr lang="en-US" sz="2200" dirty="0"/>
              <a:t>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 fontAlgn="base"/>
            <a:r>
              <a:rPr lang="en-US" sz="2200" dirty="0" smtClean="0"/>
              <a:t>Play framework built on top of </a:t>
            </a:r>
            <a:r>
              <a:rPr lang="en-US" sz="2200" dirty="0" err="1" smtClean="0"/>
              <a:t>Akka</a:t>
            </a:r>
            <a:r>
              <a:rPr lang="en-US" sz="2200" smtClean="0"/>
              <a:t>-Http </a:t>
            </a:r>
            <a:endParaRPr lang="en-US" sz="2400" dirty="0" smtClean="0"/>
          </a:p>
          <a:p>
            <a:pPr fontAlgn="base"/>
            <a:r>
              <a:rPr lang="en-US" sz="2400" dirty="0" smtClean="0"/>
              <a:t>LinkedIn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-Presence </a:t>
            </a:r>
            <a:r>
              <a:rPr lang="en-US" sz="2400" dirty="0" err="1" smtClean="0"/>
              <a:t>plateform</a:t>
            </a:r>
            <a:endParaRPr lang="en-US" sz="2400" dirty="0" smtClean="0"/>
          </a:p>
          <a:p>
            <a:pPr fontAlgn="base"/>
            <a:r>
              <a:rPr lang="en-US" sz="2400" dirty="0" smtClean="0"/>
              <a:t>Twitter, Samsung, </a:t>
            </a:r>
            <a:r>
              <a:rPr lang="en-US" sz="2400" dirty="0" err="1" smtClean="0"/>
              <a:t>MiddleGate</a:t>
            </a:r>
            <a:r>
              <a:rPr lang="en-US" sz="2400" dirty="0" smtClean="0"/>
              <a:t>, Credit Karma, Norwegian </a:t>
            </a:r>
            <a:r>
              <a:rPr lang="en-US" sz="2400" dirty="0" err="1" smtClean="0"/>
              <a:t>Cruirse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Case Study - 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701"/>
            <a:ext cx="10049792" cy="4901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Case : Publish agent event changes from </a:t>
            </a:r>
            <a:r>
              <a:rPr lang="en-US" sz="2400" dirty="0" err="1" smtClean="0"/>
              <a:t>inContact</a:t>
            </a:r>
            <a:r>
              <a:rPr lang="en-US" sz="2400" dirty="0" smtClean="0"/>
              <a:t> to partners in Real-Time</a:t>
            </a:r>
          </a:p>
          <a:p>
            <a:r>
              <a:rPr lang="en-US" sz="2400" dirty="0" smtClean="0"/>
              <a:t>Technologies : </a:t>
            </a:r>
          </a:p>
          <a:p>
            <a:pPr lvl="1"/>
            <a:r>
              <a:rPr lang="en-US" sz="2200" dirty="0" err="1" smtClean="0"/>
              <a:t>Akka</a:t>
            </a:r>
            <a:r>
              <a:rPr lang="en-US" sz="2200" dirty="0" smtClean="0"/>
              <a:t> Toolkit</a:t>
            </a:r>
          </a:p>
          <a:p>
            <a:pPr lvl="1"/>
            <a:r>
              <a:rPr lang="en-US" sz="2200" dirty="0" smtClean="0"/>
              <a:t>Kinesis</a:t>
            </a:r>
          </a:p>
          <a:p>
            <a:pPr lvl="1"/>
            <a:r>
              <a:rPr lang="en-US" sz="2200" dirty="0" smtClean="0"/>
              <a:t>WebSocket</a:t>
            </a:r>
            <a:endParaRPr lang="en-US" sz="2200" dirty="0"/>
          </a:p>
          <a:p>
            <a:r>
              <a:rPr lang="en-US" sz="2400" dirty="0" smtClean="0"/>
              <a:t>We build a system consisting of following actors : </a:t>
            </a:r>
          </a:p>
          <a:p>
            <a:pPr lvl="1"/>
            <a:r>
              <a:rPr lang="en-US" sz="2200" dirty="0" smtClean="0"/>
              <a:t>Kinesis Consumer Actor			Director Actor</a:t>
            </a:r>
          </a:p>
          <a:p>
            <a:pPr lvl="1"/>
            <a:r>
              <a:rPr lang="en-US" sz="2200" dirty="0" smtClean="0"/>
              <a:t>Transformer Actor					WebSocket Actor</a:t>
            </a:r>
          </a:p>
          <a:p>
            <a:pPr lvl="1"/>
            <a:r>
              <a:rPr lang="en-US" sz="2200" dirty="0" smtClean="0"/>
              <a:t>Router Actor						Health-Check Actor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93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Case Study - 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0" y="1849749"/>
            <a:ext cx="10732008" cy="40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Case Study </a:t>
            </a:r>
            <a:r>
              <a:rPr lang="en-US" dirty="0" smtClean="0"/>
              <a:t>– EPS -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645521"/>
              </p:ext>
            </p:extLst>
          </p:nvPr>
        </p:nvGraphicFramePr>
        <p:xfrm>
          <a:off x="1326526" y="2047740"/>
          <a:ext cx="10352915" cy="30920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5725"/>
                <a:gridCol w="2297766"/>
                <a:gridCol w="3919981"/>
                <a:gridCol w="1509443"/>
              </a:tblGrid>
              <a:tr h="364875">
                <a:tc>
                  <a:txBody>
                    <a:bodyPr/>
                    <a:lstStyle/>
                    <a:p>
                      <a:r>
                        <a:rPr lang="en-US" dirty="0" smtClean="0"/>
                        <a:t>ENV  </a:t>
                      </a:r>
                      <a:r>
                        <a:rPr lang="en-US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68033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Microservice</a:t>
                      </a:r>
                      <a:r>
                        <a:rPr lang="en-US" dirty="0">
                          <a:effectLst/>
                        </a:rPr>
                        <a:t> location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AWS Region - us-west-1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Time taken by Kinesis stream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380 ms</a:t>
                      </a:r>
                    </a:p>
                  </a:txBody>
                  <a:tcPr marL="95250" marR="95250" marT="66675" marB="66675"/>
                </a:tc>
              </a:tr>
              <a:tr h="68033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Microservice</a:t>
                      </a:r>
                      <a:r>
                        <a:rPr lang="en-US" dirty="0">
                          <a:effectLst/>
                        </a:rPr>
                        <a:t> VM size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t2.micro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Time spent in the microservice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 ms</a:t>
                      </a:r>
                    </a:p>
                  </a:txBody>
                  <a:tcPr marL="95250" marR="95250" marT="66675" marB="66675"/>
                </a:tc>
              </a:tr>
              <a:tr h="68033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Subscriber Location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Pune lab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Time spent from MS to the subscriber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160 ms</a:t>
                      </a:r>
                    </a:p>
                  </a:txBody>
                  <a:tcPr marL="95250" marR="95250" marT="66675" marB="66675"/>
                </a:tc>
              </a:tr>
              <a:tr h="68033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Number of events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15000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Average time for event from VC to Subscriber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~548 </a:t>
                      </a:r>
                      <a:r>
                        <a:rPr lang="en-US" b="1" dirty="0" err="1">
                          <a:effectLst/>
                        </a:rPr>
                        <a:t>ms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34962"/>
              </p:ext>
            </p:extLst>
          </p:nvPr>
        </p:nvGraphicFramePr>
        <p:xfrm>
          <a:off x="1326526" y="2047739"/>
          <a:ext cx="4935223" cy="3092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926"/>
                <a:gridCol w="2553297"/>
              </a:tblGrid>
              <a:tr h="444369">
                <a:tc>
                  <a:txBody>
                    <a:bodyPr/>
                    <a:lstStyle/>
                    <a:p>
                      <a:r>
                        <a:rPr lang="en-US" dirty="0" smtClean="0"/>
                        <a:t>ENV  </a:t>
                      </a:r>
                      <a:r>
                        <a:rPr lang="en-US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8285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Microservice</a:t>
                      </a:r>
                      <a:r>
                        <a:rPr lang="en-US" dirty="0">
                          <a:effectLst/>
                        </a:rPr>
                        <a:t> location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AWS Region - us-west-1</a:t>
                      </a:r>
                    </a:p>
                  </a:txBody>
                  <a:tcPr marL="95250" marR="95250" marT="66675" marB="66675"/>
                </a:tc>
              </a:tr>
              <a:tr h="8285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Microservice</a:t>
                      </a:r>
                      <a:r>
                        <a:rPr lang="en-US" dirty="0">
                          <a:effectLst/>
                        </a:rPr>
                        <a:t> VM size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t2.micro</a:t>
                      </a:r>
                    </a:p>
                  </a:txBody>
                  <a:tcPr marL="95250" marR="95250" marT="66675" marB="66675"/>
                </a:tc>
              </a:tr>
              <a:tr h="49528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Subscriber Location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Pune lab</a:t>
                      </a:r>
                    </a:p>
                  </a:txBody>
                  <a:tcPr marL="95250" marR="95250" marT="66675" marB="66675"/>
                </a:tc>
              </a:tr>
              <a:tr h="49528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Number of events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15000</a:t>
                      </a: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4" y="291583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r>
              <a:rPr lang="en-US" dirty="0" smtClean="0"/>
              <a:t>Various Concurrency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2"/>
            <a:ext cx="9404723" cy="4880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Threads and Locks</a:t>
            </a:r>
          </a:p>
          <a:p>
            <a:pPr lvl="1"/>
            <a:r>
              <a:rPr lang="en-US" dirty="0" smtClean="0"/>
              <a:t>Default choice for concurrency</a:t>
            </a:r>
          </a:p>
          <a:p>
            <a:r>
              <a:rPr lang="en-US" sz="2400" dirty="0" smtClean="0"/>
              <a:t>Functional Programming</a:t>
            </a:r>
          </a:p>
          <a:p>
            <a:pPr lvl="1"/>
            <a:r>
              <a:rPr lang="en-US" dirty="0" smtClean="0"/>
              <a:t>Immutability does the job</a:t>
            </a:r>
          </a:p>
          <a:p>
            <a:r>
              <a:rPr lang="en-US" sz="2400" dirty="0" smtClean="0"/>
              <a:t>Actors</a:t>
            </a:r>
          </a:p>
          <a:p>
            <a:pPr lvl="1"/>
            <a:r>
              <a:rPr lang="en-US" dirty="0" smtClean="0"/>
              <a:t>State is mutable within the actor and not shared</a:t>
            </a:r>
          </a:p>
          <a:p>
            <a:pPr lvl="1"/>
            <a:r>
              <a:rPr lang="en-US" dirty="0" smtClean="0"/>
              <a:t>Distributed and fault tolerant </a:t>
            </a:r>
          </a:p>
          <a:p>
            <a:r>
              <a:rPr lang="en-US" sz="2400" dirty="0" smtClean="0"/>
              <a:t>Communicating Sequential Processes(CSP)</a:t>
            </a:r>
          </a:p>
          <a:p>
            <a:pPr lvl="1"/>
            <a:r>
              <a:rPr lang="en-US" dirty="0" smtClean="0"/>
              <a:t>Quite similar to actor model </a:t>
            </a:r>
          </a:p>
          <a:p>
            <a:pPr lvl="1"/>
            <a:r>
              <a:rPr lang="en-US" dirty="0" smtClean="0"/>
              <a:t>Channels are used for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Actor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699" y="1297144"/>
            <a:ext cx="9404723" cy="4880918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Carl Hewitt on Actors</a:t>
            </a:r>
          </a:p>
          <a:p>
            <a:pPr lvl="1"/>
            <a:r>
              <a:rPr lang="en-US" sz="2200" b="1" dirty="0" smtClean="0"/>
              <a:t>Actor</a:t>
            </a:r>
            <a:r>
              <a:rPr lang="en-US" sz="2200" dirty="0"/>
              <a:t> - Fundamental unit of computation, a computation model - not just a form of concurrency</a:t>
            </a:r>
          </a:p>
          <a:p>
            <a:r>
              <a:rPr lang="en-US" sz="2400" dirty="0"/>
              <a:t>An Actor has three essential elements:</a:t>
            </a:r>
          </a:p>
          <a:p>
            <a:pPr lvl="1"/>
            <a:r>
              <a:rPr lang="en-US" sz="2000" dirty="0" smtClean="0"/>
              <a:t>Processing </a:t>
            </a:r>
            <a:r>
              <a:rPr lang="en-US" sz="2000" dirty="0"/>
              <a:t>- you have to get something done</a:t>
            </a:r>
          </a:p>
          <a:p>
            <a:pPr lvl="1"/>
            <a:r>
              <a:rPr lang="en-US" sz="2000" dirty="0" smtClean="0"/>
              <a:t>Storage </a:t>
            </a:r>
            <a:r>
              <a:rPr lang="en-US" sz="2000" dirty="0"/>
              <a:t>- you have to be able to remember things</a:t>
            </a:r>
          </a:p>
          <a:p>
            <a:pPr lvl="1"/>
            <a:r>
              <a:rPr lang="en-US" sz="2000" dirty="0" smtClean="0"/>
              <a:t>Communication</a:t>
            </a:r>
            <a:endParaRPr lang="en-US" sz="2000" dirty="0"/>
          </a:p>
          <a:p>
            <a:r>
              <a:rPr lang="en-US" sz="2400" dirty="0"/>
              <a:t>Axioms - When an Actor receives a message what can it do: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more Actors</a:t>
            </a:r>
          </a:p>
          <a:p>
            <a:pPr lvl="1"/>
            <a:r>
              <a:rPr lang="en-US" sz="2000" dirty="0" smtClean="0"/>
              <a:t>Send </a:t>
            </a:r>
            <a:r>
              <a:rPr lang="en-US" sz="2000" dirty="0"/>
              <a:t>messages to other Actors that it has addresses for</a:t>
            </a:r>
          </a:p>
          <a:p>
            <a:pPr lvl="1"/>
            <a:r>
              <a:rPr lang="en-US" sz="2000" dirty="0" smtClean="0"/>
              <a:t>Designate </a:t>
            </a:r>
            <a:r>
              <a:rPr lang="en-US" sz="2000" dirty="0"/>
              <a:t>how the Actor is going to handle the next message it receives</a:t>
            </a:r>
          </a:p>
          <a:p>
            <a:pPr marL="0" indent="0" algn="ctr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2155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7482"/>
            <a:ext cx="9404723" cy="4880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2400" i="1" dirty="0" smtClean="0"/>
              <a:t>The </a:t>
            </a:r>
            <a:r>
              <a:rPr lang="en-US" sz="2400" i="1" dirty="0"/>
              <a:t>name comes from the goddess in the Sami (Native swedes) mythology that represents all the wisdom and beauty in the world</a:t>
            </a:r>
            <a:r>
              <a:rPr lang="en-US" sz="2400" i="1" dirty="0" smtClean="0"/>
              <a:t>.</a:t>
            </a:r>
          </a:p>
          <a:p>
            <a:endParaRPr lang="en-US" sz="2200" dirty="0" smtClean="0"/>
          </a:p>
          <a:p>
            <a:pPr marL="0" indent="0" algn="ctr">
              <a:buNone/>
            </a:pPr>
            <a:r>
              <a:rPr lang="en-US" sz="3200" b="1" dirty="0" smtClean="0"/>
              <a:t>What is </a:t>
            </a:r>
            <a:r>
              <a:rPr lang="en-US" sz="3200" b="1" dirty="0" err="1" smtClean="0"/>
              <a:t>Akka</a:t>
            </a:r>
            <a:r>
              <a:rPr lang="en-US" sz="3200" b="1" dirty="0" smtClean="0"/>
              <a:t>?</a:t>
            </a:r>
          </a:p>
          <a:p>
            <a:pPr marL="0" indent="0" algn="ctr">
              <a:buNone/>
            </a:pPr>
            <a:r>
              <a:rPr lang="en-US" sz="2400" i="1" dirty="0" err="1" smtClean="0"/>
              <a:t>Akka</a:t>
            </a:r>
            <a:r>
              <a:rPr lang="en-US" sz="2400" i="1" dirty="0" smtClean="0"/>
              <a:t> </a:t>
            </a:r>
            <a:r>
              <a:rPr lang="en-US" sz="2400" i="1" dirty="0"/>
              <a:t>is a toolkit and runtime for building highly concurrent, distributed, and fault tolerant </a:t>
            </a:r>
            <a:r>
              <a:rPr lang="en-US" sz="2400" i="1" dirty="0" smtClean="0"/>
              <a:t>event/message-driven </a:t>
            </a:r>
            <a:r>
              <a:rPr lang="en-US" sz="2400" i="1" dirty="0"/>
              <a:t>applications on the JVM.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0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err="1" smtClean="0"/>
              <a:t>Akka</a:t>
            </a:r>
            <a:r>
              <a:rPr lang="en-US" dirty="0" smtClean="0"/>
              <a:t>-Actors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512337"/>
            <a:ext cx="9404723" cy="4880918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Lightweight </a:t>
            </a:r>
            <a:r>
              <a:rPr lang="en-US" sz="2400" i="1" dirty="0" smtClean="0"/>
              <a:t>objects</a:t>
            </a:r>
          </a:p>
          <a:p>
            <a:r>
              <a:rPr lang="en-US" sz="2400" i="1" dirty="0" smtClean="0"/>
              <a:t>Consist of State, behavior, mailbox and supervisor strategy</a:t>
            </a:r>
            <a:endParaRPr lang="en-US" sz="2400" i="1" dirty="0" smtClean="0"/>
          </a:p>
          <a:p>
            <a:r>
              <a:rPr lang="en-US" sz="2400" i="1" dirty="0" smtClean="0"/>
              <a:t>No shared state</a:t>
            </a:r>
          </a:p>
          <a:p>
            <a:r>
              <a:rPr lang="en-US" sz="2400" i="1" dirty="0" smtClean="0"/>
              <a:t>Communicate using message passing</a:t>
            </a:r>
          </a:p>
          <a:p>
            <a:r>
              <a:rPr lang="en-US" sz="2400" i="1" dirty="0" smtClean="0"/>
              <a:t>Part of Supervision Hierarchy</a:t>
            </a:r>
          </a:p>
          <a:p>
            <a:r>
              <a:rPr lang="en-US" sz="2400" i="1" dirty="0" smtClean="0"/>
              <a:t>Originally implemented in </a:t>
            </a:r>
            <a:r>
              <a:rPr lang="en-US" sz="2400" i="1" dirty="0" err="1" smtClean="0"/>
              <a:t>Erlang</a:t>
            </a:r>
            <a:endParaRPr lang="en-US" sz="2400" i="1" dirty="0" smtClean="0"/>
          </a:p>
          <a:p>
            <a:r>
              <a:rPr lang="en-US" sz="2400" i="1" dirty="0" smtClean="0"/>
              <a:t>Distributed by design</a:t>
            </a:r>
          </a:p>
          <a:p>
            <a:r>
              <a:rPr lang="en-US" sz="2400" i="1" dirty="0" smtClean="0"/>
              <a:t>In different scenarios, Actor can be : A thread, An object, A callback or listener, A Singleton or Service, A Router or Load Balancer or Pool, A Message Driven Bean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017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4 Core Operations of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870" y="1674253"/>
            <a:ext cx="6739983" cy="471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>
                <a:solidFill>
                  <a:schemeClr val="tx1">
                    <a:lumMod val="65000"/>
                  </a:schemeClr>
                </a:solidFill>
              </a:rPr>
              <a:t>0</a:t>
            </a:r>
            <a:r>
              <a:rPr lang="en-US" sz="3000" i="1" dirty="0" smtClean="0">
                <a:solidFill>
                  <a:schemeClr val="tx1">
                    <a:lumMod val="65000"/>
                  </a:schemeClr>
                </a:solidFill>
              </a:rPr>
              <a:t>. Define</a:t>
            </a:r>
          </a:p>
          <a:p>
            <a:pPr marL="457200" indent="-457200">
              <a:buAutoNum type="arabicPeriod"/>
            </a:pPr>
            <a:r>
              <a:rPr lang="en-US" sz="3000" i="1" dirty="0" smtClean="0"/>
              <a:t>Create</a:t>
            </a:r>
          </a:p>
          <a:p>
            <a:pPr marL="457200" indent="-457200">
              <a:buAutoNum type="arabicPeriod"/>
            </a:pPr>
            <a:r>
              <a:rPr lang="en-US" sz="3000" i="1" dirty="0" smtClean="0"/>
              <a:t>Send</a:t>
            </a:r>
          </a:p>
          <a:p>
            <a:pPr marL="457200" indent="-457200">
              <a:buAutoNum type="arabicPeriod"/>
            </a:pPr>
            <a:r>
              <a:rPr lang="en-US" sz="3000" i="1" dirty="0" smtClean="0"/>
              <a:t>Become</a:t>
            </a:r>
          </a:p>
          <a:p>
            <a:pPr marL="457200" indent="-457200">
              <a:buAutoNum type="arabicPeriod"/>
            </a:pPr>
            <a:r>
              <a:rPr lang="en-US" sz="3000" i="1" dirty="0" smtClean="0"/>
              <a:t>Supervise</a:t>
            </a:r>
          </a:p>
        </p:txBody>
      </p:sp>
    </p:spTree>
    <p:extLst>
      <p:ext uri="{BB962C8B-B14F-4D97-AF65-F5344CB8AC3E}">
        <p14:creationId xmlns:p14="http://schemas.microsoft.com/office/powerpoint/2010/main" val="3420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0. Define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924" y="2291601"/>
            <a:ext cx="8975236" cy="284707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232597" y="1563042"/>
            <a:ext cx="3374265" cy="612648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Message  to handle by Actor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838681" y="2513932"/>
            <a:ext cx="3477295" cy="612648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Actor Class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0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5626"/>
            <a:ext cx="9404723" cy="766482"/>
          </a:xfrm>
        </p:spPr>
        <p:txBody>
          <a:bodyPr/>
          <a:lstStyle/>
          <a:p>
            <a:pPr algn="ctr"/>
            <a:r>
              <a:rPr lang="en-US" dirty="0" smtClean="0"/>
              <a:t>1. Create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82" y="1454473"/>
            <a:ext cx="7637171" cy="210481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" y="4481848"/>
            <a:ext cx="11140226" cy="9144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116687" y="3714242"/>
            <a:ext cx="3374265" cy="612648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Actor System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8274</TotalTime>
  <Words>798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Concurrency With Akka Actors</vt:lpstr>
      <vt:lpstr>Outline</vt:lpstr>
      <vt:lpstr>Various Concurrency Models</vt:lpstr>
      <vt:lpstr>Actor System</vt:lpstr>
      <vt:lpstr>Akka</vt:lpstr>
      <vt:lpstr>Akka-Actors</vt:lpstr>
      <vt:lpstr>4 Core Operations of Actors</vt:lpstr>
      <vt:lpstr>0. Define</vt:lpstr>
      <vt:lpstr>1. Create</vt:lpstr>
      <vt:lpstr>1. Create</vt:lpstr>
      <vt:lpstr>2. Send</vt:lpstr>
      <vt:lpstr>3. Become</vt:lpstr>
      <vt:lpstr>3. Become</vt:lpstr>
      <vt:lpstr>Failure Management Earlier</vt:lpstr>
      <vt:lpstr>Actor Hierarchy</vt:lpstr>
      <vt:lpstr>4. Supervise</vt:lpstr>
      <vt:lpstr>Other Features of Akka ToolKit</vt:lpstr>
      <vt:lpstr>DEMO</vt:lpstr>
      <vt:lpstr>Akka – Program at higher level</vt:lpstr>
      <vt:lpstr>Akka – Distributable by Design</vt:lpstr>
      <vt:lpstr>Akka – Use Cases</vt:lpstr>
      <vt:lpstr>Case Study - EPS</vt:lpstr>
      <vt:lpstr>Case Study - EPS</vt:lpstr>
      <vt:lpstr>Case Study – EPS - Results</vt:lpstr>
      <vt:lpstr>Thank You.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Concurrency Model With Akka-Scala</dc:title>
  <dc:creator>Jyotirmay  Mishra</dc:creator>
  <cp:lastModifiedBy>Jyotirmay  Mishra</cp:lastModifiedBy>
  <cp:revision>64</cp:revision>
  <dcterms:created xsi:type="dcterms:W3CDTF">2018-06-05T12:37:12Z</dcterms:created>
  <dcterms:modified xsi:type="dcterms:W3CDTF">2018-09-06T06:35:34Z</dcterms:modified>
</cp:coreProperties>
</file>