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88" d="100"/>
          <a:sy n="88" d="100"/>
        </p:scale>
        <p:origin x="-1296" y="-36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251640" y="764778"/>
            <a:ext cx="8545163" cy="208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200" b="1" kern="1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noProof="1" smtClean="0">
                <a:solidFill>
                  <a:schemeClr val="tx1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一步一台阶（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系统化学习）</a:t>
            </a:r>
            <a:r>
              <a:rPr lang="zh-CN" altLang="en-US" noProof="1" smtClean="0">
                <a:solidFill>
                  <a:schemeClr val="tx1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noProof="1" smtClean="0">
                <a:solidFill>
                  <a:schemeClr val="tx1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noProof="1" smtClean="0">
                <a:solidFill>
                  <a:schemeClr val="tx1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chemeClr val="tx2">
                      <a:alpha val="43137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noProof="1" smtClean="0">
              <a:solidFill>
                <a:schemeClr val="tx2"/>
              </a:solidFill>
              <a:effectLst>
                <a:outerShdw blurRad="38100" dist="38100" dir="2700000" algn="tl">
                  <a:schemeClr val="tx2">
                    <a:alpha val="43137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1733546" y="6210300"/>
            <a:ext cx="5719763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20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Marshal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4186" y="116724"/>
            <a:ext cx="2160180" cy="72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" y="44718"/>
            <a:ext cx="908790" cy="908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94" y="2420916"/>
            <a:ext cx="7459547" cy="36661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107996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诞生背景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008" y="1628850"/>
            <a:ext cx="846134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MyBatis</a:t>
            </a:r>
            <a:r>
              <a:rPr lang="zh-CN" altLang="zh-CN" dirty="0"/>
              <a:t>本是</a:t>
            </a:r>
            <a:r>
              <a:rPr lang="en-US" altLang="zh-CN" dirty="0"/>
              <a:t>apache</a:t>
            </a:r>
            <a:r>
              <a:rPr lang="zh-CN" altLang="zh-CN" dirty="0"/>
              <a:t>的一个开源项目</a:t>
            </a:r>
            <a:r>
              <a:rPr lang="en-US" altLang="zh-CN" dirty="0" err="1"/>
              <a:t>iBatis</a:t>
            </a:r>
            <a:r>
              <a:rPr lang="zh-CN" altLang="zh-CN" dirty="0"/>
              <a:t>，</a:t>
            </a:r>
            <a:r>
              <a:rPr lang="en-US" altLang="zh-CN" dirty="0"/>
              <a:t>2010</a:t>
            </a:r>
            <a:r>
              <a:rPr lang="zh-CN" altLang="zh-CN" dirty="0"/>
              <a:t>年这个项目由</a:t>
            </a:r>
            <a:r>
              <a:rPr lang="en-US" altLang="zh-CN" dirty="0"/>
              <a:t>apache software foundation</a:t>
            </a:r>
            <a:r>
              <a:rPr lang="zh-CN" altLang="zh-CN" dirty="0"/>
              <a:t>迁移到了</a:t>
            </a:r>
            <a:r>
              <a:rPr lang="en-US" altLang="zh-CN" dirty="0"/>
              <a:t>google code</a:t>
            </a:r>
            <a:r>
              <a:rPr lang="zh-CN" altLang="zh-CN" dirty="0"/>
              <a:t>，并且改名为</a:t>
            </a:r>
            <a:r>
              <a:rPr lang="en-US" altLang="zh-CN" dirty="0"/>
              <a:t>MyBatis</a:t>
            </a:r>
            <a:r>
              <a:rPr lang="zh-CN" altLang="zh-CN" dirty="0"/>
              <a:t>，</a:t>
            </a:r>
            <a:r>
              <a:rPr lang="en-US" altLang="zh-CN" dirty="0"/>
              <a:t>2013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月迁移到了</a:t>
            </a:r>
            <a:r>
              <a:rPr lang="en-US" altLang="zh-CN" dirty="0" err="1"/>
              <a:t>Github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008" y="3140976"/>
            <a:ext cx="1107996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基本信息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359008" y="3645018"/>
            <a:ext cx="8461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MyBatis</a:t>
            </a:r>
            <a:r>
              <a:rPr lang="zh-CN" altLang="zh-CN" dirty="0"/>
              <a:t>是一款优秀的</a:t>
            </a:r>
            <a:r>
              <a:rPr lang="zh-CN" altLang="zh-CN" dirty="0">
                <a:solidFill>
                  <a:srgbClr val="FF0000"/>
                </a:solidFill>
              </a:rPr>
              <a:t>持久层框架</a:t>
            </a:r>
            <a:r>
              <a:rPr lang="zh-CN" altLang="zh-CN" dirty="0"/>
              <a:t>，它</a:t>
            </a:r>
            <a:r>
              <a:rPr lang="zh-CN" altLang="zh-CN" dirty="0">
                <a:solidFill>
                  <a:srgbClr val="FF0000"/>
                </a:solidFill>
              </a:rPr>
              <a:t>支持定制化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zh-CN" dirty="0"/>
              <a:t>、存储过程以及高级映射。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9008" y="4581096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MyBatis</a:t>
            </a:r>
            <a:r>
              <a:rPr lang="zh-CN" altLang="zh-CN" dirty="0"/>
              <a:t>避免了几乎所有的</a:t>
            </a:r>
            <a:r>
              <a:rPr lang="en-US" altLang="zh-CN" dirty="0"/>
              <a:t>JDBC</a:t>
            </a:r>
            <a:r>
              <a:rPr lang="zh-CN" altLang="zh-CN" dirty="0"/>
              <a:t>代码和手动设置参数以及获取结果集。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746" y="5085138"/>
            <a:ext cx="8460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MyBatis</a:t>
            </a:r>
            <a:r>
              <a:rPr lang="zh-CN" altLang="zh-CN" dirty="0"/>
              <a:t>可以</a:t>
            </a:r>
            <a:r>
              <a:rPr lang="zh-CN" altLang="zh-CN" dirty="0">
                <a:solidFill>
                  <a:srgbClr val="FF0000"/>
                </a:solidFill>
              </a:rPr>
              <a:t>使用简单的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FF0000"/>
                </a:solidFill>
              </a:rPr>
              <a:t>注解</a:t>
            </a:r>
            <a:r>
              <a:rPr lang="zh-CN" altLang="zh-CN" dirty="0"/>
              <a:t>来配置和映射原生信息，将接口和</a:t>
            </a:r>
            <a:r>
              <a:rPr lang="en-US" altLang="zh-CN" dirty="0"/>
              <a:t>Java</a:t>
            </a:r>
            <a:r>
              <a:rPr lang="zh-CN" altLang="zh-CN" dirty="0"/>
              <a:t>的普通对象映射成数据库中的记录。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646331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特点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1911413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FF0000"/>
                </a:solidFill>
              </a:rPr>
              <a:t>简单易学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008" y="2271443"/>
            <a:ext cx="8461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本身</a:t>
            </a:r>
            <a:r>
              <a:rPr lang="zh-CN" altLang="zh-CN" dirty="0"/>
              <a:t>很</a:t>
            </a:r>
            <a:r>
              <a:rPr lang="zh-CN" altLang="zh-CN" dirty="0">
                <a:solidFill>
                  <a:srgbClr val="FF0000"/>
                </a:solidFill>
              </a:rPr>
              <a:t>小而且简单</a:t>
            </a:r>
            <a:r>
              <a:rPr lang="zh-CN" altLang="zh-CN" dirty="0"/>
              <a:t>，没有任何第三方依赖，最简单安装（两个</a:t>
            </a:r>
            <a:r>
              <a:rPr lang="en-US" altLang="zh-CN" dirty="0"/>
              <a:t>jar</a:t>
            </a:r>
            <a:r>
              <a:rPr lang="zh-CN" altLang="zh-CN" dirty="0"/>
              <a:t>文件</a:t>
            </a:r>
            <a:r>
              <a:rPr lang="en-US" altLang="zh-CN" dirty="0"/>
              <a:t>+</a:t>
            </a:r>
            <a:r>
              <a:rPr lang="zh-CN" altLang="zh-CN" dirty="0"/>
              <a:t>配置几个</a:t>
            </a:r>
            <a:r>
              <a:rPr lang="en-US" altLang="zh-CN" dirty="0" err="1"/>
              <a:t>sql</a:t>
            </a:r>
            <a:r>
              <a:rPr lang="zh-CN" altLang="zh-CN" dirty="0"/>
              <a:t>映射文件），通过文档和源码就可以比较完全的掌握其设计思路和实现。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9008" y="3423539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灵活</a:t>
            </a:r>
          </a:p>
        </p:txBody>
      </p:sp>
      <p:sp>
        <p:nvSpPr>
          <p:cNvPr id="14" name="矩形 13"/>
          <p:cNvSpPr/>
          <p:nvPr/>
        </p:nvSpPr>
        <p:spPr>
          <a:xfrm>
            <a:off x="359008" y="3855575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对于</a:t>
            </a:r>
            <a:r>
              <a:rPr lang="zh-CN" altLang="zh-CN" dirty="0"/>
              <a:t>应用程序或者数据库的现有设计不会强加任何影响。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9392" y="4143599"/>
            <a:ext cx="846096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使</a:t>
            </a:r>
            <a:r>
              <a:rPr lang="en-US" altLang="zh-CN" dirty="0" err="1"/>
              <a:t>sql</a:t>
            </a:r>
            <a:r>
              <a:rPr lang="zh-CN" altLang="zh-CN" dirty="0"/>
              <a:t>语句写在</a:t>
            </a:r>
            <a:r>
              <a:rPr lang="en-US" altLang="zh-CN" dirty="0"/>
              <a:t>xml</a:t>
            </a:r>
            <a:r>
              <a:rPr lang="zh-CN" altLang="zh-CN" dirty="0"/>
              <a:t>文件里，便于统一管理和优化，通过</a:t>
            </a:r>
            <a:r>
              <a:rPr lang="en-US" altLang="zh-CN" dirty="0" err="1"/>
              <a:t>sql</a:t>
            </a:r>
            <a:r>
              <a:rPr lang="zh-CN" altLang="zh-CN" dirty="0"/>
              <a:t>语句可以满足操作数据库的所有需求。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31982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646331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特点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9392" y="1700856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FF0000"/>
                </a:solidFill>
              </a:rPr>
              <a:t>解</a:t>
            </a:r>
            <a:r>
              <a:rPr lang="zh-CN" altLang="zh-CN" dirty="0"/>
              <a:t>除</a:t>
            </a:r>
            <a:r>
              <a:rPr lang="en-US" altLang="zh-CN" dirty="0" err="1"/>
              <a:t>sql</a:t>
            </a:r>
            <a:r>
              <a:rPr lang="zh-CN" altLang="zh-CN" dirty="0"/>
              <a:t>与程序代码的</a:t>
            </a:r>
            <a:r>
              <a:rPr lang="zh-CN" altLang="zh-CN" dirty="0">
                <a:solidFill>
                  <a:srgbClr val="FF0000"/>
                </a:solidFill>
              </a:rPr>
              <a:t>耦</a:t>
            </a:r>
            <a:r>
              <a:rPr lang="zh-CN" altLang="zh-CN" dirty="0"/>
              <a:t>合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9776" y="2070188"/>
            <a:ext cx="8460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通过</a:t>
            </a:r>
            <a:r>
              <a:rPr lang="zh-CN" altLang="zh-CN" dirty="0"/>
              <a:t>提供</a:t>
            </a:r>
            <a:r>
              <a:rPr lang="en-US" altLang="zh-CN" dirty="0" err="1"/>
              <a:t>dao</a:t>
            </a:r>
            <a:r>
              <a:rPr lang="zh-CN" altLang="zh-CN" dirty="0"/>
              <a:t>层，将业务逻辑和数据访问逻辑分离，使系统的设计更清晰，更易维护，</a:t>
            </a:r>
            <a:r>
              <a:rPr lang="zh-CN" altLang="zh-CN" dirty="0">
                <a:solidFill>
                  <a:srgbClr val="FF0000"/>
                </a:solidFill>
              </a:rPr>
              <a:t>更易单元测试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392" y="2943427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由于</a:t>
            </a:r>
            <a:r>
              <a:rPr lang="en-US" altLang="zh-CN" dirty="0" err="1"/>
              <a:t>sql</a:t>
            </a:r>
            <a:r>
              <a:rPr lang="zh-CN" altLang="zh-CN" dirty="0"/>
              <a:t>和代码的分离，提高了可维护性。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008" y="3429000"/>
            <a:ext cx="846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提供映射标签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9008" y="3933042"/>
            <a:ext cx="846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支持</a:t>
            </a:r>
            <a:r>
              <a:rPr lang="zh-CN" altLang="zh-CN" dirty="0"/>
              <a:t>对象与数据库的</a:t>
            </a:r>
            <a:r>
              <a:rPr lang="en-US" altLang="zh-CN" dirty="0" err="1"/>
              <a:t>orm</a:t>
            </a:r>
            <a:r>
              <a:rPr lang="zh-CN" altLang="zh-CN" dirty="0"/>
              <a:t>字段关系映射。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9776" y="4499788"/>
            <a:ext cx="8460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提供对象关系映射标签，支持对象关系组建维护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9008" y="5075836"/>
            <a:ext cx="846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提供</a:t>
            </a:r>
            <a:r>
              <a:rPr lang="en-US" altLang="zh-CN" dirty="0"/>
              <a:t>xml</a:t>
            </a:r>
            <a:r>
              <a:rPr lang="zh-CN" altLang="zh-CN" dirty="0"/>
              <a:t>标签，支持编写动态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71043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26014</TotalTime>
  <Pages>0</Pages>
  <Words>306</Words>
  <Characters>0</Characters>
  <Application>Microsoft Office PowerPoint</Application>
  <PresentationFormat>全屏显示(4:3)</PresentationFormat>
  <Lines>0</Lines>
  <Paragraphs>28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A000120140530A99PPBG</vt:lpstr>
      <vt:lpstr>PowerPoint 演示文稿</vt:lpstr>
      <vt:lpstr>MyBatis介绍</vt:lpstr>
      <vt:lpstr>MyBatis介绍</vt:lpstr>
      <vt:lpstr>MyBatis介绍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1236</cp:revision>
  <dcterms:created xsi:type="dcterms:W3CDTF">2017-03-18T01:13:00Z</dcterms:created>
  <dcterms:modified xsi:type="dcterms:W3CDTF">2020-02-22T02:26:52Z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