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61" r:id="rId3"/>
    <p:sldId id="262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AE8"/>
    <a:srgbClr val="F2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7691" autoAdjust="0"/>
  </p:normalViewPr>
  <p:slideViewPr>
    <p:cSldViewPr>
      <p:cViewPr varScale="1">
        <p:scale>
          <a:sx n="105" d="100"/>
          <a:sy n="105" d="100"/>
        </p:scale>
        <p:origin x="-804" y="-46"/>
      </p:cViewPr>
      <p:guideLst>
        <p:guide orient="horz" pos="2163"/>
        <p:guide pos="30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7C81F-C88A-46B8-B8D7-F1E75461B649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F947A-EF75-4AC1-995A-6A1A632D2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560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7" descr="b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56"/>
          <a:stretch>
            <a:fillRect/>
          </a:stretch>
        </p:blipFill>
        <p:spPr bwMode="auto">
          <a:xfrm>
            <a:off x="0" y="669925"/>
            <a:ext cx="9144000" cy="619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299523" y="2779335"/>
            <a:ext cx="6667178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299523" y="1027620"/>
            <a:ext cx="6667178" cy="1637066"/>
          </a:xfrm>
        </p:spPr>
        <p:txBody>
          <a:bodyPr>
            <a:normAutofit/>
          </a:bodyPr>
          <a:lstStyle>
            <a:lvl1pPr algn="ctr">
              <a:defRPr sz="4200" baseline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 smtClean="0"/>
              <a:t>单击此处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noProof="1" smtClean="0"/>
              <a:t>添加您的标题文字</a:t>
            </a:r>
            <a:endParaRPr lang="zh-CN" altLang="en-US" noProof="1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2020/2/24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E702A-C74D-4891-AB75-94FF1C9B14A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1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408675"/>
            <a:ext cx="7887600" cy="53783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C45A19-6578-40B9-8BEC-AAA7A8B868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67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02000" y="463686"/>
            <a:ext cx="7423200" cy="6012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702000" y="1260000"/>
            <a:ext cx="7423200" cy="4527025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BFC41-6587-4A45-8E72-79242120E40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76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3657600" y="2782800"/>
            <a:ext cx="5382000" cy="522000"/>
          </a:xfrm>
        </p:spPr>
        <p:txBody>
          <a:bodyPr anchor="t">
            <a:normAutofit/>
          </a:bodyPr>
          <a:lstStyle>
            <a:lvl1pPr algn="l">
              <a:defRPr sz="2800" b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noProof="1" smtClean="0"/>
              <a:t>此处添加您的标题</a:t>
            </a:r>
            <a:endParaRPr lang="en-US" noProof="1"/>
          </a:p>
        </p:txBody>
      </p:sp>
      <p:sp>
        <p:nvSpPr>
          <p:cNvPr id="7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657600" y="3470400"/>
            <a:ext cx="5382000" cy="367200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单击此处添加您的副标题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8E0D5-2FC2-4F13-8D4B-BA465D5189F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70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282497"/>
            <a:ext cx="8292045" cy="699594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419098" y="1143070"/>
            <a:ext cx="3810000" cy="4619376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144800"/>
            <a:ext cx="3819600" cy="46188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EAB3A0-1ED1-4D73-9C2E-9A5BB1A67D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10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3685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3685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F8E-BD3F-4423-BEA4-9FCEBDB640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57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41613" y="36893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 lnSpcReduction="10000"/>
          </a:bodyPr>
          <a:lstStyle>
            <a:lvl1pPr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±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130000"/>
              </a:lnSpc>
              <a:buFont typeface="Calibri" panose="020F0502020204030204" charset="0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 sz="2000"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fontAlgn="auto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1600" noProof="1">
              <a:solidFill>
                <a:srgbClr val="ACD1E8"/>
              </a:solidFill>
              <a:cs typeface="Arial" panose="020B0604020202020204" pitchFamily="34" charset="0"/>
            </a:endParaRPr>
          </a:p>
        </p:txBody>
      </p:sp>
      <p:sp>
        <p:nvSpPr>
          <p:cNvPr id="4" name="平行四边形 2"/>
          <p:cNvSpPr>
            <a:spLocks noChangeArrowheads="1"/>
          </p:cNvSpPr>
          <p:nvPr/>
        </p:nvSpPr>
        <p:spPr bwMode="auto">
          <a:xfrm>
            <a:off x="2120900" y="2679700"/>
            <a:ext cx="4889500" cy="957263"/>
          </a:xfrm>
          <a:prstGeom prst="parallelogram">
            <a:avLst>
              <a:gd name="adj" fmla="val 3055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endParaRPr lang="zh-CN" altLang="en-US" sz="4800" b="1">
              <a:solidFill>
                <a:srgbClr val="FFFFFF"/>
              </a:solidFill>
              <a:ea typeface="幼圆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2120400" y="2678400"/>
            <a:ext cx="4888800" cy="957600"/>
          </a:xfrm>
        </p:spPr>
        <p:txBody>
          <a:bodyPr lIns="0" tIns="0" rIns="0" bIns="0"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noProof="1" smtClean="0"/>
              <a:t>此处编辑标题</a:t>
            </a:r>
            <a:endParaRPr lang="en-US" noProof="1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2020/2/24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fld id="{FEAB5831-A80A-4FD1-9021-B5E1A9F9A3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6" descr="b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 r="-6" b="1616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2020/2/24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4651BA-0431-42D4-A39E-9365013C9E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4208400" y="1652400"/>
            <a:ext cx="4492800" cy="5976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noProof="1" smtClean="0"/>
              <a:t>此处编辑标题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 rot="420000">
            <a:off x="1137600" y="2109600"/>
            <a:ext cx="2494800" cy="2631600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noProof="1" smtClean="0"/>
              <a:t>单击图标添加图片</a:t>
            </a:r>
            <a:endParaRPr lang="en-US" noProof="1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4208400" y="2368800"/>
            <a:ext cx="4492800" cy="26856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6F9F4-E471-4F80-A9CC-50894FC9E9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87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421900"/>
          </a:xfrm>
        </p:spPr>
        <p:txBody>
          <a:bodyPr vert="eaVert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726510" y="365125"/>
            <a:ext cx="6808823" cy="5421900"/>
          </a:xfrm>
        </p:spPr>
        <p:txBody>
          <a:bodyPr vert="eaVert">
            <a:normAutofit/>
          </a:bodyPr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A2149-D867-4DDE-8ECC-3D4B3AB334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8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6" descr="bg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KSO_BT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19100" y="161925"/>
            <a:ext cx="8291513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en-US" smtClean="0"/>
          </a:p>
        </p:txBody>
      </p:sp>
      <p:sp>
        <p:nvSpPr>
          <p:cNvPr id="1028" name="KSO_BC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19100" y="1027113"/>
            <a:ext cx="8291513" cy="47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defRPr sz="18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936C996C-27C8-4692-B794-7F157EC6713A}" type="datetimeFigureOut">
              <a:rPr lang="zh-CN" altLang="en-US"/>
              <a:pPr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defRPr sz="18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>
                <a:solidFill>
                  <a:srgbClr val="969697"/>
                </a:solidFill>
              </a:defRPr>
            </a:lvl1pPr>
          </a:lstStyle>
          <a:p>
            <a:fld id="{57B779E8-A84D-45A4-AD49-707D4AB1148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64" r:id="rId6"/>
    <p:sldLayoutId id="2147483665" r:id="rId7"/>
    <p:sldLayoutId id="2147483658" r:id="rId8"/>
    <p:sldLayoutId id="2147483657" r:id="rId9"/>
    <p:sldLayoutId id="2147483656" r:id="rId10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AC411D"/>
          </a:solidFill>
          <a:latin typeface="+mn-lt"/>
          <a:ea typeface="+mn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9pPr>
    </p:titleStyle>
    <p:bodyStyle>
      <a:lvl1pPr marL="357188" indent="-357188" algn="just" rtl="0" fontAlgn="base">
        <a:lnSpc>
          <a:spcPct val="110000"/>
        </a:lnSpc>
        <a:spcBef>
          <a:spcPts val="16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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19138" indent="-274638" algn="just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en-US" altLang="zh-CN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4185761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使用</a:t>
            </a:r>
            <a:r>
              <a:rPr lang="zh-CN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“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${}</a:t>
            </a:r>
            <a:r>
              <a:rPr lang="zh-CN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”和“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#{}</a:t>
            </a:r>
            <a:r>
              <a:rPr lang="zh-CN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”传递参数的区别</a:t>
            </a:r>
            <a:endParaRPr lang="zh-CN" altLang="en-US" b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9008" y="1844868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查询条件有两种方式表达：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9008" y="2339608"/>
            <a:ext cx="2832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dirty="0"/>
              <a:t>使用“</a:t>
            </a:r>
            <a:r>
              <a:rPr lang="en-US" altLang="zh-CN" dirty="0">
                <a:solidFill>
                  <a:srgbClr val="FF0000"/>
                </a:solidFill>
              </a:rPr>
              <a:t>$</a:t>
            </a:r>
            <a:r>
              <a:rPr lang="en-US" altLang="zh-CN" dirty="0"/>
              <a:t>{}</a:t>
            </a:r>
            <a:r>
              <a:rPr lang="zh-CN" altLang="zh-CN" dirty="0"/>
              <a:t>”来传递参数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59008" y="2843650"/>
            <a:ext cx="2832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dirty="0"/>
              <a:t>使用“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en-US" altLang="zh-CN" dirty="0"/>
              <a:t>{}</a:t>
            </a:r>
            <a:r>
              <a:rPr lang="zh-CN" altLang="zh-CN" dirty="0"/>
              <a:t>”来传递参数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3018909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en-US" altLang="zh-CN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4185761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使用</a:t>
            </a:r>
            <a:r>
              <a:rPr lang="zh-CN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“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${}</a:t>
            </a:r>
            <a:r>
              <a:rPr lang="zh-CN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”和“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#{}</a:t>
            </a:r>
            <a:r>
              <a:rPr lang="zh-CN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”传递参数的区别</a:t>
            </a:r>
            <a:endParaRPr lang="zh-CN" altLang="en-US" b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9008" y="1844868"/>
            <a:ext cx="2601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dirty="0"/>
              <a:t>“</a:t>
            </a:r>
            <a:r>
              <a:rPr lang="en-US" altLang="zh-CN" dirty="0">
                <a:solidFill>
                  <a:srgbClr val="FF0000"/>
                </a:solidFill>
              </a:rPr>
              <a:t>#{}</a:t>
            </a:r>
            <a:r>
              <a:rPr lang="zh-CN" altLang="zh-CN" dirty="0"/>
              <a:t>”是预编译处理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59008" y="2348910"/>
            <a:ext cx="8461346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当</a:t>
            </a:r>
            <a:r>
              <a:rPr lang="en-US" altLang="zh-CN" dirty="0" err="1"/>
              <a:t>MyBatis</a:t>
            </a:r>
            <a:r>
              <a:rPr lang="zh-CN" altLang="zh-CN" dirty="0"/>
              <a:t>在处理“</a:t>
            </a:r>
            <a:r>
              <a:rPr lang="en-US" altLang="zh-CN" dirty="0"/>
              <a:t>#{}</a:t>
            </a:r>
            <a:r>
              <a:rPr lang="zh-CN" altLang="zh-CN" dirty="0"/>
              <a:t>”时，会将</a:t>
            </a:r>
            <a:r>
              <a:rPr lang="en-US" altLang="zh-CN" dirty="0" err="1"/>
              <a:t>sql</a:t>
            </a:r>
            <a:r>
              <a:rPr lang="zh-CN" altLang="zh-CN" dirty="0"/>
              <a:t>中的“</a:t>
            </a:r>
            <a:r>
              <a:rPr lang="en-US" altLang="zh-CN" dirty="0"/>
              <a:t>#{}</a:t>
            </a:r>
            <a:r>
              <a:rPr lang="zh-CN" altLang="zh-CN" dirty="0"/>
              <a:t>”替换为“？”，然后调用</a:t>
            </a:r>
            <a:r>
              <a:rPr lang="en-US" altLang="zh-CN" dirty="0" err="1"/>
              <a:t>PreparedStatement</a:t>
            </a:r>
            <a:r>
              <a:rPr lang="zh-CN" altLang="zh-CN" dirty="0"/>
              <a:t>的</a:t>
            </a:r>
            <a:r>
              <a:rPr lang="en-US" altLang="zh-CN" dirty="0"/>
              <a:t>set</a:t>
            </a:r>
            <a:r>
              <a:rPr lang="zh-CN" altLang="zh-CN" dirty="0"/>
              <a:t>方法来赋值，传入字符串后则会在字符串的值两边加上“‘”单引号。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9008" y="3728263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dirty="0"/>
              <a:t>“</a:t>
            </a:r>
            <a:r>
              <a:rPr lang="en-US" altLang="zh-CN" dirty="0">
                <a:solidFill>
                  <a:srgbClr val="FF0000"/>
                </a:solidFill>
              </a:rPr>
              <a:t>${}</a:t>
            </a:r>
            <a:r>
              <a:rPr lang="zh-CN" altLang="zh-CN" dirty="0"/>
              <a:t>”字符串替换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9008" y="4246880"/>
            <a:ext cx="8461346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当</a:t>
            </a:r>
            <a:r>
              <a:rPr lang="en-US" altLang="zh-CN" dirty="0" err="1"/>
              <a:t>MyBatis</a:t>
            </a:r>
            <a:r>
              <a:rPr lang="zh-CN" altLang="zh-CN" dirty="0"/>
              <a:t>在处理“</a:t>
            </a:r>
            <a:r>
              <a:rPr lang="en-US" altLang="zh-CN" dirty="0"/>
              <a:t>${}</a:t>
            </a:r>
            <a:r>
              <a:rPr lang="zh-CN" altLang="zh-CN" dirty="0"/>
              <a:t>”时，会将</a:t>
            </a:r>
            <a:r>
              <a:rPr lang="en-US" altLang="zh-CN" dirty="0" err="1"/>
              <a:t>sql</a:t>
            </a:r>
            <a:r>
              <a:rPr lang="zh-CN" altLang="zh-CN" dirty="0"/>
              <a:t>中的“</a:t>
            </a:r>
            <a:r>
              <a:rPr lang="en-US" altLang="zh-CN" dirty="0"/>
              <a:t>${}</a:t>
            </a:r>
            <a:r>
              <a:rPr lang="zh-CN" altLang="zh-CN" dirty="0"/>
              <a:t>”替换为变量的值，所传入的数据不会在两边加上单引号。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注</a:t>
            </a:r>
            <a:r>
              <a:rPr lang="zh-CN" altLang="zh-CN" dirty="0"/>
              <a:t>：使用“</a:t>
            </a:r>
            <a:r>
              <a:rPr lang="en-US" altLang="zh-CN" dirty="0"/>
              <a:t>${}</a:t>
            </a:r>
            <a:r>
              <a:rPr lang="zh-CN" altLang="zh-CN" dirty="0"/>
              <a:t>”会导致</a:t>
            </a:r>
            <a:r>
              <a:rPr lang="en-US" altLang="zh-CN" dirty="0" err="1"/>
              <a:t>sql</a:t>
            </a:r>
            <a:r>
              <a:rPr lang="zh-CN" altLang="zh-CN" dirty="0"/>
              <a:t>注入，不利于系统的安全性。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6270773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en-US" altLang="zh-CN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4006225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使用</a:t>
            </a:r>
            <a:r>
              <a:rPr lang="zh-CN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“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${}</a:t>
            </a:r>
            <a:r>
              <a:rPr lang="zh-CN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”和</a:t>
            </a:r>
            <a:r>
              <a:rPr lang="zh-CN" altLang="zh-CN" dirty="0">
                <a:solidFill>
                  <a:srgbClr val="FF0000"/>
                </a:solidFill>
                <a:ea typeface="微软雅黑" panose="020B0503020204020204" pitchFamily="34" charset="-122"/>
              </a:rPr>
              <a:t>“</a:t>
            </a:r>
            <a:r>
              <a:rPr lang="en-US" altLang="zh-CN" dirty="0">
                <a:solidFill>
                  <a:srgbClr val="FF0000"/>
                </a:solidFill>
                <a:ea typeface="微软雅黑" panose="020B0503020204020204" pitchFamily="34" charset="-122"/>
              </a:rPr>
              <a:t>#{}</a:t>
            </a:r>
            <a:r>
              <a:rPr lang="zh-CN" altLang="zh-CN" dirty="0">
                <a:solidFill>
                  <a:srgbClr val="FF0000"/>
                </a:solidFill>
                <a:ea typeface="微软雅黑" panose="020B0503020204020204" pitchFamily="34" charset="-122"/>
              </a:rPr>
              <a:t>”</a:t>
            </a:r>
            <a:r>
              <a:rPr lang="zh-CN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传递参数的区别</a:t>
            </a:r>
            <a:endParaRPr lang="zh-CN" altLang="en-US" b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9008" y="191687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SQL</a:t>
            </a:r>
            <a:r>
              <a:rPr lang="zh-CN" altLang="zh-CN" dirty="0"/>
              <a:t>注入：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59008" y="2492922"/>
            <a:ext cx="83893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通过</a:t>
            </a:r>
            <a:r>
              <a:rPr lang="zh-CN" altLang="zh-CN" dirty="0"/>
              <a:t>把</a:t>
            </a:r>
            <a:r>
              <a:rPr lang="en-US" altLang="zh-CN" dirty="0"/>
              <a:t>SQL</a:t>
            </a:r>
            <a:r>
              <a:rPr lang="zh-CN" altLang="zh-CN" dirty="0"/>
              <a:t>命令插入到</a:t>
            </a:r>
            <a:r>
              <a:rPr lang="en-US" altLang="zh-CN" dirty="0"/>
              <a:t>Web</a:t>
            </a:r>
            <a:r>
              <a:rPr lang="zh-CN" altLang="zh-CN" dirty="0"/>
              <a:t>表单提交或输入域名或页面请求的查询字符串，最终达到欺骗服务器执行恶意的</a:t>
            </a:r>
            <a:r>
              <a:rPr lang="en-US" altLang="zh-CN" dirty="0"/>
              <a:t>SQL</a:t>
            </a:r>
            <a:r>
              <a:rPr lang="zh-CN" altLang="zh-CN" dirty="0"/>
              <a:t>命令。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常见</a:t>
            </a:r>
            <a:r>
              <a:rPr lang="zh-CN" altLang="zh-CN" dirty="0"/>
              <a:t>的有</a:t>
            </a:r>
            <a:r>
              <a:rPr lang="zh-CN" altLang="zh-CN" dirty="0">
                <a:solidFill>
                  <a:srgbClr val="FF0000"/>
                </a:solidFill>
              </a:rPr>
              <a:t>匿名登陆</a:t>
            </a:r>
            <a:r>
              <a:rPr lang="zh-CN" altLang="zh-CN" dirty="0"/>
              <a:t>（在登陆框输入恶意的字符串）、借助异常获取数据库信息等。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2237740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heme/theme1.xml><?xml version="1.0" encoding="utf-8"?>
<a:theme xmlns:a="http://schemas.openxmlformats.org/drawingml/2006/main" name="A000120140530A99PPBG">
  <a:themeElements>
    <a:clrScheme name="自定义 1">
      <a:dk1>
        <a:srgbClr val="4B4D4F"/>
      </a:dk1>
      <a:lt1>
        <a:srgbClr val="FFFFFF"/>
      </a:lt1>
      <a:dk2>
        <a:srgbClr val="3D3F41"/>
      </a:dk2>
      <a:lt2>
        <a:srgbClr val="FFFFFF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FCCF86"/>
      </a:accent5>
      <a:accent6>
        <a:srgbClr val="AA5ED4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26702</TotalTime>
  <Pages>0</Pages>
  <Words>231</Words>
  <Characters>0</Characters>
  <Application>Microsoft Office PowerPoint</Application>
  <PresentationFormat>全屏显示(4:3)</PresentationFormat>
  <Lines>0</Lines>
  <Paragraphs>20</Paragraphs>
  <Slides>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A000120140530A99PPBG</vt:lpstr>
      <vt:lpstr>MyBatis配置</vt:lpstr>
      <vt:lpstr>MyBatis配置</vt:lpstr>
      <vt:lpstr>MyBatis配置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产品介绍</dc:title>
  <dc:creator>Steven Wang</dc:creator>
  <cp:lastModifiedBy>王毅</cp:lastModifiedBy>
  <cp:revision>1267</cp:revision>
  <dcterms:created xsi:type="dcterms:W3CDTF">2017-03-18T01:13:00Z</dcterms:created>
  <dcterms:modified xsi:type="dcterms:W3CDTF">2020-02-24T08:17:43Z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