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62" r:id="rId4"/>
    <p:sldId id="267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AE8"/>
    <a:srgbClr val="F2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7691" autoAdjust="0"/>
  </p:normalViewPr>
  <p:slideViewPr>
    <p:cSldViewPr>
      <p:cViewPr varScale="1">
        <p:scale>
          <a:sx n="100" d="100"/>
          <a:sy n="100" d="100"/>
        </p:scale>
        <p:origin x="-948" y="-38"/>
      </p:cViewPr>
      <p:guideLst>
        <p:guide orient="horz" pos="2163"/>
        <p:guide pos="30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7C81F-C88A-46B8-B8D7-F1E75461B64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F947A-EF75-4AC1-995A-6A1A632D2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6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7" descr="b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56"/>
          <a:stretch>
            <a:fillRect/>
          </a:stretch>
        </p:blipFill>
        <p:spPr bwMode="auto">
          <a:xfrm>
            <a:off x="0" y="669925"/>
            <a:ext cx="9144000" cy="619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299523" y="2779335"/>
            <a:ext cx="6667178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299523" y="1027620"/>
            <a:ext cx="6667178" cy="1637066"/>
          </a:xfr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 smtClean="0"/>
              <a:t>单击此处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noProof="1" smtClean="0"/>
              <a:t>添加您的标题文字</a:t>
            </a:r>
            <a:endParaRPr lang="zh-CN" altLang="en-US" noProof="1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702A-C74D-4891-AB75-94FF1C9B14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3783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45A19-6578-40B9-8BEC-AAA7A8B868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67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02000" y="463686"/>
            <a:ext cx="7423200" cy="6012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702000" y="1260000"/>
            <a:ext cx="7423200" cy="4527025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BFC41-6587-4A45-8E72-79242120E4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76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657600" y="2782800"/>
            <a:ext cx="5382000" cy="522000"/>
          </a:xfrm>
        </p:spPr>
        <p:txBody>
          <a:bodyPr anchor="t">
            <a:normAutofit/>
          </a:bodyPr>
          <a:lstStyle>
            <a:lvl1pPr algn="l">
              <a:defRPr sz="2800" b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noProof="1" smtClean="0"/>
              <a:t>此处添加您的标题</a:t>
            </a:r>
            <a:endParaRPr lang="en-US" noProof="1"/>
          </a:p>
        </p:txBody>
      </p:sp>
      <p:sp>
        <p:nvSpPr>
          <p:cNvPr id="7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657600" y="3470400"/>
            <a:ext cx="5382000" cy="36720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E0D5-2FC2-4F13-8D4B-BA465D5189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70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282497"/>
            <a:ext cx="8292045" cy="699594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419098" y="1143070"/>
            <a:ext cx="3810000" cy="4619376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144800"/>
            <a:ext cx="3819600" cy="46188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AB3A0-1ED1-4D73-9C2E-9A5BB1A67D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0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F8E-BD3F-4423-BEA4-9FCEBDB640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7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41613" y="36893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±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130000"/>
              </a:lnSpc>
              <a:buFont typeface="Calibri" panose="020F0502020204030204" charset="0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 sz="2000"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fontAlgn="auto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600" noProof="1">
              <a:solidFill>
                <a:srgbClr val="ACD1E8"/>
              </a:solidFill>
              <a:cs typeface="Arial" panose="020B0604020202020204" pitchFamily="34" charset="0"/>
            </a:endParaRPr>
          </a:p>
        </p:txBody>
      </p:sp>
      <p:sp>
        <p:nvSpPr>
          <p:cNvPr id="4" name="平行四边形 2"/>
          <p:cNvSpPr>
            <a:spLocks noChangeArrowheads="1"/>
          </p:cNvSpPr>
          <p:nvPr/>
        </p:nvSpPr>
        <p:spPr bwMode="auto">
          <a:xfrm>
            <a:off x="2120900" y="2679700"/>
            <a:ext cx="4889500" cy="957263"/>
          </a:xfrm>
          <a:prstGeom prst="parallelogram">
            <a:avLst>
              <a:gd name="adj" fmla="val 3055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zh-CN" altLang="en-US" sz="4800" b="1">
              <a:solidFill>
                <a:srgbClr val="FFFFFF"/>
              </a:solidFill>
              <a:ea typeface="幼圆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120400" y="2678400"/>
            <a:ext cx="4888800" cy="957600"/>
          </a:xfrm>
        </p:spPr>
        <p:txBody>
          <a:bodyPr lIns="0" tIns="0" rIns="0" bIns="0"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fld id="{FEAB5831-A80A-4FD1-9021-B5E1A9F9A3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6" descr="b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r="-6" b="1616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4651BA-0431-42D4-A39E-9365013C9E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4208400" y="1652400"/>
            <a:ext cx="4492800" cy="5976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 rot="420000">
            <a:off x="1137600" y="2109600"/>
            <a:ext cx="2494800" cy="263160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noProof="1" smtClean="0"/>
              <a:t>单击图标添加图片</a:t>
            </a:r>
            <a:endParaRPr lang="en-US" noProof="1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4208400" y="2368800"/>
            <a:ext cx="4492800" cy="2685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6F9F4-E471-4F80-A9CC-50894FC9E9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7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421900"/>
          </a:xfrm>
        </p:spPr>
        <p:txBody>
          <a:bodyPr vert="eaVert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726510" y="365125"/>
            <a:ext cx="6808823" cy="5421900"/>
          </a:xfrm>
        </p:spPr>
        <p:txBody>
          <a:bodyPr vert="eaVert">
            <a:normAutofit/>
          </a:bodyPr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A2149-D867-4DDE-8ECC-3D4B3AB334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8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6" descr="bg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9100" y="161925"/>
            <a:ext cx="829151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smtClean="0"/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9100" y="1027113"/>
            <a:ext cx="8291513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defRPr sz="18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18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>
                <a:solidFill>
                  <a:srgbClr val="969697"/>
                </a:solidFill>
              </a:defRPr>
            </a:lvl1pPr>
          </a:lstStyle>
          <a:p>
            <a:fld id="{57B779E8-A84D-45A4-AD49-707D4AB1148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64" r:id="rId6"/>
    <p:sldLayoutId id="2147483665" r:id="rId7"/>
    <p:sldLayoutId id="2147483658" r:id="rId8"/>
    <p:sldLayoutId id="2147483657" r:id="rId9"/>
    <p:sldLayoutId id="2147483656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AC411D"/>
          </a:solidFill>
          <a:latin typeface="+mn-lt"/>
          <a:ea typeface="+mn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9pPr>
    </p:titleStyle>
    <p:bodyStyle>
      <a:lvl1pPr marL="357188" indent="-357188" algn="just" rtl="0" fontAlgn="base">
        <a:lnSpc>
          <a:spcPct val="110000"/>
        </a:lnSpc>
        <a:spcBef>
          <a:spcPts val="16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19138" indent="-274638" algn="just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2236510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MyBatis</a:t>
            </a:r>
            <a:r>
              <a:rPr lang="zh-CN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的动态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SQL</a:t>
            </a:r>
            <a:endParaRPr lang="zh-CN" altLang="en-US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9008" y="1772862"/>
            <a:ext cx="846134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MyBatis</a:t>
            </a:r>
            <a:r>
              <a:rPr lang="zh-CN" altLang="zh-CN" dirty="0"/>
              <a:t>的动态</a:t>
            </a:r>
            <a:r>
              <a:rPr lang="en-US" altLang="zh-CN" dirty="0"/>
              <a:t>SQL</a:t>
            </a:r>
            <a:r>
              <a:rPr lang="zh-CN" altLang="zh-CN" dirty="0"/>
              <a:t>基于</a:t>
            </a:r>
            <a:r>
              <a:rPr lang="en-US" altLang="zh-CN" dirty="0"/>
              <a:t>OGNL</a:t>
            </a:r>
            <a:r>
              <a:rPr lang="zh-CN" altLang="zh-CN" dirty="0"/>
              <a:t>表达式，可以很方便的在</a:t>
            </a:r>
            <a:r>
              <a:rPr lang="en-US" altLang="zh-CN" dirty="0"/>
              <a:t>SQL</a:t>
            </a:r>
            <a:r>
              <a:rPr lang="zh-CN" altLang="zh-CN" dirty="0"/>
              <a:t>语句中辅助实现逻辑。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83428" y="2852952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MyBatis</a:t>
            </a:r>
            <a:r>
              <a:rPr lang="zh-CN" altLang="zh-CN" dirty="0"/>
              <a:t>中实现动态</a:t>
            </a:r>
            <a:r>
              <a:rPr lang="en-US" altLang="zh-CN" dirty="0"/>
              <a:t>SQL</a:t>
            </a:r>
            <a:r>
              <a:rPr lang="zh-CN" altLang="zh-CN" dirty="0"/>
              <a:t>的元素：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936078" y="3356994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if</a:t>
            </a:r>
            <a:endParaRPr lang="zh-CN" altLang="zh-CN" dirty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choose(</a:t>
            </a:r>
            <a:r>
              <a:rPr lang="en-US" altLang="zh-CN" dirty="0" err="1"/>
              <a:t>when,otherwise</a:t>
            </a:r>
            <a:r>
              <a:rPr lang="en-US" altLang="zh-CN" dirty="0"/>
              <a:t>)</a:t>
            </a:r>
            <a:endParaRPr lang="zh-CN" altLang="zh-CN" dirty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trim</a:t>
            </a:r>
            <a:endParaRPr lang="zh-CN" altLang="zh-CN" dirty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where</a:t>
            </a:r>
            <a:endParaRPr lang="zh-CN" altLang="zh-CN" dirty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set</a:t>
            </a:r>
            <a:endParaRPr lang="zh-CN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foreach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301890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2236510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MyBatis</a:t>
            </a:r>
            <a:r>
              <a:rPr lang="zh-CN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的动态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SQL</a:t>
            </a:r>
            <a:endParaRPr lang="zh-CN" altLang="en-US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9008" y="1772862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if</a:t>
            </a:r>
            <a:r>
              <a:rPr lang="zh-CN" altLang="zh-CN" dirty="0"/>
              <a:t>元素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9008" y="2204898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该</a:t>
            </a:r>
            <a:r>
              <a:rPr lang="zh-CN" altLang="zh-CN" dirty="0"/>
              <a:t>元素适用于简单的判断，利用</a:t>
            </a:r>
            <a:r>
              <a:rPr lang="en-US" altLang="zh-CN" dirty="0"/>
              <a:t>if</a:t>
            </a:r>
            <a:r>
              <a:rPr lang="zh-CN" altLang="zh-CN" dirty="0"/>
              <a:t>语句可以实现某些简单的条件选择。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265834"/>
              </p:ext>
            </p:extLst>
          </p:nvPr>
        </p:nvGraphicFramePr>
        <p:xfrm>
          <a:off x="419101" y="3107849"/>
          <a:ext cx="8291511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8586"/>
                <a:gridCol w="724823"/>
                <a:gridCol w="870783"/>
                <a:gridCol w="791168"/>
                <a:gridCol w="938787"/>
                <a:gridCol w="1076453"/>
                <a:gridCol w="1111285"/>
                <a:gridCol w="1109626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原符号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&lt; 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&lt;=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&gt; 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&gt;=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&amp;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‘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“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替换符号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&amp;</a:t>
                      </a:r>
                      <a:r>
                        <a:rPr lang="en-US" sz="2000" kern="100" dirty="0" err="1">
                          <a:effectLst/>
                        </a:rPr>
                        <a:t>lt</a:t>
                      </a:r>
                      <a:r>
                        <a:rPr lang="en-US" sz="2000" kern="100" dirty="0">
                          <a:effectLst/>
                        </a:rPr>
                        <a:t>;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&amp;</a:t>
                      </a:r>
                      <a:r>
                        <a:rPr lang="en-US" sz="2000" kern="100" dirty="0" err="1">
                          <a:effectLst/>
                        </a:rPr>
                        <a:t>lt</a:t>
                      </a:r>
                      <a:r>
                        <a:rPr lang="en-US" sz="2000" kern="100" dirty="0">
                          <a:effectLst/>
                        </a:rPr>
                        <a:t>;=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&amp;</a:t>
                      </a:r>
                      <a:r>
                        <a:rPr lang="en-US" sz="2000" kern="100" dirty="0" err="1">
                          <a:effectLst/>
                        </a:rPr>
                        <a:t>gt</a:t>
                      </a:r>
                      <a:r>
                        <a:rPr lang="en-US" sz="2000" kern="100" dirty="0">
                          <a:effectLst/>
                        </a:rPr>
                        <a:t>;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&amp;</a:t>
                      </a:r>
                      <a:r>
                        <a:rPr lang="en-US" sz="2000" kern="100" dirty="0" err="1">
                          <a:effectLst/>
                        </a:rPr>
                        <a:t>gt</a:t>
                      </a:r>
                      <a:r>
                        <a:rPr lang="en-US" sz="2000" kern="100" dirty="0">
                          <a:effectLst/>
                        </a:rPr>
                        <a:t>;=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&amp;amp;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&amp;</a:t>
                      </a:r>
                      <a:r>
                        <a:rPr lang="en-US" sz="2000" kern="100" dirty="0" err="1">
                          <a:effectLst/>
                        </a:rPr>
                        <a:t>apos</a:t>
                      </a:r>
                      <a:r>
                        <a:rPr lang="en-US" sz="2000" kern="100" dirty="0">
                          <a:effectLst/>
                        </a:rPr>
                        <a:t>;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&amp;</a:t>
                      </a:r>
                      <a:r>
                        <a:rPr lang="en-US" sz="2000" kern="100" dirty="0" err="1">
                          <a:effectLst/>
                        </a:rPr>
                        <a:t>quot</a:t>
                      </a:r>
                      <a:r>
                        <a:rPr lang="en-US" sz="2000" kern="100" dirty="0">
                          <a:effectLst/>
                        </a:rPr>
                        <a:t>;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01780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2236510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MyBatis</a:t>
            </a:r>
            <a:r>
              <a:rPr lang="zh-CN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的动态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SQL</a:t>
            </a:r>
            <a:endParaRPr lang="zh-CN" altLang="en-US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9008" y="1844868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where</a:t>
            </a:r>
            <a:r>
              <a:rPr lang="zh-CN" altLang="zh-CN" dirty="0"/>
              <a:t>元素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9008" y="2276904"/>
            <a:ext cx="8533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该</a:t>
            </a:r>
            <a:r>
              <a:rPr lang="zh-CN" altLang="zh-CN" dirty="0"/>
              <a:t>元素的作用是简化</a:t>
            </a:r>
            <a:r>
              <a:rPr lang="en-US" altLang="zh-CN" dirty="0"/>
              <a:t>SQL</a:t>
            </a:r>
            <a:r>
              <a:rPr lang="zh-CN" altLang="zh-CN" dirty="0"/>
              <a:t>语句中</a:t>
            </a:r>
            <a:r>
              <a:rPr lang="en-US" altLang="zh-CN" dirty="0"/>
              <a:t>where</a:t>
            </a:r>
            <a:r>
              <a:rPr lang="zh-CN" altLang="zh-CN" dirty="0"/>
              <a:t>中条件的判断。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59008" y="2708940"/>
            <a:ext cx="846134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该</a:t>
            </a:r>
            <a:r>
              <a:rPr lang="zh-CN" altLang="zh-CN" dirty="0"/>
              <a:t>元素的作用是会在写入</a:t>
            </a:r>
            <a:r>
              <a:rPr lang="en-US" altLang="zh-CN" dirty="0"/>
              <a:t>where</a:t>
            </a:r>
            <a:r>
              <a:rPr lang="zh-CN" altLang="zh-CN" dirty="0"/>
              <a:t>元素的地方输出一个</a:t>
            </a:r>
            <a:r>
              <a:rPr lang="en-US" altLang="zh-CN" dirty="0"/>
              <a:t>where</a:t>
            </a:r>
            <a:r>
              <a:rPr lang="zh-CN" altLang="zh-CN" dirty="0"/>
              <a:t>，不需要考虑该元素中输出是什么结果，因为</a:t>
            </a:r>
            <a:r>
              <a:rPr lang="en-US" altLang="zh-CN" dirty="0"/>
              <a:t>MyBatis</a:t>
            </a:r>
            <a:r>
              <a:rPr lang="zh-CN" altLang="zh-CN" dirty="0"/>
              <a:t>会智能的帮助处理。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9008" y="3645018"/>
            <a:ext cx="8461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如果</a:t>
            </a:r>
            <a:r>
              <a:rPr lang="zh-CN" altLang="zh-CN" dirty="0"/>
              <a:t>所有的条件均不满足则</a:t>
            </a:r>
            <a:r>
              <a:rPr lang="en-US" altLang="zh-CN" dirty="0"/>
              <a:t>MyBatis</a:t>
            </a:r>
            <a:r>
              <a:rPr lang="zh-CN" altLang="zh-CN" dirty="0"/>
              <a:t>会查出所有的记录，如果第一个输出的是“</a:t>
            </a:r>
            <a:r>
              <a:rPr lang="en-US" altLang="zh-CN" dirty="0"/>
              <a:t>and</a:t>
            </a:r>
            <a:r>
              <a:rPr lang="zh-CN" altLang="zh-CN" dirty="0"/>
              <a:t>”或“</a:t>
            </a:r>
            <a:r>
              <a:rPr lang="en-US" altLang="zh-CN" dirty="0"/>
              <a:t>or</a:t>
            </a:r>
            <a:r>
              <a:rPr lang="zh-CN" altLang="zh-CN" dirty="0"/>
              <a:t>”开头的，则</a:t>
            </a:r>
            <a:r>
              <a:rPr lang="en-US" altLang="zh-CN" dirty="0"/>
              <a:t>MyBatis</a:t>
            </a:r>
            <a:r>
              <a:rPr lang="zh-CN" altLang="zh-CN" dirty="0"/>
              <a:t>会把第一个“</a:t>
            </a:r>
            <a:r>
              <a:rPr lang="en-US" altLang="zh-CN" dirty="0"/>
              <a:t>and</a:t>
            </a:r>
            <a:r>
              <a:rPr lang="zh-CN" altLang="zh-CN" dirty="0"/>
              <a:t>”或“</a:t>
            </a:r>
            <a:r>
              <a:rPr lang="en-US" altLang="zh-CN" dirty="0"/>
              <a:t>or</a:t>
            </a:r>
            <a:r>
              <a:rPr lang="zh-CN" altLang="zh-CN" dirty="0"/>
              <a:t>”忽略掉。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59008" y="4568348"/>
            <a:ext cx="8461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另外</a:t>
            </a:r>
            <a:r>
              <a:rPr lang="zh-CN" altLang="zh-CN" dirty="0"/>
              <a:t>在“</a:t>
            </a:r>
            <a:r>
              <a:rPr lang="en-US" altLang="zh-CN" dirty="0"/>
              <a:t>where</a:t>
            </a:r>
            <a:r>
              <a:rPr lang="zh-CN" altLang="zh-CN" dirty="0"/>
              <a:t>”元素中不需要考虑空格（“ ”）问题，因为</a:t>
            </a:r>
            <a:r>
              <a:rPr lang="en-US" altLang="zh-CN" dirty="0"/>
              <a:t>MyBatis</a:t>
            </a:r>
            <a:r>
              <a:rPr lang="zh-CN" altLang="zh-CN" dirty="0"/>
              <a:t>会智能帮助加上空格。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057357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2236510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MyBatis</a:t>
            </a:r>
            <a:r>
              <a:rPr lang="zh-CN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的动态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SQL</a:t>
            </a:r>
            <a:endParaRPr lang="zh-CN" altLang="en-US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9008" y="1988880"/>
            <a:ext cx="3435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choose(</a:t>
            </a:r>
            <a:r>
              <a:rPr lang="en-US" altLang="zh-CN" dirty="0" err="1"/>
              <a:t>when,otherwise</a:t>
            </a:r>
            <a:r>
              <a:rPr lang="en-US" altLang="zh-CN" dirty="0"/>
              <a:t>)</a:t>
            </a:r>
            <a:r>
              <a:rPr lang="zh-CN" altLang="zh-CN" dirty="0"/>
              <a:t>元素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9672" y="2492922"/>
            <a:ext cx="84606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该</a:t>
            </a:r>
            <a:r>
              <a:rPr lang="zh-CN" altLang="zh-CN" dirty="0"/>
              <a:t>元素的作用相当于</a:t>
            </a:r>
            <a:r>
              <a:rPr lang="en-US" altLang="zh-CN" dirty="0"/>
              <a:t>Java</a:t>
            </a:r>
            <a:r>
              <a:rPr lang="zh-CN" altLang="zh-CN" dirty="0"/>
              <a:t>中的</a:t>
            </a:r>
            <a:r>
              <a:rPr lang="en-US" altLang="zh-CN" dirty="0"/>
              <a:t>switch</a:t>
            </a:r>
            <a:r>
              <a:rPr lang="zh-CN" altLang="zh-CN" dirty="0"/>
              <a:t>语句，基本上跟</a:t>
            </a:r>
            <a:r>
              <a:rPr lang="en-US" altLang="zh-CN" dirty="0"/>
              <a:t>JSTL</a:t>
            </a:r>
            <a:r>
              <a:rPr lang="zh-CN" altLang="zh-CN" dirty="0"/>
              <a:t>中的</a:t>
            </a:r>
            <a:r>
              <a:rPr lang="en-US" altLang="zh-CN" dirty="0"/>
              <a:t>choose</a:t>
            </a:r>
            <a:r>
              <a:rPr lang="zh-CN" altLang="zh-CN" dirty="0"/>
              <a:t>的作用和用法是一样的，通常与</a:t>
            </a:r>
            <a:r>
              <a:rPr lang="en-US" altLang="zh-CN" dirty="0"/>
              <a:t>when</a:t>
            </a:r>
            <a:r>
              <a:rPr lang="zh-CN" altLang="zh-CN" dirty="0"/>
              <a:t>和</a:t>
            </a:r>
            <a:r>
              <a:rPr lang="en-US" altLang="zh-CN" dirty="0" smtClean="0"/>
              <a:t>otherwise</a:t>
            </a:r>
            <a:r>
              <a:rPr lang="zh-CN" altLang="en-US" dirty="0"/>
              <a:t>搭配</a:t>
            </a:r>
            <a:r>
              <a:rPr lang="zh-CN" altLang="zh-CN" dirty="0" smtClean="0"/>
              <a:t>使用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59008" y="3284988"/>
            <a:ext cx="84606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when</a:t>
            </a:r>
            <a:r>
              <a:rPr lang="zh-CN" altLang="zh-CN" dirty="0"/>
              <a:t>元素的作用是当条件满足时就输出其中的内容，与</a:t>
            </a:r>
            <a:r>
              <a:rPr lang="en-US" altLang="zh-CN" dirty="0"/>
              <a:t>Java</a:t>
            </a:r>
            <a:r>
              <a:rPr lang="zh-CN" altLang="zh-CN" dirty="0"/>
              <a:t>语言中的</a:t>
            </a:r>
            <a:r>
              <a:rPr lang="en-US" altLang="zh-CN" dirty="0"/>
              <a:t>switch</a:t>
            </a:r>
            <a:r>
              <a:rPr lang="zh-CN" altLang="zh-CN" dirty="0"/>
              <a:t>效果一样，按照条件的顺序当</a:t>
            </a:r>
            <a:r>
              <a:rPr lang="en-US" altLang="zh-CN" dirty="0"/>
              <a:t>when</a:t>
            </a:r>
            <a:r>
              <a:rPr lang="zh-CN" altLang="zh-CN" dirty="0"/>
              <a:t>中</a:t>
            </a:r>
            <a:r>
              <a:rPr lang="zh-CN" altLang="zh-CN" dirty="0" smtClean="0"/>
              <a:t>条件</a:t>
            </a:r>
            <a:r>
              <a:rPr lang="zh-CN" altLang="en-US" dirty="0" smtClean="0"/>
              <a:t>不</a:t>
            </a:r>
            <a:r>
              <a:rPr lang="zh-CN" altLang="zh-CN" dirty="0" smtClean="0"/>
              <a:t>满足</a:t>
            </a:r>
            <a:r>
              <a:rPr lang="zh-CN" altLang="zh-CN" dirty="0"/>
              <a:t>时就会</a:t>
            </a:r>
            <a:r>
              <a:rPr lang="zh-CN" altLang="zh-CN" dirty="0" smtClean="0"/>
              <a:t>跳出</a:t>
            </a:r>
            <a:r>
              <a:rPr lang="en-US" altLang="zh-CN" smtClean="0"/>
              <a:t>when</a:t>
            </a:r>
            <a:r>
              <a:rPr lang="zh-CN" altLang="zh-CN" smtClean="0"/>
              <a:t>，</a:t>
            </a:r>
            <a:r>
              <a:rPr lang="zh-CN" altLang="zh-CN" dirty="0"/>
              <a:t>也就是所有的</a:t>
            </a:r>
            <a:r>
              <a:rPr lang="en-US" altLang="zh-CN" dirty="0"/>
              <a:t>when</a:t>
            </a:r>
            <a:r>
              <a:rPr lang="zh-CN" altLang="zh-CN" dirty="0"/>
              <a:t>和</a:t>
            </a:r>
            <a:r>
              <a:rPr lang="en-US" altLang="zh-CN" dirty="0"/>
              <a:t>otherwise</a:t>
            </a:r>
            <a:r>
              <a:rPr lang="zh-CN" altLang="zh-CN" dirty="0"/>
              <a:t>条件中只会有一个输出，即当所有的条件都不满足时就只输出</a:t>
            </a:r>
            <a:r>
              <a:rPr lang="en-US" altLang="zh-CN" dirty="0"/>
              <a:t>otherwise</a:t>
            </a:r>
            <a:r>
              <a:rPr lang="zh-CN" altLang="zh-CN" dirty="0"/>
              <a:t>中的内容。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951542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2236510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MyBatis</a:t>
            </a:r>
            <a:r>
              <a:rPr lang="zh-CN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的动态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SQL</a:t>
            </a:r>
            <a:endParaRPr lang="zh-CN" altLang="en-US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9008" y="1772862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trim</a:t>
            </a:r>
            <a:r>
              <a:rPr lang="zh-CN" altLang="zh-CN" dirty="0"/>
              <a:t>元素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9008" y="2204898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该</a:t>
            </a:r>
            <a:r>
              <a:rPr lang="zh-CN" altLang="zh-CN" dirty="0"/>
              <a:t>元素的主要功能是对其所包含的内容进行处理，其所拥有的设置属性：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42321" y="2646236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prefix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10033" y="3078272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指定被包含内容中可以添加的前缀；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10033" y="3550962"/>
            <a:ext cx="1007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suffix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42321" y="3942344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指定被包含内容中可以添加的后缀；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10033" y="4374380"/>
            <a:ext cx="2037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prefixOverrides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42321" y="4806416"/>
            <a:ext cx="5724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指定被包含内容的开始部分可被覆盖的</a:t>
            </a:r>
            <a:r>
              <a:rPr lang="zh-CN" altLang="zh-CN" dirty="0" smtClean="0"/>
              <a:t>内容</a:t>
            </a:r>
            <a:r>
              <a:rPr lang="zh-CN" altLang="en-US" dirty="0" smtClean="0"/>
              <a:t>，即忽略</a:t>
            </a:r>
            <a:r>
              <a:rPr lang="zh-CN" altLang="zh-CN" dirty="0" smtClean="0"/>
              <a:t>；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10033" y="5230888"/>
            <a:ext cx="2007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suffixOverrides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942321" y="5670488"/>
            <a:ext cx="5724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指定被包含内容的末尾部分可被覆盖</a:t>
            </a:r>
            <a:r>
              <a:rPr lang="zh-CN" altLang="zh-CN"/>
              <a:t>的</a:t>
            </a:r>
            <a:r>
              <a:rPr lang="zh-CN" altLang="zh-CN" smtClean="0"/>
              <a:t>内容</a:t>
            </a:r>
            <a:r>
              <a:rPr lang="zh-CN" altLang="en-US" smtClean="0"/>
              <a:t>，即忽略</a:t>
            </a:r>
            <a:r>
              <a:rPr lang="zh-CN" altLang="zh-CN" smtClean="0"/>
              <a:t>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88815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2236510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MyBatis</a:t>
            </a:r>
            <a:r>
              <a:rPr lang="zh-CN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的动态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SQL</a:t>
            </a:r>
            <a:endParaRPr lang="zh-CN" altLang="en-US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9008" y="1772862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set</a:t>
            </a:r>
            <a:r>
              <a:rPr lang="zh-CN" altLang="zh-CN" dirty="0"/>
              <a:t>元素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9008" y="2204898"/>
            <a:ext cx="8461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        </a:t>
            </a:r>
            <a:r>
              <a:rPr lang="zh-CN" altLang="zh-CN" sz="1600" dirty="0" smtClean="0"/>
              <a:t>该</a:t>
            </a:r>
            <a:r>
              <a:rPr lang="zh-CN" altLang="zh-CN" sz="1600" dirty="0"/>
              <a:t>元素主要是用在</a:t>
            </a:r>
            <a:r>
              <a:rPr lang="zh-CN" altLang="zh-CN" sz="1600" dirty="0">
                <a:solidFill>
                  <a:srgbClr val="FF0000"/>
                </a:solidFill>
              </a:rPr>
              <a:t>更新操作</a:t>
            </a:r>
            <a:r>
              <a:rPr lang="zh-CN" altLang="zh-CN" sz="1600" dirty="0"/>
              <a:t>，其主要功能与</a:t>
            </a:r>
            <a:r>
              <a:rPr lang="en-US" altLang="zh-CN" sz="1600" dirty="0"/>
              <a:t>where</a:t>
            </a:r>
            <a:r>
              <a:rPr lang="zh-CN" altLang="zh-CN" sz="1600" dirty="0"/>
              <a:t>元素差不多。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935056" y="2636934"/>
            <a:ext cx="75252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&lt;update id="</a:t>
            </a:r>
            <a:r>
              <a:rPr lang="en-US" altLang="zh-CN" sz="1200" dirty="0" err="1"/>
              <a:t>updateProductTypeDynamicById</a:t>
            </a:r>
            <a:r>
              <a:rPr lang="en-US" altLang="zh-CN" sz="1200" dirty="0"/>
              <a:t>" </a:t>
            </a:r>
            <a:r>
              <a:rPr lang="en-US" altLang="zh-CN" sz="1200" dirty="0" err="1"/>
              <a:t>parameterType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com.marshal.mybatis.entity.ProductType</a:t>
            </a:r>
            <a:r>
              <a:rPr lang="en-US" altLang="zh-CN" sz="1200" dirty="0"/>
              <a:t>"&gt;</a:t>
            </a:r>
            <a:br>
              <a:rPr lang="en-US" altLang="zh-CN" sz="1200" dirty="0"/>
            </a:br>
            <a:r>
              <a:rPr lang="en-US" altLang="zh-CN" sz="1200" dirty="0"/>
              <a:t>    update </a:t>
            </a:r>
            <a:r>
              <a:rPr lang="en-US" altLang="zh-CN" sz="1200" dirty="0" err="1"/>
              <a:t>mshop_product_type_tbl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>      &lt;set&gt;</a:t>
            </a:r>
            <a:br>
              <a:rPr lang="en-US" altLang="zh-CN" sz="1200" dirty="0"/>
            </a:br>
            <a:r>
              <a:rPr lang="en-US" altLang="zh-CN" sz="1200" dirty="0"/>
              <a:t>          &lt;if test="</a:t>
            </a:r>
            <a:r>
              <a:rPr lang="en-US" altLang="zh-CN" sz="1200" dirty="0" err="1"/>
              <a:t>productTypeName</a:t>
            </a:r>
            <a:r>
              <a:rPr lang="en-US" altLang="zh-CN" sz="1200" dirty="0"/>
              <a:t> != null and </a:t>
            </a:r>
            <a:r>
              <a:rPr lang="en-US" altLang="zh-CN" sz="1200" dirty="0" err="1"/>
              <a:t>productTypeName</a:t>
            </a:r>
            <a:r>
              <a:rPr lang="en-US" altLang="zh-CN" sz="1200" dirty="0"/>
              <a:t> !=''"&gt;</a:t>
            </a:r>
            <a:br>
              <a:rPr lang="en-US" altLang="zh-CN" sz="1200" dirty="0"/>
            </a:br>
            <a:r>
              <a:rPr lang="en-US" altLang="zh-CN" sz="1200" dirty="0"/>
              <a:t>              </a:t>
            </a:r>
            <a:r>
              <a:rPr lang="en-US" altLang="zh-CN" sz="1200" dirty="0" err="1"/>
              <a:t>product_type_name</a:t>
            </a:r>
            <a:r>
              <a:rPr lang="en-US" altLang="zh-CN" sz="1200" dirty="0"/>
              <a:t>=#{</a:t>
            </a:r>
            <a:r>
              <a:rPr lang="en-US" altLang="zh-CN" sz="1200" dirty="0" err="1"/>
              <a:t>productTypeName</a:t>
            </a:r>
            <a:r>
              <a:rPr lang="en-US" altLang="zh-CN" sz="1200" dirty="0"/>
              <a:t>},</a:t>
            </a:r>
            <a:br>
              <a:rPr lang="en-US" altLang="zh-CN" sz="1200" dirty="0"/>
            </a:br>
            <a:r>
              <a:rPr lang="en-US" altLang="zh-CN" sz="1200" dirty="0"/>
              <a:t>          &lt;/if&gt;</a:t>
            </a:r>
            <a:br>
              <a:rPr lang="en-US" altLang="zh-CN" sz="1200" dirty="0"/>
            </a:br>
            <a:r>
              <a:rPr lang="en-US" altLang="zh-CN" sz="1200" dirty="0"/>
              <a:t>          &lt;if test</a:t>
            </a:r>
            <a:r>
              <a:rPr lang="en-US" altLang="zh-CN" sz="1200" dirty="0" smtClean="0"/>
              <a:t>="</a:t>
            </a:r>
            <a:r>
              <a:rPr lang="en-US" altLang="zh-CN" sz="1200" dirty="0" err="1" smtClean="0"/>
              <a:t>isValid</a:t>
            </a:r>
            <a:r>
              <a:rPr lang="en-US" altLang="zh-CN" sz="1200" dirty="0" smtClean="0"/>
              <a:t> != </a:t>
            </a:r>
            <a:r>
              <a:rPr lang="en-US" altLang="zh-CN" sz="1200" dirty="0"/>
              <a:t>null and </a:t>
            </a:r>
            <a:r>
              <a:rPr lang="en-US" altLang="zh-CN" sz="1200" dirty="0" err="1"/>
              <a:t>isValid</a:t>
            </a:r>
            <a:r>
              <a:rPr lang="en-US" altLang="zh-CN" sz="1200" dirty="0"/>
              <a:t> != ''"&gt;</a:t>
            </a:r>
            <a:br>
              <a:rPr lang="en-US" altLang="zh-CN" sz="1200" dirty="0"/>
            </a:br>
            <a:r>
              <a:rPr lang="en-US" altLang="zh-CN" sz="1200" dirty="0"/>
              <a:t>              </a:t>
            </a:r>
            <a:r>
              <a:rPr lang="en-US" altLang="zh-CN" sz="1200" dirty="0" err="1"/>
              <a:t>is_valid</a:t>
            </a:r>
            <a:r>
              <a:rPr lang="en-US" altLang="zh-CN" sz="1200" dirty="0"/>
              <a:t>=#{</a:t>
            </a:r>
            <a:r>
              <a:rPr lang="en-US" altLang="zh-CN" sz="1200" dirty="0" err="1"/>
              <a:t>isValid</a:t>
            </a:r>
            <a:r>
              <a:rPr lang="en-US" altLang="zh-CN" sz="1200" dirty="0"/>
              <a:t>},</a:t>
            </a:r>
            <a:br>
              <a:rPr lang="en-US" altLang="zh-CN" sz="1200" dirty="0"/>
            </a:br>
            <a:r>
              <a:rPr lang="en-US" altLang="zh-CN" sz="1200" dirty="0"/>
              <a:t>          &lt;/if&gt;</a:t>
            </a:r>
            <a:br>
              <a:rPr lang="en-US" altLang="zh-CN" sz="1200" dirty="0"/>
            </a:br>
            <a:r>
              <a:rPr lang="en-US" altLang="zh-CN" sz="1200" dirty="0"/>
              <a:t>      &lt;/set&gt;</a:t>
            </a:r>
            <a:br>
              <a:rPr lang="en-US" altLang="zh-CN" sz="1200" dirty="0"/>
            </a:br>
            <a:r>
              <a:rPr lang="en-US" altLang="zh-CN" sz="1200" dirty="0"/>
              <a:t>      where id = #{id}</a:t>
            </a:r>
            <a:br>
              <a:rPr lang="en-US" altLang="zh-CN" sz="1200" dirty="0"/>
            </a:br>
            <a:r>
              <a:rPr lang="en-US" altLang="zh-CN" sz="1200" dirty="0"/>
              <a:t>&lt;/update&gt;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359008" y="5157144"/>
            <a:ext cx="45448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        </a:t>
            </a:r>
            <a:r>
              <a:rPr lang="zh-CN" altLang="zh-CN" sz="1600" dirty="0" smtClean="0"/>
              <a:t>该</a:t>
            </a:r>
            <a:r>
              <a:rPr lang="zh-CN" altLang="zh-CN" sz="1600" dirty="0"/>
              <a:t>元素会把结尾的逗号（“，”）忽略掉。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359008" y="5517174"/>
            <a:ext cx="86773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        </a:t>
            </a:r>
            <a:r>
              <a:rPr lang="zh-CN" altLang="zh-CN" sz="1600" dirty="0" smtClean="0"/>
              <a:t>如果</a:t>
            </a:r>
            <a:r>
              <a:rPr lang="zh-CN" altLang="zh-CN" sz="1600" dirty="0"/>
              <a:t>在“</a:t>
            </a:r>
            <a:r>
              <a:rPr lang="en-US" altLang="zh-CN" sz="1600" dirty="0"/>
              <a:t>set</a:t>
            </a:r>
            <a:r>
              <a:rPr lang="zh-CN" altLang="zh-CN" sz="1600" dirty="0"/>
              <a:t>”元素中的条件没有一个满足的话，即“</a:t>
            </a:r>
            <a:r>
              <a:rPr lang="en-US" altLang="zh-CN" sz="1600" dirty="0"/>
              <a:t>set</a:t>
            </a:r>
            <a:r>
              <a:rPr lang="zh-CN" altLang="zh-CN" sz="1600" dirty="0"/>
              <a:t>”中包含的内容为空时就会报错。</a:t>
            </a:r>
            <a:endParaRPr lang="zh-CN" alt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276027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2236510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MyBatis</a:t>
            </a:r>
            <a:r>
              <a:rPr lang="zh-CN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的动态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SQL</a:t>
            </a:r>
            <a:endParaRPr lang="zh-CN" altLang="en-US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9008" y="1772862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foreach</a:t>
            </a:r>
            <a:r>
              <a:rPr lang="zh-CN" altLang="zh-CN" dirty="0"/>
              <a:t>元素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9008" y="2204898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zh-CN" altLang="zh-CN" dirty="0" smtClean="0"/>
              <a:t>该</a:t>
            </a:r>
            <a:r>
              <a:rPr lang="zh-CN" altLang="zh-CN" dirty="0"/>
              <a:t>元素主要用在查询的“</a:t>
            </a:r>
            <a:r>
              <a:rPr lang="en-US" altLang="zh-CN" dirty="0"/>
              <a:t>in</a:t>
            </a:r>
            <a:r>
              <a:rPr lang="zh-CN" altLang="zh-CN" dirty="0"/>
              <a:t>”条件中，是</a:t>
            </a:r>
            <a:r>
              <a:rPr lang="en-US" altLang="zh-CN" dirty="0"/>
              <a:t>SQL</a:t>
            </a:r>
            <a:r>
              <a:rPr lang="zh-CN" altLang="zh-CN" dirty="0"/>
              <a:t>语句中进行迭代的集合。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26914" y="257423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该元素的属性主要有：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26914" y="3053765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collection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26914" y="3501006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该属性必须被指定，该属性有</a:t>
            </a:r>
            <a:r>
              <a:rPr lang="zh-CN" altLang="zh-CN"/>
              <a:t>以下</a:t>
            </a:r>
            <a:r>
              <a:rPr lang="zh-CN" altLang="zh-CN" smtClean="0"/>
              <a:t>三</a:t>
            </a:r>
            <a:r>
              <a:rPr lang="zh-CN" altLang="en-US" smtClean="0"/>
              <a:t>种</a:t>
            </a:r>
            <a:r>
              <a:rPr lang="zh-CN" altLang="zh-CN" smtClean="0"/>
              <a:t>情况</a:t>
            </a:r>
            <a:r>
              <a:rPr lang="zh-CN" altLang="zh-CN" dirty="0"/>
              <a:t>：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26914" y="3933042"/>
            <a:ext cx="7893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当</a:t>
            </a:r>
            <a:r>
              <a:rPr lang="zh-CN" altLang="zh-CN" dirty="0"/>
              <a:t>传入的参数类型是“</a:t>
            </a:r>
            <a:r>
              <a:rPr lang="en-US" altLang="zh-CN" dirty="0"/>
              <a:t>List</a:t>
            </a:r>
            <a:r>
              <a:rPr lang="zh-CN" altLang="zh-CN" dirty="0"/>
              <a:t>”的时候，“</a:t>
            </a:r>
            <a:r>
              <a:rPr lang="en-US" altLang="zh-CN" dirty="0"/>
              <a:t>collection</a:t>
            </a:r>
            <a:r>
              <a:rPr lang="zh-CN" altLang="zh-CN" dirty="0"/>
              <a:t>”属性值为“</a:t>
            </a:r>
            <a:r>
              <a:rPr lang="en-US" altLang="zh-CN" dirty="0"/>
              <a:t>list</a:t>
            </a:r>
            <a:r>
              <a:rPr lang="zh-CN" altLang="zh-CN" dirty="0"/>
              <a:t>”；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26914" y="4365078"/>
            <a:ext cx="7893440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当</a:t>
            </a:r>
            <a:r>
              <a:rPr lang="zh-CN" altLang="zh-CN" dirty="0"/>
              <a:t>传入的参数类型是“</a:t>
            </a:r>
            <a:r>
              <a:rPr lang="en-US" altLang="zh-CN" dirty="0"/>
              <a:t>Array</a:t>
            </a:r>
            <a:r>
              <a:rPr lang="zh-CN" altLang="zh-CN" dirty="0"/>
              <a:t>”数组的时候，“</a:t>
            </a:r>
            <a:r>
              <a:rPr lang="en-US" altLang="zh-CN" dirty="0"/>
              <a:t>collection</a:t>
            </a:r>
            <a:r>
              <a:rPr lang="zh-CN" altLang="zh-CN" dirty="0"/>
              <a:t>”属性值为“</a:t>
            </a:r>
            <a:r>
              <a:rPr lang="en-US" altLang="zh-CN" dirty="0"/>
              <a:t>array</a:t>
            </a:r>
            <a:r>
              <a:rPr lang="zh-CN" altLang="zh-CN" dirty="0"/>
              <a:t>”；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26914" y="5301156"/>
            <a:ext cx="7893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当</a:t>
            </a:r>
            <a:r>
              <a:rPr lang="zh-CN" altLang="zh-CN" dirty="0"/>
              <a:t>传入的参数类型是“</a:t>
            </a:r>
            <a:r>
              <a:rPr lang="en-US" altLang="zh-CN" dirty="0"/>
              <a:t>Map</a:t>
            </a:r>
            <a:r>
              <a:rPr lang="zh-CN" altLang="zh-CN" dirty="0"/>
              <a:t>”的时候，“</a:t>
            </a:r>
            <a:r>
              <a:rPr lang="en-US" altLang="zh-CN" dirty="0"/>
              <a:t>collection</a:t>
            </a:r>
            <a:r>
              <a:rPr lang="zh-CN" altLang="zh-CN" dirty="0"/>
              <a:t>”属性值为“</a:t>
            </a:r>
            <a:r>
              <a:rPr lang="en-US" altLang="zh-CN" dirty="0"/>
              <a:t>map</a:t>
            </a:r>
            <a:r>
              <a:rPr lang="zh-CN" altLang="zh-CN" dirty="0" smtClean="0"/>
              <a:t>”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030462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2236510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MyBatis</a:t>
            </a:r>
            <a:r>
              <a:rPr lang="zh-CN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的动态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SQL</a:t>
            </a:r>
            <a:endParaRPr lang="zh-CN" altLang="en-US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9008" y="1772862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foreach</a:t>
            </a:r>
            <a:r>
              <a:rPr lang="zh-CN" altLang="zh-CN" dirty="0"/>
              <a:t>元素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27065" y="2204898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item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27064" y="2636934"/>
            <a:ext cx="7893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指</a:t>
            </a:r>
            <a:r>
              <a:rPr lang="zh-CN" altLang="zh-CN" dirty="0"/>
              <a:t>循环中当前的元素，配置的</a:t>
            </a:r>
            <a:r>
              <a:rPr lang="en-US" altLang="zh-CN" dirty="0"/>
              <a:t>item</a:t>
            </a:r>
            <a:r>
              <a:rPr lang="zh-CN" altLang="zh-CN" dirty="0"/>
              <a:t>的名字随意取；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27064" y="3075433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index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27065" y="3452041"/>
            <a:ext cx="7893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指定</a:t>
            </a:r>
            <a:r>
              <a:rPr lang="zh-CN" altLang="zh-CN" dirty="0"/>
              <a:t>一个名字，用于表示在迭代过程中，每一次迭代的</a:t>
            </a:r>
            <a:r>
              <a:rPr lang="zh-CN" altLang="zh-CN" dirty="0" smtClean="0"/>
              <a:t>位置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27064" y="3861036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open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27065" y="4233132"/>
            <a:ext cx="7893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指定循环</a:t>
            </a:r>
            <a:r>
              <a:rPr lang="zh-CN" altLang="en-US" dirty="0" smtClean="0"/>
              <a:t>体内部</a:t>
            </a:r>
            <a:r>
              <a:rPr lang="zh-CN" altLang="zh-CN" dirty="0" smtClean="0"/>
              <a:t>内容</a:t>
            </a:r>
            <a:r>
              <a:rPr lang="zh-CN" altLang="zh-CN" dirty="0"/>
              <a:t>的开始</a:t>
            </a:r>
            <a:r>
              <a:rPr lang="zh-CN" altLang="zh-CN" dirty="0" smtClean="0"/>
              <a:t>部分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927064" y="4653102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separator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27063" y="5022434"/>
            <a:ext cx="7893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指定</a:t>
            </a:r>
            <a:r>
              <a:rPr lang="zh-CN" altLang="zh-CN" dirty="0"/>
              <a:t>每次迭代之间以什么符号作为</a:t>
            </a:r>
            <a:r>
              <a:rPr lang="zh-CN" altLang="zh-CN" dirty="0" smtClean="0"/>
              <a:t>分隔符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27063" y="5445168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close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927063" y="5817264"/>
            <a:ext cx="7893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smtClean="0"/>
              <a:t>指定循环</a:t>
            </a:r>
            <a:r>
              <a:rPr lang="zh-CN" altLang="en-US" smtClean="0"/>
              <a:t>体内部</a:t>
            </a:r>
            <a:r>
              <a:rPr lang="zh-CN" altLang="zh-CN" smtClean="0"/>
              <a:t>内容</a:t>
            </a:r>
            <a:r>
              <a:rPr lang="zh-CN" altLang="zh-CN" dirty="0"/>
              <a:t>的结尾</a:t>
            </a:r>
            <a:r>
              <a:rPr lang="zh-CN" altLang="zh-CN" dirty="0" smtClean="0"/>
              <a:t>部分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042921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4B4D4F"/>
      </a:dk1>
      <a:lt1>
        <a:srgbClr val="FFFFFF"/>
      </a:lt1>
      <a:dk2>
        <a:srgbClr val="3D3F41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27129</TotalTime>
  <Pages>0</Pages>
  <Words>734</Words>
  <Characters>0</Characters>
  <Application>Microsoft Office PowerPoint</Application>
  <PresentationFormat>全屏显示(4:3)</PresentationFormat>
  <Lines>0</Lines>
  <Paragraphs>92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A000120140530A99PPBG</vt:lpstr>
      <vt:lpstr>MyBatis配置</vt:lpstr>
      <vt:lpstr>MyBatis配置</vt:lpstr>
      <vt:lpstr>MyBatis配置</vt:lpstr>
      <vt:lpstr>MyBatis配置</vt:lpstr>
      <vt:lpstr>MyBatis配置</vt:lpstr>
      <vt:lpstr>MyBatis配置</vt:lpstr>
      <vt:lpstr>MyBatis配置</vt:lpstr>
      <vt:lpstr>MyBatis配置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产品介绍</dc:title>
  <dc:creator>Steven Wang</dc:creator>
  <cp:lastModifiedBy>王毅</cp:lastModifiedBy>
  <cp:revision>1328</cp:revision>
  <dcterms:created xsi:type="dcterms:W3CDTF">2017-03-18T01:13:00Z</dcterms:created>
  <dcterms:modified xsi:type="dcterms:W3CDTF">2020-02-26T03:00:56Z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