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88" d="100"/>
          <a:sy n="88" d="100"/>
        </p:scale>
        <p:origin x="-1296" y="-36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80049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控制反转的概念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6944" y="1846591"/>
            <a:ext cx="8533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>
                <a:solidFill>
                  <a:srgbClr val="FF0000"/>
                </a:solidFill>
              </a:rPr>
              <a:t>控制</a:t>
            </a:r>
            <a:r>
              <a:rPr lang="zh-CN" altLang="zh-CN" dirty="0">
                <a:solidFill>
                  <a:srgbClr val="FF0000"/>
                </a:solidFill>
              </a:rPr>
              <a:t>反转</a:t>
            </a:r>
            <a:r>
              <a:rPr lang="zh-CN" altLang="zh-CN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Inversion of Control</a:t>
            </a:r>
            <a:r>
              <a:rPr lang="zh-CN" altLang="zh-CN" dirty="0"/>
              <a:t>，缩写为</a:t>
            </a:r>
            <a:r>
              <a:rPr lang="en-US" altLang="zh-CN" dirty="0" err="1">
                <a:solidFill>
                  <a:srgbClr val="FF0000"/>
                </a:solidFill>
              </a:rPr>
              <a:t>IoC</a:t>
            </a:r>
            <a:r>
              <a:rPr lang="zh-CN" altLang="zh-CN" dirty="0"/>
              <a:t>）：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6944" y="2278627"/>
            <a:ext cx="8605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就是</a:t>
            </a:r>
            <a:r>
              <a:rPr lang="zh-CN" altLang="zh-CN" dirty="0"/>
              <a:t>将对象的</a:t>
            </a:r>
            <a:r>
              <a:rPr lang="zh-CN" altLang="zh-CN" dirty="0">
                <a:solidFill>
                  <a:srgbClr val="FF0000"/>
                </a:solidFill>
              </a:rPr>
              <a:t>创建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销毁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初始化</a:t>
            </a:r>
            <a:r>
              <a:rPr lang="zh-CN" altLang="zh-CN" dirty="0"/>
              <a:t>等一系列的声明周期的过程</a:t>
            </a:r>
            <a:r>
              <a:rPr lang="zh-CN" altLang="zh-CN" dirty="0">
                <a:solidFill>
                  <a:srgbClr val="FF0000"/>
                </a:solidFill>
              </a:rPr>
              <a:t>交给</a:t>
            </a:r>
            <a:r>
              <a:rPr lang="en-US" altLang="zh-CN" dirty="0">
                <a:solidFill>
                  <a:srgbClr val="FF0000"/>
                </a:solidFill>
              </a:rPr>
              <a:t>Spring</a:t>
            </a:r>
            <a:r>
              <a:rPr lang="zh-CN" altLang="zh-CN" dirty="0">
                <a:solidFill>
                  <a:srgbClr val="FF0000"/>
                </a:solidFill>
              </a:rPr>
              <a:t>容器来处理</a:t>
            </a:r>
            <a:r>
              <a:rPr lang="zh-CN" altLang="zh-CN" dirty="0"/>
              <a:t>。控制反转是面向对象编程中的一种设计原则，可以用来减低计算机代码之间的耦合度。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6944" y="3299159"/>
            <a:ext cx="8605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IoC</a:t>
            </a:r>
            <a:r>
              <a:rPr lang="zh-CN" altLang="zh-CN" dirty="0">
                <a:solidFill>
                  <a:srgbClr val="FF0000"/>
                </a:solidFill>
              </a:rPr>
              <a:t>模式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6944" y="3718747"/>
            <a:ext cx="8605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系统</a:t>
            </a:r>
            <a:r>
              <a:rPr lang="zh-CN" altLang="zh-CN" dirty="0"/>
              <a:t>中通过引入实现了</a:t>
            </a:r>
            <a:r>
              <a:rPr lang="en-US" altLang="zh-CN" dirty="0" err="1">
                <a:solidFill>
                  <a:srgbClr val="FF0000"/>
                </a:solidFill>
              </a:rPr>
              <a:t>IoC</a:t>
            </a:r>
            <a:r>
              <a:rPr lang="zh-CN" altLang="zh-CN" dirty="0">
                <a:solidFill>
                  <a:srgbClr val="FF0000"/>
                </a:solidFill>
              </a:rPr>
              <a:t>模式的</a:t>
            </a:r>
            <a:r>
              <a:rPr lang="en-US" altLang="zh-CN" dirty="0" err="1">
                <a:solidFill>
                  <a:srgbClr val="FF0000"/>
                </a:solidFill>
              </a:rPr>
              <a:t>IoC</a:t>
            </a:r>
            <a:r>
              <a:rPr lang="zh-CN" altLang="zh-CN" dirty="0">
                <a:solidFill>
                  <a:srgbClr val="FF0000"/>
                </a:solidFill>
              </a:rPr>
              <a:t>容器</a:t>
            </a:r>
            <a:r>
              <a:rPr lang="zh-CN" altLang="zh-CN" dirty="0"/>
              <a:t>，即可</a:t>
            </a:r>
            <a:r>
              <a:rPr lang="zh-CN" altLang="zh-CN" dirty="0">
                <a:solidFill>
                  <a:srgbClr val="FF0000"/>
                </a:solidFill>
              </a:rPr>
              <a:t>由</a:t>
            </a:r>
            <a:r>
              <a:rPr lang="en-US" altLang="zh-CN" dirty="0" err="1">
                <a:solidFill>
                  <a:srgbClr val="FF0000"/>
                </a:solidFill>
              </a:rPr>
              <a:t>IoC</a:t>
            </a:r>
            <a:r>
              <a:rPr lang="zh-CN" altLang="zh-CN" dirty="0">
                <a:solidFill>
                  <a:srgbClr val="FF0000"/>
                </a:solidFill>
              </a:rPr>
              <a:t>容器来管理对象的生命周期、依赖关系等</a:t>
            </a:r>
            <a:r>
              <a:rPr lang="zh-CN" altLang="zh-CN" dirty="0"/>
              <a:t>，从而使得应用程序的配置和依赖性规范与实际的应用程序代码分离。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6944" y="4726831"/>
            <a:ext cx="8605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>
                <a:solidFill>
                  <a:srgbClr val="FF0000"/>
                </a:solidFill>
              </a:rPr>
              <a:t>特点</a:t>
            </a:r>
            <a:r>
              <a:rPr lang="zh-CN" altLang="zh-CN" dirty="0" smtClean="0"/>
              <a:t>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6944" y="5158867"/>
            <a:ext cx="860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通过</a:t>
            </a:r>
            <a:r>
              <a:rPr lang="zh-CN" altLang="zh-CN" dirty="0"/>
              <a:t>文本的配置文件进行应用程序组件间相互关系的配置，而不用重新修改并编译具体的代码。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单例模式和多例模式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08" y="197957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>
                <a:solidFill>
                  <a:srgbClr val="FF0000"/>
                </a:solidFill>
              </a:rPr>
              <a:t>Spring</a:t>
            </a:r>
            <a:r>
              <a:rPr lang="zh-CN" altLang="zh-CN" dirty="0">
                <a:solidFill>
                  <a:srgbClr val="FF0000"/>
                </a:solidFill>
              </a:rPr>
              <a:t>的配置文件</a:t>
            </a:r>
            <a:r>
              <a:rPr lang="zh-CN" altLang="zh-CN" dirty="0"/>
              <a:t>中的</a:t>
            </a:r>
            <a:r>
              <a:rPr lang="zh-CN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bean</a:t>
            </a:r>
            <a:r>
              <a:rPr lang="zh-CN" altLang="zh-CN" dirty="0">
                <a:solidFill>
                  <a:srgbClr val="FF0000"/>
                </a:solidFill>
              </a:rPr>
              <a:t>”标签</a:t>
            </a:r>
            <a:r>
              <a:rPr lang="zh-CN" altLang="zh-CN" dirty="0"/>
              <a:t>中有一个</a:t>
            </a:r>
            <a:r>
              <a:rPr lang="zh-CN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scope</a:t>
            </a:r>
            <a:r>
              <a:rPr lang="zh-CN" altLang="zh-CN" dirty="0">
                <a:solidFill>
                  <a:srgbClr val="FF0000"/>
                </a:solidFill>
              </a:rPr>
              <a:t>”属性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9008" y="2483620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该属性的值为“</a:t>
            </a:r>
            <a:r>
              <a:rPr lang="en-US" altLang="zh-CN" dirty="0">
                <a:solidFill>
                  <a:srgbClr val="FF0000"/>
                </a:solidFill>
              </a:rPr>
              <a:t>singleton</a:t>
            </a:r>
            <a:r>
              <a:rPr lang="zh-CN" altLang="zh-CN" dirty="0"/>
              <a:t>”，则容器创建实例对象的模式为</a:t>
            </a:r>
            <a:r>
              <a:rPr lang="zh-CN" altLang="zh-CN" dirty="0">
                <a:solidFill>
                  <a:srgbClr val="FF0000"/>
                </a:solidFill>
              </a:rPr>
              <a:t>单例模式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359008" y="2915656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该属性的值为“</a:t>
            </a:r>
            <a:r>
              <a:rPr lang="en-US" altLang="zh-CN" dirty="0">
                <a:solidFill>
                  <a:srgbClr val="FF0000"/>
                </a:solidFill>
              </a:rPr>
              <a:t>prototype</a:t>
            </a:r>
            <a:r>
              <a:rPr lang="zh-CN" altLang="zh-CN" dirty="0"/>
              <a:t>”，则容器创建实例对象的模式为</a:t>
            </a:r>
            <a:r>
              <a:rPr lang="zh-CN" altLang="zh-CN" dirty="0">
                <a:solidFill>
                  <a:srgbClr val="FF0000"/>
                </a:solidFill>
              </a:rPr>
              <a:t>多例模式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392255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569660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初始化和销毁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008" y="1916874"/>
            <a:ext cx="8533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>
                <a:solidFill>
                  <a:srgbClr val="FF0000"/>
                </a:solidFill>
              </a:rPr>
              <a:t>初始化</a:t>
            </a:r>
            <a:r>
              <a:rPr lang="zh-CN" altLang="zh-CN" dirty="0"/>
              <a:t>方法和</a:t>
            </a:r>
            <a:r>
              <a:rPr lang="zh-CN" altLang="zh-CN" dirty="0">
                <a:solidFill>
                  <a:srgbClr val="FF0000"/>
                </a:solidFill>
              </a:rPr>
              <a:t>销毁</a:t>
            </a:r>
            <a:r>
              <a:rPr lang="zh-CN" altLang="zh-CN" dirty="0"/>
              <a:t>方法是在在</a:t>
            </a:r>
            <a:r>
              <a:rPr lang="en-US" altLang="zh-CN" dirty="0">
                <a:solidFill>
                  <a:srgbClr val="FF0000"/>
                </a:solidFill>
              </a:rPr>
              <a:t>Spring</a:t>
            </a:r>
            <a:r>
              <a:rPr lang="zh-CN" altLang="zh-CN" dirty="0">
                <a:solidFill>
                  <a:srgbClr val="FF0000"/>
                </a:solidFill>
              </a:rPr>
              <a:t>的配置文件</a:t>
            </a:r>
            <a:r>
              <a:rPr lang="zh-CN" altLang="zh-CN" dirty="0"/>
              <a:t>中</a:t>
            </a:r>
            <a:r>
              <a:rPr lang="zh-CN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bean</a:t>
            </a:r>
            <a:r>
              <a:rPr lang="zh-CN" altLang="zh-CN" dirty="0">
                <a:solidFill>
                  <a:srgbClr val="FF0000"/>
                </a:solidFill>
              </a:rPr>
              <a:t>”标签</a:t>
            </a:r>
            <a:r>
              <a:rPr lang="zh-CN" altLang="zh-CN" dirty="0"/>
              <a:t>的“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en-US" altLang="zh-CN" dirty="0">
                <a:solidFill>
                  <a:srgbClr val="FF0000"/>
                </a:solidFill>
              </a:rPr>
              <a:t>-method</a:t>
            </a:r>
            <a:r>
              <a:rPr lang="zh-CN" altLang="zh-CN" dirty="0"/>
              <a:t>”和“</a:t>
            </a:r>
            <a:r>
              <a:rPr lang="en-US" altLang="zh-CN" dirty="0">
                <a:solidFill>
                  <a:srgbClr val="FF0000"/>
                </a:solidFill>
              </a:rPr>
              <a:t>destroy-method</a:t>
            </a:r>
            <a:r>
              <a:rPr lang="zh-CN" altLang="zh-CN" dirty="0"/>
              <a:t>”两个属性决定的：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35056" y="2743015"/>
            <a:ext cx="795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init</a:t>
            </a:r>
            <a:r>
              <a:rPr lang="en-US" altLang="zh-CN" dirty="0"/>
              <a:t>-method</a:t>
            </a:r>
            <a:r>
              <a:rPr lang="zh-CN" altLang="zh-CN" dirty="0"/>
              <a:t>属性</a:t>
            </a:r>
          </a:p>
        </p:txBody>
      </p:sp>
      <p:sp>
        <p:nvSpPr>
          <p:cNvPr id="11" name="矩形 10"/>
          <p:cNvSpPr/>
          <p:nvPr/>
        </p:nvSpPr>
        <p:spPr>
          <a:xfrm>
            <a:off x="935056" y="3115289"/>
            <a:ext cx="795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指定初始化的方法</a:t>
            </a:r>
            <a:r>
              <a:rPr lang="zh-CN" altLang="zh-CN" dirty="0"/>
              <a:t>且初始化方法在</a:t>
            </a:r>
            <a:r>
              <a:rPr lang="zh-CN" altLang="zh-CN" dirty="0">
                <a:solidFill>
                  <a:srgbClr val="FF0000"/>
                </a:solidFill>
              </a:rPr>
              <a:t>构造函数执行后执行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35056" y="3635716"/>
            <a:ext cx="795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destory</a:t>
            </a:r>
            <a:r>
              <a:rPr lang="en-US" altLang="zh-CN" dirty="0"/>
              <a:t>-method</a:t>
            </a:r>
            <a:r>
              <a:rPr lang="zh-CN" altLang="zh-CN" dirty="0"/>
              <a:t>属性</a:t>
            </a:r>
          </a:p>
        </p:txBody>
      </p:sp>
      <p:sp>
        <p:nvSpPr>
          <p:cNvPr id="13" name="矩形 12"/>
          <p:cNvSpPr/>
          <p:nvPr/>
        </p:nvSpPr>
        <p:spPr>
          <a:xfrm>
            <a:off x="935056" y="4067752"/>
            <a:ext cx="795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指定对象实例的</a:t>
            </a:r>
            <a:r>
              <a:rPr lang="zh-CN" altLang="zh-CN" dirty="0">
                <a:solidFill>
                  <a:srgbClr val="FF0000"/>
                </a:solidFill>
              </a:rPr>
              <a:t>销毁方法</a:t>
            </a:r>
            <a:r>
              <a:rPr lang="zh-CN" altLang="zh-CN" dirty="0"/>
              <a:t>且该方法在</a:t>
            </a:r>
            <a:r>
              <a:rPr lang="zh-CN" altLang="zh-CN" dirty="0">
                <a:solidFill>
                  <a:srgbClr val="FF0000"/>
                </a:solidFill>
              </a:rPr>
              <a:t>对象实例销毁时执行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9008" y="4941126"/>
            <a:ext cx="853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注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FF0000"/>
                </a:solidFill>
              </a:rPr>
              <a:t>销毁方法</a:t>
            </a:r>
            <a:r>
              <a:rPr lang="zh-CN" altLang="zh-CN" dirty="0"/>
              <a:t>必须在</a:t>
            </a:r>
            <a:r>
              <a:rPr lang="zh-CN" altLang="zh-CN" dirty="0">
                <a:solidFill>
                  <a:srgbClr val="FF0000"/>
                </a:solidFill>
              </a:rPr>
              <a:t>单例模式下</a:t>
            </a:r>
            <a:r>
              <a:rPr lang="zh-CN" altLang="zh-CN" dirty="0"/>
              <a:t>才会被调用。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22568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0313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懒加载和非懒加载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08" y="1833736"/>
            <a:ext cx="8533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>
                <a:solidFill>
                  <a:srgbClr val="FF0000"/>
                </a:solidFill>
              </a:rPr>
              <a:t>懒</a:t>
            </a:r>
            <a:r>
              <a:rPr lang="zh-CN" altLang="zh-CN" dirty="0">
                <a:solidFill>
                  <a:srgbClr val="FF0000"/>
                </a:solidFill>
              </a:rPr>
              <a:t>加载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非懒加载</a:t>
            </a:r>
            <a:r>
              <a:rPr lang="zh-CN" altLang="zh-CN" dirty="0"/>
              <a:t>是在</a:t>
            </a:r>
            <a:r>
              <a:rPr lang="en-US" altLang="zh-CN" dirty="0"/>
              <a:t>Spring</a:t>
            </a:r>
            <a:r>
              <a:rPr lang="zh-CN" altLang="zh-CN" dirty="0"/>
              <a:t>的配置文件中</a:t>
            </a:r>
            <a:r>
              <a:rPr lang="zh-CN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bean</a:t>
            </a:r>
            <a:r>
              <a:rPr lang="zh-CN" altLang="zh-CN" dirty="0">
                <a:solidFill>
                  <a:srgbClr val="FF0000"/>
                </a:solidFill>
              </a:rPr>
              <a:t>”标签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lazy-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zh-CN" altLang="zh-CN" dirty="0">
                <a:solidFill>
                  <a:srgbClr val="FF0000"/>
                </a:solidFill>
              </a:rPr>
              <a:t>”属性</a:t>
            </a:r>
            <a:r>
              <a:rPr lang="zh-CN" altLang="zh-CN" dirty="0"/>
              <a:t>决定的，该属性会有两个值：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3050" y="2553796"/>
            <a:ext cx="4645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true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59008" y="2985832"/>
            <a:ext cx="853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懒</a:t>
            </a:r>
            <a:r>
              <a:rPr lang="zh-CN" altLang="zh-CN" dirty="0"/>
              <a:t>加载，在真正</a:t>
            </a:r>
            <a:r>
              <a:rPr lang="zh-CN" altLang="zh-CN" dirty="0">
                <a:solidFill>
                  <a:srgbClr val="FF0000"/>
                </a:solidFill>
              </a:rPr>
              <a:t>需要使用对象的时候</a:t>
            </a:r>
            <a:r>
              <a:rPr lang="zh-CN" altLang="zh-CN" dirty="0"/>
              <a:t>才会创建对象。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3050" y="3483971"/>
            <a:ext cx="4645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false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359008" y="3851734"/>
            <a:ext cx="853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非</a:t>
            </a:r>
            <a:r>
              <a:rPr lang="zh-CN" altLang="zh-CN" dirty="0"/>
              <a:t>懒加载，</a:t>
            </a:r>
            <a:r>
              <a:rPr lang="zh-CN" altLang="zh-CN" dirty="0">
                <a:solidFill>
                  <a:srgbClr val="FF0000"/>
                </a:solidFill>
              </a:rPr>
              <a:t>在容器启动后</a:t>
            </a:r>
            <a:r>
              <a:rPr lang="zh-CN" altLang="zh-CN" dirty="0"/>
              <a:t>立即加载对象。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80723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25965</TotalTime>
  <Pages>0</Pages>
  <Words>366</Words>
  <Characters>0</Characters>
  <Application>Microsoft Office PowerPoint</Application>
  <PresentationFormat>全屏显示(4:3)</PresentationFormat>
  <Lines>0</Lines>
  <Paragraphs>32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A000120140530A99PPBG</vt:lpstr>
      <vt:lpstr>控制反转</vt:lpstr>
      <vt:lpstr>控制反转</vt:lpstr>
      <vt:lpstr>控制反转</vt:lpstr>
      <vt:lpstr>控制反转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1246</cp:revision>
  <dcterms:created xsi:type="dcterms:W3CDTF">2017-03-18T01:13:00Z</dcterms:created>
  <dcterms:modified xsi:type="dcterms:W3CDTF">2020-02-04T13:28:01Z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