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0" d="100"/>
          <a:sy n="100" d="100"/>
        </p:scale>
        <p:origin x="-948" y="-38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2020/3/3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2020/3/3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构建工程所需依赖包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17525"/>
              </p:ext>
            </p:extLst>
          </p:nvPr>
        </p:nvGraphicFramePr>
        <p:xfrm>
          <a:off x="287643" y="1772862"/>
          <a:ext cx="8568714" cy="3963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295"/>
                <a:gridCol w="6019419"/>
              </a:tblGrid>
              <a:tr h="151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依赖包名称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依赖包作用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</a:tr>
              <a:tr h="143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commons-collections-3.2.1.jar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类似</a:t>
                      </a:r>
                      <a:r>
                        <a:rPr lang="en-US" sz="1000" kern="100" dirty="0">
                          <a:effectLst/>
                        </a:rPr>
                        <a:t>C++</a:t>
                      </a:r>
                      <a:r>
                        <a:rPr lang="zh-CN" sz="1000" kern="100" dirty="0">
                          <a:effectLst/>
                        </a:rPr>
                        <a:t>中的</a:t>
                      </a:r>
                      <a:r>
                        <a:rPr lang="en-US" sz="1000" u="none" strike="noStrike" kern="100" dirty="0" err="1">
                          <a:effectLst/>
                        </a:rPr>
                        <a:t>Boost库</a:t>
                      </a:r>
                      <a:r>
                        <a:rPr lang="zh-CN" sz="1000" kern="100" dirty="0">
                          <a:effectLst/>
                        </a:rPr>
                        <a:t>，对</a:t>
                      </a:r>
                      <a:r>
                        <a:rPr lang="en-US" sz="1000" u="none" strike="noStrike" kern="100" dirty="0" err="1">
                          <a:effectLst/>
                        </a:rPr>
                        <a:t>Java容器</a:t>
                      </a:r>
                      <a:r>
                        <a:rPr lang="zh-CN" sz="1000" kern="100" dirty="0">
                          <a:effectLst/>
                        </a:rPr>
                        <a:t>类型和算法的补充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</a:tr>
              <a:tr h="144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cglib-nodep-3.1.jar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是一个强大的</a:t>
                      </a:r>
                      <a:r>
                        <a:rPr lang="en-US" sz="1000" kern="100" dirty="0">
                          <a:effectLst/>
                        </a:rPr>
                        <a:t>,</a:t>
                      </a:r>
                      <a:r>
                        <a:rPr lang="zh-CN" sz="1000" kern="100" dirty="0">
                          <a:effectLst/>
                        </a:rPr>
                        <a:t>高性能</a:t>
                      </a:r>
                      <a:r>
                        <a:rPr lang="en-US" sz="1000" kern="100" dirty="0">
                          <a:effectLst/>
                        </a:rPr>
                        <a:t>,</a:t>
                      </a:r>
                      <a:r>
                        <a:rPr lang="zh-CN" sz="1000" kern="100" dirty="0">
                          <a:effectLst/>
                        </a:rPr>
                        <a:t>高质量的</a:t>
                      </a:r>
                      <a:r>
                        <a:rPr lang="en-US" sz="1000" kern="100" dirty="0">
                          <a:effectLst/>
                        </a:rPr>
                        <a:t>Code</a:t>
                      </a:r>
                      <a:r>
                        <a:rPr lang="zh-CN" sz="1000" kern="100" dirty="0">
                          <a:effectLst/>
                        </a:rPr>
                        <a:t>生成类库。它可以在运行期扩展</a:t>
                      </a:r>
                      <a:r>
                        <a:rPr lang="en-US" sz="1000" kern="100" dirty="0">
                          <a:effectLst/>
                        </a:rPr>
                        <a:t>Java</a:t>
                      </a:r>
                      <a:r>
                        <a:rPr lang="zh-CN" sz="1000" kern="100" dirty="0">
                          <a:effectLst/>
                        </a:rPr>
                        <a:t>类与实现</a:t>
                      </a:r>
                      <a:r>
                        <a:rPr lang="en-US" sz="1000" kern="100" dirty="0">
                          <a:effectLst/>
                        </a:rPr>
                        <a:t>Java</a:t>
                      </a:r>
                      <a:r>
                        <a:rPr lang="zh-CN" sz="1000" kern="100" dirty="0">
                          <a:effectLst/>
                        </a:rPr>
                        <a:t>接口。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</a:tr>
              <a:tr h="1519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aspectjweaver-1.9.5.jar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支持切入点表达式等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</a:tr>
              <a:tr h="1280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aopalliance-1.0.jar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AOP</a:t>
                      </a:r>
                      <a:r>
                        <a:rPr lang="zh-CN" sz="1000" kern="100" dirty="0">
                          <a:effectLst/>
                        </a:rPr>
                        <a:t>联盟的</a:t>
                      </a:r>
                      <a:r>
                        <a:rPr lang="en-US" sz="1000" kern="100" dirty="0">
                          <a:effectLst/>
                        </a:rPr>
                        <a:t>API</a:t>
                      </a:r>
                      <a:r>
                        <a:rPr lang="zh-CN" sz="1000" kern="100" dirty="0">
                          <a:effectLst/>
                        </a:rPr>
                        <a:t>包，里面包含了针对面向切面的接口。通常</a:t>
                      </a:r>
                      <a:r>
                        <a:rPr lang="en-US" sz="1000" kern="100" dirty="0">
                          <a:effectLst/>
                        </a:rPr>
                        <a:t>Spring</a:t>
                      </a:r>
                      <a:r>
                        <a:rPr lang="zh-CN" sz="1000" kern="100" dirty="0">
                          <a:effectLst/>
                        </a:rPr>
                        <a:t>等其它具备动态织入功能的框架依赖此包。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</a:tr>
              <a:tr h="4172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spring-core-5.2.1.RELEASE.jar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包含</a:t>
                      </a:r>
                      <a:r>
                        <a:rPr lang="en-US" sz="1000" kern="100" dirty="0">
                          <a:effectLst/>
                        </a:rPr>
                        <a:t>Spring </a:t>
                      </a:r>
                      <a:r>
                        <a:rPr lang="zh-CN" sz="1000" kern="100" dirty="0">
                          <a:effectLst/>
                        </a:rPr>
                        <a:t>框架基本的核心工具类。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Spring </a:t>
                      </a:r>
                      <a:r>
                        <a:rPr lang="zh-CN" sz="1000" kern="100" dirty="0">
                          <a:effectLst/>
                        </a:rPr>
                        <a:t>其它组件要都要使用到这个包里的类，是其它组件的基本核心。</a:t>
                      </a:r>
                      <a:r>
                        <a:rPr lang="en-US" sz="1000" kern="100" dirty="0">
                          <a:effectLst/>
                        </a:rPr>
                        <a:t/>
                      </a:r>
                      <a:br>
                        <a:rPr lang="en-US" sz="1000" kern="100" dirty="0">
                          <a:effectLst/>
                        </a:rPr>
                      </a:br>
                      <a:r>
                        <a:rPr lang="zh-CN" sz="1000" kern="100" dirty="0">
                          <a:effectLst/>
                        </a:rPr>
                        <a:t>外部依赖</a:t>
                      </a:r>
                      <a:r>
                        <a:rPr lang="en-US" sz="1000" kern="100" dirty="0">
                          <a:effectLst/>
                        </a:rPr>
                        <a:t>Commons-Logging</a:t>
                      </a:r>
                      <a:r>
                        <a:rPr lang="zh-CN" sz="1000" kern="100" dirty="0">
                          <a:effectLst/>
                        </a:rPr>
                        <a:t>，</a:t>
                      </a:r>
                      <a:r>
                        <a:rPr lang="en-US" sz="1000" kern="100" dirty="0">
                          <a:effectLst/>
                        </a:rPr>
                        <a:t> Log4J</a:t>
                      </a:r>
                      <a:r>
                        <a:rPr lang="zh-CN" sz="1000" kern="100" dirty="0">
                          <a:effectLst/>
                        </a:rPr>
                        <a:t>。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</a:tr>
              <a:tr h="6788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spring-beans-5.2.1.RELEASE.jar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包含访问配置文件、创建和管理</a:t>
                      </a:r>
                      <a:r>
                        <a:rPr lang="en-US" sz="1000" kern="100" dirty="0">
                          <a:effectLst/>
                        </a:rPr>
                        <a:t>bean </a:t>
                      </a:r>
                      <a:r>
                        <a:rPr lang="zh-CN" sz="1000" kern="100" dirty="0">
                          <a:effectLst/>
                        </a:rPr>
                        <a:t>以及进行</a:t>
                      </a:r>
                      <a:r>
                        <a:rPr lang="en-US" sz="1000" kern="100" dirty="0">
                          <a:effectLst/>
                        </a:rPr>
                        <a:t>Inversion of Control / Dependency Injection</a:t>
                      </a:r>
                      <a:r>
                        <a:rPr lang="zh-CN" sz="1000" kern="100" dirty="0">
                          <a:effectLst/>
                        </a:rPr>
                        <a:t>（</a:t>
                      </a:r>
                      <a:r>
                        <a:rPr lang="en-US" sz="1000" kern="100" dirty="0" err="1">
                          <a:effectLst/>
                        </a:rPr>
                        <a:t>IoC</a:t>
                      </a:r>
                      <a:r>
                        <a:rPr lang="en-US" sz="1000" kern="100" dirty="0">
                          <a:effectLst/>
                        </a:rPr>
                        <a:t>/DI</a:t>
                      </a:r>
                      <a:r>
                        <a:rPr lang="zh-CN" sz="1000" kern="100" dirty="0">
                          <a:effectLst/>
                        </a:rPr>
                        <a:t>）操作相关的所有类。如果应用只需基本的</a:t>
                      </a:r>
                      <a:r>
                        <a:rPr lang="en-US" sz="1000" kern="100" dirty="0" err="1">
                          <a:effectLst/>
                        </a:rPr>
                        <a:t>IoC</a:t>
                      </a:r>
                      <a:r>
                        <a:rPr lang="en-US" sz="1000" kern="100" dirty="0">
                          <a:effectLst/>
                        </a:rPr>
                        <a:t>/DI </a:t>
                      </a:r>
                      <a:r>
                        <a:rPr lang="zh-CN" sz="1000" kern="100" dirty="0">
                          <a:effectLst/>
                        </a:rPr>
                        <a:t>支持，引入</a:t>
                      </a:r>
                      <a:r>
                        <a:rPr lang="en-US" sz="1000" kern="100" dirty="0">
                          <a:effectLst/>
                        </a:rPr>
                        <a:t>spring-core.jar </a:t>
                      </a:r>
                      <a:r>
                        <a:rPr lang="zh-CN" sz="1000" kern="100" dirty="0">
                          <a:effectLst/>
                        </a:rPr>
                        <a:t>及</a:t>
                      </a:r>
                      <a:r>
                        <a:rPr lang="en-US" sz="1000" kern="100" dirty="0">
                          <a:effectLst/>
                        </a:rPr>
                        <a:t>spring-beans.jar </a:t>
                      </a:r>
                      <a:r>
                        <a:rPr lang="zh-CN" sz="1000" kern="100" dirty="0">
                          <a:effectLst/>
                        </a:rPr>
                        <a:t>文件就可以了。</a:t>
                      </a:r>
                      <a:r>
                        <a:rPr lang="en-US" sz="1000" kern="100" dirty="0">
                          <a:effectLst/>
                        </a:rPr>
                        <a:t/>
                      </a:r>
                      <a:br>
                        <a:rPr lang="en-US" sz="1000" kern="100" dirty="0">
                          <a:effectLst/>
                        </a:rPr>
                      </a:br>
                      <a:r>
                        <a:rPr lang="zh-CN" sz="1000" kern="100" dirty="0">
                          <a:effectLst/>
                        </a:rPr>
                        <a:t>外部依赖</a:t>
                      </a:r>
                      <a:r>
                        <a:rPr lang="en-US" sz="1000" kern="100" dirty="0">
                          <a:effectLst/>
                        </a:rPr>
                        <a:t>spring-core</a:t>
                      </a:r>
                      <a:r>
                        <a:rPr lang="zh-CN" sz="1000" kern="100" dirty="0">
                          <a:effectLst/>
                        </a:rPr>
                        <a:t>，</a:t>
                      </a:r>
                      <a:r>
                        <a:rPr lang="en-US" sz="1000" kern="100" dirty="0">
                          <a:effectLst/>
                        </a:rPr>
                        <a:t>cglib-nodep.jar</a:t>
                      </a:r>
                      <a:r>
                        <a:rPr lang="zh-CN" sz="1000" kern="100" dirty="0">
                          <a:effectLst/>
                        </a:rPr>
                        <a:t>。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</a:tr>
              <a:tr h="4436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spring-context-5.2.1.RELEASE.jar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为</a:t>
                      </a:r>
                      <a:r>
                        <a:rPr lang="en-US" sz="1000" kern="100" dirty="0">
                          <a:effectLst/>
                        </a:rPr>
                        <a:t>Spring</a:t>
                      </a:r>
                      <a:r>
                        <a:rPr lang="zh-CN" sz="1000" kern="100" dirty="0">
                          <a:effectLst/>
                        </a:rPr>
                        <a:t>核心提供了大量扩展。可以找到使用</a:t>
                      </a:r>
                      <a:r>
                        <a:rPr lang="en-US" sz="1000" kern="100" dirty="0">
                          <a:effectLst/>
                        </a:rPr>
                        <a:t>Spring </a:t>
                      </a:r>
                      <a:r>
                        <a:rPr lang="en-US" sz="1000" kern="100" dirty="0" err="1">
                          <a:effectLst/>
                        </a:rPr>
                        <a:t>ApplicationContext</a:t>
                      </a:r>
                      <a:r>
                        <a:rPr lang="zh-CN" sz="1000" kern="100" dirty="0">
                          <a:effectLst/>
                        </a:rPr>
                        <a:t>特性时所需的全部类，</a:t>
                      </a:r>
                      <a:r>
                        <a:rPr lang="en-US" sz="1000" kern="100" smtClean="0">
                          <a:effectLst/>
                        </a:rPr>
                        <a:t>JNDI </a:t>
                      </a:r>
                      <a:r>
                        <a:rPr lang="zh-CN" sz="1000" kern="100" dirty="0">
                          <a:effectLst/>
                        </a:rPr>
                        <a:t>所需的全部类，</a:t>
                      </a:r>
                      <a:r>
                        <a:rPr lang="en-US" sz="1000" kern="100" dirty="0">
                          <a:effectLst/>
                        </a:rPr>
                        <a:t>instrumentation</a:t>
                      </a:r>
                      <a:r>
                        <a:rPr lang="zh-CN" sz="1000" kern="100" dirty="0">
                          <a:effectLst/>
                        </a:rPr>
                        <a:t>组件以及校验</a:t>
                      </a:r>
                      <a:r>
                        <a:rPr lang="en-US" sz="1000" kern="100" dirty="0">
                          <a:effectLst/>
                        </a:rPr>
                        <a:t>Validation </a:t>
                      </a:r>
                      <a:r>
                        <a:rPr lang="zh-CN" sz="1000" kern="100" dirty="0">
                          <a:effectLst/>
                        </a:rPr>
                        <a:t>方面的相关类。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外部依赖</a:t>
                      </a:r>
                      <a:r>
                        <a:rPr lang="en-US" sz="1000" kern="100" dirty="0">
                          <a:effectLst/>
                        </a:rPr>
                        <a:t>spring-core.jar</a:t>
                      </a:r>
                      <a:r>
                        <a:rPr lang="zh-CN" sz="1000" kern="100" dirty="0">
                          <a:effectLst/>
                        </a:rPr>
                        <a:t>，</a:t>
                      </a:r>
                      <a:r>
                        <a:rPr lang="en-US" sz="1000" kern="100" dirty="0">
                          <a:effectLst/>
                        </a:rPr>
                        <a:t>spring-beans.jar</a:t>
                      </a:r>
                      <a:r>
                        <a:rPr lang="zh-CN" sz="1000" kern="100" dirty="0">
                          <a:effectLst/>
                        </a:rPr>
                        <a:t>，</a:t>
                      </a:r>
                      <a:r>
                        <a:rPr lang="en-US" sz="1000" kern="100" dirty="0">
                          <a:effectLst/>
                        </a:rPr>
                        <a:t>spring-aop.jar</a:t>
                      </a:r>
                      <a:r>
                        <a:rPr lang="zh-CN" sz="1000" kern="100" dirty="0">
                          <a:effectLst/>
                        </a:rPr>
                        <a:t>，</a:t>
                      </a:r>
                      <a:r>
                        <a:rPr lang="en-US" sz="1000" kern="100" dirty="0">
                          <a:effectLst/>
                        </a:rPr>
                        <a:t>commons-collections.jar</a:t>
                      </a:r>
                      <a:r>
                        <a:rPr lang="zh-CN" sz="1000" kern="100" dirty="0">
                          <a:effectLst/>
                        </a:rPr>
                        <a:t>，</a:t>
                      </a:r>
                      <a:r>
                        <a:rPr lang="en-US" sz="1000" kern="100" dirty="0">
                          <a:effectLst/>
                        </a:rPr>
                        <a:t>aopalliance.jar</a:t>
                      </a:r>
                      <a:r>
                        <a:rPr lang="zh-CN" sz="1000" kern="100" dirty="0">
                          <a:effectLst/>
                        </a:rPr>
                        <a:t>。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</a:tr>
              <a:tr h="632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spring-aop-5.2.1.RELEASE.jar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包含在应用中使用</a:t>
                      </a:r>
                      <a:r>
                        <a:rPr lang="en-US" sz="1000" kern="100" dirty="0">
                          <a:effectLst/>
                        </a:rPr>
                        <a:t>Spring </a:t>
                      </a:r>
                      <a:r>
                        <a:rPr lang="zh-CN" sz="1000" kern="100" dirty="0">
                          <a:effectLst/>
                        </a:rPr>
                        <a:t>的</a:t>
                      </a:r>
                      <a:r>
                        <a:rPr lang="en-US" sz="1000" kern="100" dirty="0">
                          <a:effectLst/>
                        </a:rPr>
                        <a:t>AOP </a:t>
                      </a:r>
                      <a:r>
                        <a:rPr lang="zh-CN" sz="1000" kern="100" dirty="0">
                          <a:effectLst/>
                        </a:rPr>
                        <a:t>特性时所需的类和源码级元数据支持。使用基于</a:t>
                      </a:r>
                      <a:r>
                        <a:rPr lang="en-US" sz="1000" kern="100" dirty="0">
                          <a:effectLst/>
                        </a:rPr>
                        <a:t>AOP </a:t>
                      </a:r>
                      <a:r>
                        <a:rPr lang="zh-CN" sz="1000" kern="100" dirty="0">
                          <a:effectLst/>
                        </a:rPr>
                        <a:t>的</a:t>
                      </a:r>
                      <a:r>
                        <a:rPr lang="en-US" sz="1000" kern="100" dirty="0">
                          <a:effectLst/>
                        </a:rPr>
                        <a:t>Spring</a:t>
                      </a:r>
                      <a:r>
                        <a:rPr lang="zh-CN" sz="1000" kern="100" dirty="0">
                          <a:effectLst/>
                        </a:rPr>
                        <a:t>特性，如声明型事务管理（</a:t>
                      </a:r>
                      <a:r>
                        <a:rPr lang="en-US" sz="1000" kern="100" dirty="0">
                          <a:effectLst/>
                        </a:rPr>
                        <a:t>Declarative Transaction Management</a:t>
                      </a:r>
                      <a:r>
                        <a:rPr lang="zh-CN" sz="1000" kern="100" dirty="0">
                          <a:effectLst/>
                        </a:rPr>
                        <a:t>），也要在应用里包含这个</a:t>
                      </a:r>
                      <a:r>
                        <a:rPr lang="en-US" sz="1000" kern="100" dirty="0">
                          <a:effectLst/>
                        </a:rPr>
                        <a:t>jar</a:t>
                      </a:r>
                      <a:r>
                        <a:rPr lang="zh-CN" sz="1000" kern="100" dirty="0">
                          <a:effectLst/>
                        </a:rPr>
                        <a:t>包。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外部依赖</a:t>
                      </a:r>
                      <a:r>
                        <a:rPr lang="en-US" sz="1000" kern="100" dirty="0">
                          <a:effectLst/>
                        </a:rPr>
                        <a:t>spring-core</a:t>
                      </a:r>
                      <a:r>
                        <a:rPr lang="zh-CN" sz="1000" kern="100" dirty="0">
                          <a:effectLst/>
                        </a:rPr>
                        <a:t>，</a:t>
                      </a:r>
                      <a:r>
                        <a:rPr lang="en-US" sz="1000" kern="100" dirty="0">
                          <a:effectLst/>
                        </a:rPr>
                        <a:t>spring-beans</a:t>
                      </a:r>
                      <a:r>
                        <a:rPr lang="zh-CN" sz="1000" kern="100" dirty="0">
                          <a:effectLst/>
                        </a:rPr>
                        <a:t>，</a:t>
                      </a:r>
                      <a:r>
                        <a:rPr lang="en-US" sz="1000" kern="100" dirty="0" err="1">
                          <a:effectLst/>
                        </a:rPr>
                        <a:t>aopalliance</a:t>
                      </a:r>
                      <a:r>
                        <a:rPr lang="zh-CN" sz="1000" kern="100" dirty="0">
                          <a:effectLst/>
                        </a:rPr>
                        <a:t>，</a:t>
                      </a:r>
                      <a:r>
                        <a:rPr lang="en-US" sz="1000" kern="100" dirty="0">
                          <a:effectLst/>
                        </a:rPr>
                        <a:t>CGLIB</a:t>
                      </a:r>
                      <a:r>
                        <a:rPr lang="zh-CN" sz="1000" kern="100" dirty="0">
                          <a:effectLst/>
                        </a:rPr>
                        <a:t>，</a:t>
                      </a:r>
                      <a:r>
                        <a:rPr lang="en-US" sz="1000" kern="100" dirty="0">
                          <a:effectLst/>
                        </a:rPr>
                        <a:t>Commons Attributes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985" marR="37985" marT="0" marB="0"/>
                </a:tc>
              </a:tr>
            </a:tbl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 bwMode="auto">
          <a:xfrm>
            <a:off x="252413" y="252413"/>
            <a:ext cx="734383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工程依赖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基本注解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56966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开启包的扫描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1700856"/>
            <a:ext cx="8461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一个稍大的项目中，通常会有上百个组件类，如果这些组件都采用</a:t>
            </a:r>
            <a:r>
              <a:rPr lang="en-US" altLang="zh-CN" sz="1600" dirty="0"/>
              <a:t>XML</a:t>
            </a:r>
            <a:r>
              <a:rPr lang="zh-CN" altLang="zh-CN" sz="1600" dirty="0"/>
              <a:t>的</a:t>
            </a:r>
            <a:r>
              <a:rPr lang="en-US" altLang="zh-CN" sz="1600" dirty="0"/>
              <a:t>bean</a:t>
            </a:r>
            <a:r>
              <a:rPr lang="zh-CN" altLang="zh-CN" sz="1600" dirty="0"/>
              <a:t>定义来配置，则会增加配置文件的体积，这样就会造成查找和维护起来非常不便。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59008" y="2552484"/>
            <a:ext cx="8461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从</a:t>
            </a:r>
            <a:r>
              <a:rPr lang="en-US" altLang="zh-CN" sz="1600" dirty="0"/>
              <a:t>Spring</a:t>
            </a:r>
            <a:r>
              <a:rPr lang="zh-CN" altLang="zh-CN" sz="1600" dirty="0"/>
              <a:t>的</a:t>
            </a:r>
            <a:r>
              <a:rPr lang="en-US" altLang="zh-CN" sz="1600" dirty="0"/>
              <a:t>2.5</a:t>
            </a:r>
            <a:r>
              <a:rPr lang="zh-CN" altLang="zh-CN" sz="1600" dirty="0"/>
              <a:t>版本开始引入了组件的自动扫描机制，通过扫描机制可以在类路径底下寻找到标注了注解的类，并可以把这些类纳入到</a:t>
            </a:r>
            <a:r>
              <a:rPr lang="en-US" altLang="zh-CN" sz="1600" dirty="0"/>
              <a:t>Spring</a:t>
            </a:r>
            <a:r>
              <a:rPr lang="zh-CN" altLang="zh-CN" sz="1600" dirty="0"/>
              <a:t>容器中进行管理。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59008" y="3429000"/>
            <a:ext cx="8461346" cy="783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在</a:t>
            </a:r>
            <a:r>
              <a:rPr lang="en-US" altLang="zh-CN" sz="1600" dirty="0"/>
              <a:t>Spring</a:t>
            </a:r>
            <a:r>
              <a:rPr lang="zh-CN" altLang="zh-CN" sz="1600" dirty="0"/>
              <a:t>的配置文件中，指定</a:t>
            </a:r>
            <a:r>
              <a:rPr lang="en-US" altLang="zh-CN" sz="1600" dirty="0"/>
              <a:t>Spring</a:t>
            </a:r>
            <a:r>
              <a:rPr lang="zh-CN" altLang="zh-CN" sz="1600" dirty="0"/>
              <a:t>自动扫描确定的包，使得包中类名称上的注释会生效。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59008" y="4365078"/>
            <a:ext cx="3060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配置文件</a:t>
            </a:r>
            <a:r>
              <a:rPr lang="zh-CN" altLang="zh-CN" sz="1600" dirty="0"/>
              <a:t>中的包扫描脚本：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59008" y="4869120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context:component-scan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base-package="</a:t>
            </a:r>
            <a:r>
              <a:rPr lang="en-US" altLang="zh-CN" dirty="0" err="1"/>
              <a:t>com.marshal.springframework</a:t>
            </a:r>
            <a:r>
              <a:rPr lang="en-US" altLang="zh-CN" dirty="0">
                <a:solidFill>
                  <a:srgbClr val="FF0000"/>
                </a:solidFill>
              </a:rPr>
              <a:t>"/&gt;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252413" y="252413"/>
            <a:ext cx="734383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C411D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工程依赖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基本注解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86956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工程依赖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基本注解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107996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基本注解</a:t>
            </a:r>
          </a:p>
        </p:txBody>
      </p:sp>
      <p:sp>
        <p:nvSpPr>
          <p:cNvPr id="7" name="矩形 6"/>
          <p:cNvSpPr/>
          <p:nvPr/>
        </p:nvSpPr>
        <p:spPr>
          <a:xfrm>
            <a:off x="359008" y="1772862"/>
            <a:ext cx="8461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zh-CN" sz="1600" dirty="0" smtClean="0"/>
              <a:t>注解</a:t>
            </a:r>
            <a:r>
              <a:rPr lang="zh-CN" altLang="zh-CN" sz="1600" dirty="0"/>
              <a:t>“</a:t>
            </a:r>
            <a:r>
              <a:rPr lang="en-US" altLang="zh-CN" sz="1600" dirty="0">
                <a:solidFill>
                  <a:srgbClr val="FF0000"/>
                </a:solidFill>
              </a:rPr>
              <a:t>@Controller</a:t>
            </a:r>
            <a:r>
              <a:rPr lang="zh-CN" altLang="zh-CN" sz="1600" dirty="0"/>
              <a:t>”、“</a:t>
            </a:r>
            <a:r>
              <a:rPr lang="en-US" altLang="zh-CN" sz="1600" dirty="0">
                <a:solidFill>
                  <a:srgbClr val="FF0000"/>
                </a:solidFill>
              </a:rPr>
              <a:t>@Service</a:t>
            </a:r>
            <a:r>
              <a:rPr lang="zh-CN" altLang="zh-CN" sz="1600" dirty="0"/>
              <a:t>”、“</a:t>
            </a:r>
            <a:r>
              <a:rPr lang="en-US" altLang="zh-CN" sz="1600" dirty="0">
                <a:solidFill>
                  <a:srgbClr val="FF0000"/>
                </a:solidFill>
              </a:rPr>
              <a:t>@Repository</a:t>
            </a:r>
            <a:r>
              <a:rPr lang="zh-CN" altLang="zh-CN" sz="1600" dirty="0"/>
              <a:t>”、“</a:t>
            </a:r>
            <a:r>
              <a:rPr lang="en-US" altLang="zh-CN" sz="1600" dirty="0">
                <a:solidFill>
                  <a:srgbClr val="FF0000"/>
                </a:solidFill>
              </a:rPr>
              <a:t>@Component</a:t>
            </a:r>
            <a:r>
              <a:rPr lang="zh-CN" altLang="zh-CN" sz="1600" dirty="0"/>
              <a:t>”功能上完全一样，都是用来修饰类，将类声明为</a:t>
            </a:r>
            <a:r>
              <a:rPr lang="en-US" altLang="zh-CN" sz="1600" dirty="0">
                <a:solidFill>
                  <a:srgbClr val="FF0000"/>
                </a:solidFill>
              </a:rPr>
              <a:t>Spring</a:t>
            </a:r>
            <a:r>
              <a:rPr lang="zh-CN" altLang="zh-CN" sz="1600" dirty="0">
                <a:solidFill>
                  <a:srgbClr val="FF0000"/>
                </a:solidFill>
              </a:rPr>
              <a:t>管理的</a:t>
            </a:r>
            <a:r>
              <a:rPr lang="en-US" altLang="zh-CN" sz="1600" dirty="0">
                <a:solidFill>
                  <a:srgbClr val="FF0000"/>
                </a:solidFill>
              </a:rPr>
              <a:t>bean</a:t>
            </a:r>
            <a:r>
              <a:rPr lang="zh-CN" altLang="zh-CN" sz="1600" dirty="0"/>
              <a:t>。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359008" y="2602290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其中</a:t>
            </a:r>
            <a:r>
              <a:rPr lang="zh-CN" altLang="zh-CN" sz="1600" dirty="0"/>
              <a:t>：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901319" y="2996964"/>
            <a:ext cx="5479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“</a:t>
            </a:r>
            <a:r>
              <a:rPr lang="en-US" altLang="zh-CN" sz="1600" dirty="0">
                <a:solidFill>
                  <a:srgbClr val="FF0000"/>
                </a:solidFill>
              </a:rPr>
              <a:t>@Component</a:t>
            </a:r>
            <a:r>
              <a:rPr lang="zh-CN" altLang="zh-CN" sz="1600" dirty="0"/>
              <a:t>”是通用的</a:t>
            </a:r>
            <a:r>
              <a:rPr lang="zh-CN" altLang="zh-CN" sz="1600" dirty="0" smtClean="0"/>
              <a:t>注解</a:t>
            </a:r>
            <a:r>
              <a:rPr lang="zh-CN" altLang="zh-CN" sz="1600" dirty="0">
                <a:solidFill>
                  <a:srgbClr val="FF0000"/>
                </a:solidFill>
              </a:rPr>
              <a:t>将类注册成为“</a:t>
            </a:r>
            <a:r>
              <a:rPr lang="en-US" altLang="zh-CN" sz="1600" dirty="0">
                <a:solidFill>
                  <a:srgbClr val="FF0000"/>
                </a:solidFill>
              </a:rPr>
              <a:t>bean</a:t>
            </a:r>
            <a:r>
              <a:rPr lang="zh-CN" altLang="zh-CN" sz="16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4" name="矩形 13"/>
          <p:cNvSpPr/>
          <p:nvPr/>
        </p:nvSpPr>
        <p:spPr>
          <a:xfrm>
            <a:off x="901318" y="3442323"/>
            <a:ext cx="791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“</a:t>
            </a:r>
            <a:r>
              <a:rPr lang="en-US" altLang="zh-CN" sz="1600" dirty="0">
                <a:solidFill>
                  <a:srgbClr val="FF0000"/>
                </a:solidFill>
              </a:rPr>
              <a:t>@Controller</a:t>
            </a:r>
            <a:r>
              <a:rPr lang="zh-CN" altLang="zh-CN" sz="1600" dirty="0"/>
              <a:t>”在</a:t>
            </a:r>
            <a:r>
              <a:rPr lang="en-US" altLang="zh-CN" sz="1600" dirty="0"/>
              <a:t>web</a:t>
            </a:r>
            <a:r>
              <a:rPr lang="zh-CN" altLang="zh-CN" sz="1600" dirty="0"/>
              <a:t>应用中，用来</a:t>
            </a:r>
            <a:r>
              <a:rPr lang="zh-CN" altLang="zh-CN" sz="1600" dirty="0">
                <a:solidFill>
                  <a:srgbClr val="FF0000"/>
                </a:solidFill>
              </a:rPr>
              <a:t>修饰</a:t>
            </a:r>
            <a:r>
              <a:rPr lang="zh-CN" altLang="zh-CN" sz="1600" dirty="0"/>
              <a:t>软件分层的</a:t>
            </a:r>
            <a:r>
              <a:rPr lang="zh-CN" altLang="zh-CN" sz="1600" dirty="0">
                <a:solidFill>
                  <a:srgbClr val="FF0000"/>
                </a:solidFill>
              </a:rPr>
              <a:t>控制层类</a:t>
            </a:r>
          </a:p>
        </p:txBody>
      </p:sp>
      <p:sp>
        <p:nvSpPr>
          <p:cNvPr id="15" name="矩形 14"/>
          <p:cNvSpPr/>
          <p:nvPr/>
        </p:nvSpPr>
        <p:spPr>
          <a:xfrm>
            <a:off x="901317" y="3861036"/>
            <a:ext cx="791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“</a:t>
            </a:r>
            <a:r>
              <a:rPr lang="en-US" altLang="zh-CN" sz="1600" dirty="0">
                <a:solidFill>
                  <a:srgbClr val="FF0000"/>
                </a:solidFill>
              </a:rPr>
              <a:t>@Service</a:t>
            </a:r>
            <a:r>
              <a:rPr lang="zh-CN" altLang="zh-CN" sz="1600" dirty="0"/>
              <a:t>”在</a:t>
            </a:r>
            <a:r>
              <a:rPr lang="en-US" altLang="zh-CN" sz="1600" dirty="0"/>
              <a:t>web</a:t>
            </a:r>
            <a:r>
              <a:rPr lang="zh-CN" altLang="zh-CN" sz="1600" dirty="0"/>
              <a:t>应用中，用来</a:t>
            </a:r>
            <a:r>
              <a:rPr lang="zh-CN" altLang="zh-CN" sz="1600" dirty="0">
                <a:solidFill>
                  <a:srgbClr val="FF0000"/>
                </a:solidFill>
              </a:rPr>
              <a:t>修饰</a:t>
            </a:r>
            <a:r>
              <a:rPr lang="zh-CN" altLang="zh-CN" sz="1600" dirty="0"/>
              <a:t>软件分层的</a:t>
            </a:r>
            <a:r>
              <a:rPr lang="zh-CN" altLang="zh-CN" sz="1600" dirty="0">
                <a:solidFill>
                  <a:srgbClr val="FF0000"/>
                </a:solidFill>
              </a:rPr>
              <a:t>访问（业务）层类</a:t>
            </a:r>
          </a:p>
        </p:txBody>
      </p:sp>
      <p:sp>
        <p:nvSpPr>
          <p:cNvPr id="16" name="矩形 15"/>
          <p:cNvSpPr/>
          <p:nvPr/>
        </p:nvSpPr>
        <p:spPr>
          <a:xfrm>
            <a:off x="901319" y="4314548"/>
            <a:ext cx="7414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“</a:t>
            </a:r>
            <a:r>
              <a:rPr lang="en-US" altLang="zh-CN" sz="1600" dirty="0">
                <a:solidFill>
                  <a:srgbClr val="FF0000"/>
                </a:solidFill>
              </a:rPr>
              <a:t>@Repository</a:t>
            </a:r>
            <a:r>
              <a:rPr lang="zh-CN" altLang="zh-CN" sz="1600" dirty="0"/>
              <a:t>” 在</a:t>
            </a:r>
            <a:r>
              <a:rPr lang="en-US" altLang="zh-CN" sz="1600" dirty="0"/>
              <a:t>web</a:t>
            </a:r>
            <a:r>
              <a:rPr lang="zh-CN" altLang="zh-CN" sz="1600" dirty="0"/>
              <a:t>应用中，用来</a:t>
            </a:r>
            <a:r>
              <a:rPr lang="zh-CN" altLang="zh-CN" sz="1600" dirty="0">
                <a:solidFill>
                  <a:srgbClr val="FF0000"/>
                </a:solidFill>
              </a:rPr>
              <a:t>修饰</a:t>
            </a:r>
            <a:r>
              <a:rPr lang="zh-CN" altLang="zh-CN" sz="1600" dirty="0"/>
              <a:t>软件分层的</a:t>
            </a:r>
            <a:r>
              <a:rPr lang="zh-CN" altLang="zh-CN" sz="1600" dirty="0">
                <a:solidFill>
                  <a:srgbClr val="FF0000"/>
                </a:solidFill>
              </a:rPr>
              <a:t>数据访问层类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8129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26292</TotalTime>
  <Pages>0</Pages>
  <Words>552</Words>
  <Characters>0</Characters>
  <Application>Microsoft Office PowerPoint</Application>
  <PresentationFormat>全屏显示(4:3)</PresentationFormat>
  <Lines>0</Lines>
  <Paragraphs>41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A000120140530A99PPBG</vt:lpstr>
      <vt:lpstr>PowerPoint 演示文稿</vt:lpstr>
      <vt:lpstr>PowerPoint 演示文稿</vt:lpstr>
      <vt:lpstr>工程依赖jar包Spring基本注解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1304</cp:revision>
  <dcterms:created xsi:type="dcterms:W3CDTF">2017-03-18T01:13:00Z</dcterms:created>
  <dcterms:modified xsi:type="dcterms:W3CDTF">2020-03-03T07:13:29Z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