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EAE8"/>
    <a:srgbClr val="F2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7691" autoAdjust="0"/>
  </p:normalViewPr>
  <p:slideViewPr>
    <p:cSldViewPr>
      <p:cViewPr varScale="1">
        <p:scale>
          <a:sx n="105" d="100"/>
          <a:sy n="105" d="100"/>
        </p:scale>
        <p:origin x="-804" y="-46"/>
      </p:cViewPr>
      <p:guideLst>
        <p:guide orient="horz" pos="2163"/>
        <p:guide pos="30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7C81F-C88A-46B8-B8D7-F1E75461B649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F947A-EF75-4AC1-995A-6A1A632D2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560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F947A-EF75-4AC1-995A-6A1A632D29F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94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F947A-EF75-4AC1-995A-6A1A632D29F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94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7" descr="b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56"/>
          <a:stretch>
            <a:fillRect/>
          </a:stretch>
        </p:blipFill>
        <p:spPr bwMode="auto">
          <a:xfrm>
            <a:off x="0" y="669925"/>
            <a:ext cx="9144000" cy="619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299523" y="2779335"/>
            <a:ext cx="6667178" cy="46721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299523" y="1027620"/>
            <a:ext cx="6667178" cy="1637066"/>
          </a:xfrm>
        </p:spPr>
        <p:txBody>
          <a:bodyPr>
            <a:normAutofit/>
          </a:bodyPr>
          <a:lstStyle>
            <a:lvl1pPr algn="ctr">
              <a:defRPr sz="4200" baseline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 smtClean="0"/>
              <a:t>单击此处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noProof="1" smtClean="0"/>
              <a:t>添加您的标题文字</a:t>
            </a:r>
            <a:endParaRPr lang="zh-CN" altLang="en-US" noProof="1"/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2020/3/4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E702A-C74D-4891-AB75-94FF1C9B14A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1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408675"/>
            <a:ext cx="7887600" cy="53783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C45A19-6578-40B9-8BEC-AAA7A8B8687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67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702000" y="463686"/>
            <a:ext cx="7423200" cy="6012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702000" y="1260000"/>
            <a:ext cx="7423200" cy="4527025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6BFC41-6587-4A45-8E72-79242120E40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76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3657600" y="2782800"/>
            <a:ext cx="5382000" cy="522000"/>
          </a:xfrm>
        </p:spPr>
        <p:txBody>
          <a:bodyPr anchor="t">
            <a:normAutofit/>
          </a:bodyPr>
          <a:lstStyle>
            <a:lvl1pPr algn="l">
              <a:defRPr sz="2800" b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noProof="1" smtClean="0"/>
              <a:t>此处添加您的标题</a:t>
            </a:r>
            <a:endParaRPr lang="en-US" noProof="1"/>
          </a:p>
        </p:txBody>
      </p:sp>
      <p:sp>
        <p:nvSpPr>
          <p:cNvPr id="7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3657600" y="3470400"/>
            <a:ext cx="5382000" cy="367200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单击此处添加您的副标题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8E0D5-2FC2-4F13-8D4B-BA465D5189F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70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19098" y="282497"/>
            <a:ext cx="8292045" cy="699594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419098" y="1143070"/>
            <a:ext cx="3810000" cy="4619376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144800"/>
            <a:ext cx="3819600" cy="46188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2020/3/4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EAB3A0-1ED1-4D73-9C2E-9A5BB1A67DC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10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3685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3685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2020/3/4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ABF8E-BD3F-4423-BEA4-9FCEBDB6408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57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41613" y="36893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2500" lnSpcReduction="10000"/>
          </a:bodyPr>
          <a:lstStyle>
            <a:lvl1pPr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±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lnSpc>
                <a:spcPct val="130000"/>
              </a:lnSpc>
              <a:buFont typeface="Calibri" panose="020F0502020204030204" charset="0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Calibri" panose="020F0502020204030204" charset="0"/>
              <a:buChar char="•"/>
              <a:defRPr sz="2000"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fontAlgn="auto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zh-CN" sz="1600" noProof="1">
              <a:solidFill>
                <a:srgbClr val="ACD1E8"/>
              </a:solidFill>
              <a:cs typeface="Arial" panose="020B0604020202020204" pitchFamily="34" charset="0"/>
            </a:endParaRPr>
          </a:p>
        </p:txBody>
      </p:sp>
      <p:sp>
        <p:nvSpPr>
          <p:cNvPr id="4" name="平行四边形 2"/>
          <p:cNvSpPr>
            <a:spLocks noChangeArrowheads="1"/>
          </p:cNvSpPr>
          <p:nvPr/>
        </p:nvSpPr>
        <p:spPr bwMode="auto">
          <a:xfrm>
            <a:off x="2120900" y="2679700"/>
            <a:ext cx="4889500" cy="957263"/>
          </a:xfrm>
          <a:prstGeom prst="parallelogram">
            <a:avLst>
              <a:gd name="adj" fmla="val 3055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endParaRPr lang="zh-CN" altLang="en-US" sz="4800" b="1">
              <a:solidFill>
                <a:srgbClr val="FFFFFF"/>
              </a:solidFill>
              <a:ea typeface="幼圆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2120400" y="2678400"/>
            <a:ext cx="4888800" cy="957600"/>
          </a:xfrm>
        </p:spPr>
        <p:txBody>
          <a:bodyPr lIns="0" tIns="0" rIns="0" bIns="0"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noProof="1" smtClean="0"/>
              <a:t>此处编辑标题</a:t>
            </a:r>
            <a:endParaRPr lang="en-US" noProof="1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2020/3/4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fld id="{FEAB5831-A80A-4FD1-9021-B5E1A9F9A3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6" descr="b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" r="-6" b="1616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2020/3/4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4651BA-0431-42D4-A39E-9365013C9E4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4208400" y="1652400"/>
            <a:ext cx="4492800" cy="5976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noProof="1" smtClean="0"/>
              <a:t>此处编辑标题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 rot="420000">
            <a:off x="1137600" y="2109600"/>
            <a:ext cx="2494800" cy="2631600"/>
          </a:xfrm>
        </p:spPr>
        <p:txBody>
          <a:bodyPr anchor="ctr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noProof="1" smtClean="0"/>
              <a:t>单击图标添加图片</a:t>
            </a:r>
            <a:endParaRPr lang="en-US" noProof="1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4208400" y="2368800"/>
            <a:ext cx="4492800" cy="26856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2020/3/4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6F9F4-E471-4F80-A9CC-50894FC9E93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87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421900"/>
          </a:xfrm>
        </p:spPr>
        <p:txBody>
          <a:bodyPr vert="eaVert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726510" y="365125"/>
            <a:ext cx="6808823" cy="5421900"/>
          </a:xfrm>
        </p:spPr>
        <p:txBody>
          <a:bodyPr vert="eaVert">
            <a:normAutofit/>
          </a:bodyPr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A2149-D867-4DDE-8ECC-3D4B3AB334C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18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6" descr="bg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KSO_BT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19100" y="161925"/>
            <a:ext cx="8291513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en-US" smtClean="0"/>
          </a:p>
        </p:txBody>
      </p:sp>
      <p:sp>
        <p:nvSpPr>
          <p:cNvPr id="1028" name="KSO_BC1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19100" y="1027113"/>
            <a:ext cx="8291513" cy="47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defRPr sz="18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936C996C-27C8-4692-B794-7F157EC6713A}" type="datetimeFigureOut">
              <a:rPr lang="zh-CN" altLang="en-US"/>
              <a:pPr/>
              <a:t>2020/3/4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defRPr sz="18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>
                <a:solidFill>
                  <a:srgbClr val="969697"/>
                </a:solidFill>
              </a:defRPr>
            </a:lvl1pPr>
          </a:lstStyle>
          <a:p>
            <a:fld id="{57B779E8-A84D-45A4-AD49-707D4AB1148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  <p:sldLayoutId id="2147483660" r:id="rId4"/>
    <p:sldLayoutId id="2147483659" r:id="rId5"/>
    <p:sldLayoutId id="2147483664" r:id="rId6"/>
    <p:sldLayoutId id="2147483665" r:id="rId7"/>
    <p:sldLayoutId id="2147483658" r:id="rId8"/>
    <p:sldLayoutId id="2147483657" r:id="rId9"/>
    <p:sldLayoutId id="2147483656" r:id="rId10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AC411D"/>
          </a:solidFill>
          <a:latin typeface="+mn-lt"/>
          <a:ea typeface="+mn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9pPr>
    </p:titleStyle>
    <p:bodyStyle>
      <a:lvl1pPr marL="357188" indent="-357188" algn="just" rtl="0" fontAlgn="base">
        <a:lnSpc>
          <a:spcPct val="110000"/>
        </a:lnSpc>
        <a:spcBef>
          <a:spcPts val="16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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19138" indent="-274638" algn="just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252413"/>
            <a:ext cx="7343839" cy="647700"/>
          </a:xfrm>
        </p:spPr>
        <p:txBody>
          <a:bodyPr>
            <a:normAutofit/>
          </a:bodyPr>
          <a:lstStyle/>
          <a:p>
            <a:pPr fontAlgn="auto"/>
            <a:r>
              <a:rPr lang="en-US" altLang="zh-CN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endParaRPr lang="zh-CN" altLang="en-US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936625"/>
            <a:ext cx="9144000" cy="4445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312" y="116724"/>
            <a:ext cx="720060" cy="720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008" y="1205987"/>
            <a:ext cx="1800493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单例和多例模式</a:t>
            </a:r>
          </a:p>
        </p:txBody>
      </p:sp>
      <p:sp>
        <p:nvSpPr>
          <p:cNvPr id="6" name="矩形 5"/>
          <p:cNvSpPr/>
          <p:nvPr/>
        </p:nvSpPr>
        <p:spPr>
          <a:xfrm>
            <a:off x="359008" y="1700856"/>
            <a:ext cx="84613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        </a:t>
            </a:r>
            <a:r>
              <a:rPr lang="zh-CN" altLang="zh-CN" sz="1600" dirty="0" smtClean="0"/>
              <a:t>通过</a:t>
            </a:r>
            <a:r>
              <a:rPr lang="zh-CN" altLang="zh-CN" sz="1600" dirty="0"/>
              <a:t>对类进行注解“</a:t>
            </a:r>
            <a:r>
              <a:rPr lang="en-US" altLang="zh-CN" sz="1600" dirty="0">
                <a:solidFill>
                  <a:srgbClr val="FF0000"/>
                </a:solidFill>
              </a:rPr>
              <a:t>@Scope</a:t>
            </a:r>
            <a:r>
              <a:rPr lang="zh-CN" altLang="zh-CN" sz="1600" dirty="0"/>
              <a:t>”使得类在</a:t>
            </a:r>
            <a:r>
              <a:rPr lang="en-US" altLang="zh-CN" sz="1600" dirty="0"/>
              <a:t>Spring</a:t>
            </a:r>
            <a:r>
              <a:rPr lang="zh-CN" altLang="zh-CN" sz="1600" dirty="0"/>
              <a:t>容器中创建为单例或多例模式。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359008" y="2204898"/>
            <a:ext cx="84613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        </a:t>
            </a:r>
            <a:r>
              <a:rPr lang="zh-CN" altLang="zh-CN" sz="1600" dirty="0" smtClean="0"/>
              <a:t>在</a:t>
            </a:r>
            <a:r>
              <a:rPr lang="zh-CN" altLang="zh-CN" sz="1600" dirty="0"/>
              <a:t>默认没有注解的情况下为</a:t>
            </a:r>
            <a:r>
              <a:rPr lang="zh-CN" altLang="zh-CN" sz="1600" dirty="0">
                <a:solidFill>
                  <a:srgbClr val="FF0000"/>
                </a:solidFill>
              </a:rPr>
              <a:t>单例模式</a:t>
            </a:r>
            <a:r>
              <a:rPr lang="zh-CN" altLang="zh-CN" sz="1600" dirty="0"/>
              <a:t>，有注解时：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935056" y="2730416"/>
            <a:ext cx="51490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zh-CN" altLang="zh-CN" sz="1600" dirty="0"/>
              <a:t>注解中值为“</a:t>
            </a:r>
            <a:r>
              <a:rPr lang="en-US" altLang="zh-CN" sz="1600" dirty="0">
                <a:solidFill>
                  <a:srgbClr val="FF0000"/>
                </a:solidFill>
              </a:rPr>
              <a:t>singleton</a:t>
            </a:r>
            <a:r>
              <a:rPr lang="zh-CN" altLang="zh-CN" sz="1600" dirty="0"/>
              <a:t>”时为单例模式；</a:t>
            </a:r>
          </a:p>
        </p:txBody>
      </p:sp>
      <p:sp>
        <p:nvSpPr>
          <p:cNvPr id="10" name="矩形 9"/>
          <p:cNvSpPr/>
          <p:nvPr/>
        </p:nvSpPr>
        <p:spPr>
          <a:xfrm>
            <a:off x="935056" y="3140976"/>
            <a:ext cx="42017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zh-CN" altLang="zh-CN" sz="1600" dirty="0"/>
              <a:t>注解中值为“</a:t>
            </a:r>
            <a:r>
              <a:rPr lang="en-US" altLang="zh-CN" sz="1600" dirty="0">
                <a:solidFill>
                  <a:srgbClr val="FF0000"/>
                </a:solidFill>
              </a:rPr>
              <a:t>prototype</a:t>
            </a:r>
            <a:r>
              <a:rPr lang="zh-CN" altLang="zh-CN" sz="1600" dirty="0"/>
              <a:t>”时为多例模式。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9007" y="3645018"/>
            <a:ext cx="1569660" cy="416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初始化和销毁</a:t>
            </a:r>
          </a:p>
        </p:txBody>
      </p:sp>
      <p:sp>
        <p:nvSpPr>
          <p:cNvPr id="11" name="矩形 10"/>
          <p:cNvSpPr/>
          <p:nvPr/>
        </p:nvSpPr>
        <p:spPr>
          <a:xfrm>
            <a:off x="359006" y="4221066"/>
            <a:ext cx="84613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        </a:t>
            </a:r>
            <a:r>
              <a:rPr lang="zh-CN" altLang="zh-CN" sz="1600" dirty="0" smtClean="0"/>
              <a:t>在</a:t>
            </a:r>
            <a:r>
              <a:rPr lang="zh-CN" altLang="zh-CN" sz="1600" dirty="0"/>
              <a:t>类中的方法上使用“</a:t>
            </a:r>
            <a:r>
              <a:rPr lang="en-US" altLang="zh-CN" sz="1600" dirty="0">
                <a:solidFill>
                  <a:srgbClr val="FF0000"/>
                </a:solidFill>
              </a:rPr>
              <a:t>@</a:t>
            </a:r>
            <a:r>
              <a:rPr lang="en-US" altLang="zh-CN" sz="1600" dirty="0" err="1">
                <a:solidFill>
                  <a:srgbClr val="FF0000"/>
                </a:solidFill>
              </a:rPr>
              <a:t>PostConstruct</a:t>
            </a:r>
            <a:r>
              <a:rPr lang="zh-CN" altLang="zh-CN" sz="1600" dirty="0"/>
              <a:t>”注解，则该方法为初始化方法；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359005" y="4653102"/>
            <a:ext cx="84613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        </a:t>
            </a:r>
            <a:r>
              <a:rPr lang="zh-CN" altLang="zh-CN" sz="1600" dirty="0" smtClean="0"/>
              <a:t>在</a:t>
            </a:r>
            <a:r>
              <a:rPr lang="zh-CN" altLang="zh-CN" sz="1600" dirty="0"/>
              <a:t>类中的方法上使用“</a:t>
            </a:r>
            <a:r>
              <a:rPr lang="en-US" altLang="zh-CN" sz="1600" dirty="0">
                <a:solidFill>
                  <a:srgbClr val="FF0000"/>
                </a:solidFill>
              </a:rPr>
              <a:t>@</a:t>
            </a:r>
            <a:r>
              <a:rPr lang="en-US" altLang="zh-CN" sz="1600" dirty="0" err="1">
                <a:solidFill>
                  <a:srgbClr val="FF0000"/>
                </a:solidFill>
              </a:rPr>
              <a:t>PreDestroy</a:t>
            </a:r>
            <a:r>
              <a:rPr lang="zh-CN" altLang="zh-CN" sz="1600" dirty="0"/>
              <a:t>”注解，则该方法为销毁方法。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359008" y="5085138"/>
            <a:ext cx="84613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        </a:t>
            </a:r>
            <a:r>
              <a:rPr lang="zh-CN" altLang="zh-CN" sz="1600" dirty="0" smtClean="0"/>
              <a:t>初始化</a:t>
            </a:r>
            <a:r>
              <a:rPr lang="zh-CN" altLang="zh-CN" sz="1600" dirty="0"/>
              <a:t>方法在对象</a:t>
            </a:r>
            <a:r>
              <a:rPr lang="zh-CN" altLang="zh-CN" sz="1600" dirty="0">
                <a:solidFill>
                  <a:srgbClr val="FF0000"/>
                </a:solidFill>
              </a:rPr>
              <a:t>创建之后</a:t>
            </a:r>
            <a:r>
              <a:rPr lang="zh-CN" altLang="zh-CN" sz="1600" dirty="0"/>
              <a:t>立即执行，销毁方法在对象</a:t>
            </a:r>
            <a:r>
              <a:rPr lang="zh-CN" altLang="zh-CN" sz="1600" dirty="0">
                <a:solidFill>
                  <a:srgbClr val="FF0000"/>
                </a:solidFill>
              </a:rPr>
              <a:t>销毁之前</a:t>
            </a:r>
            <a:r>
              <a:rPr lang="zh-CN" altLang="zh-CN" sz="1600" dirty="0"/>
              <a:t>执行。</a:t>
            </a:r>
            <a:endParaRPr lang="zh-CN" alt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681296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252413"/>
            <a:ext cx="7343839" cy="647700"/>
          </a:xfrm>
        </p:spPr>
        <p:txBody>
          <a:bodyPr>
            <a:normAutofit/>
          </a:bodyPr>
          <a:lstStyle/>
          <a:p>
            <a:pPr fontAlgn="auto"/>
            <a:r>
              <a:rPr lang="en-US" altLang="zh-CN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endParaRPr lang="zh-CN" altLang="en-US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936625"/>
            <a:ext cx="9144000" cy="4445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312" y="116724"/>
            <a:ext cx="720060" cy="720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008" y="1205987"/>
            <a:ext cx="2031325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懒加载和非懒加载</a:t>
            </a:r>
          </a:p>
        </p:txBody>
      </p:sp>
      <p:sp>
        <p:nvSpPr>
          <p:cNvPr id="7" name="矩形 6"/>
          <p:cNvSpPr/>
          <p:nvPr/>
        </p:nvSpPr>
        <p:spPr>
          <a:xfrm>
            <a:off x="359008" y="1772862"/>
            <a:ext cx="84613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        </a:t>
            </a:r>
            <a:r>
              <a:rPr lang="zh-CN" altLang="zh-CN" sz="1600" dirty="0" smtClean="0"/>
              <a:t>对于</a:t>
            </a:r>
            <a:r>
              <a:rPr lang="zh-CN" altLang="zh-CN" sz="1600" dirty="0"/>
              <a:t>注册到</a:t>
            </a:r>
            <a:r>
              <a:rPr lang="en-US" altLang="zh-CN" sz="1600" dirty="0"/>
              <a:t>Spring</a:t>
            </a:r>
            <a:r>
              <a:rPr lang="zh-CN" altLang="zh-CN" sz="1600" dirty="0"/>
              <a:t>容器中的类是懒加载还是非懒加载，使用“</a:t>
            </a:r>
            <a:r>
              <a:rPr lang="en-US" altLang="zh-CN" sz="1600" dirty="0">
                <a:solidFill>
                  <a:srgbClr val="FF0000"/>
                </a:solidFill>
              </a:rPr>
              <a:t>@Lazy</a:t>
            </a:r>
            <a:r>
              <a:rPr lang="zh-CN" altLang="zh-CN" sz="1600" dirty="0"/>
              <a:t>”注解。</a:t>
            </a:r>
            <a:endParaRPr lang="zh-CN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359008" y="2204898"/>
            <a:ext cx="84613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/>
              <a:t>        </a:t>
            </a:r>
            <a:r>
              <a:rPr lang="zh-CN" altLang="zh-CN" sz="1600" dirty="0" smtClean="0"/>
              <a:t>如果</a:t>
            </a:r>
            <a:r>
              <a:rPr lang="zh-CN" altLang="zh-CN" sz="1600" dirty="0"/>
              <a:t>类的名称上</a:t>
            </a:r>
            <a:r>
              <a:rPr lang="zh-CN" altLang="zh-CN" sz="1600" dirty="0">
                <a:solidFill>
                  <a:srgbClr val="FF0000"/>
                </a:solidFill>
              </a:rPr>
              <a:t>添加了“</a:t>
            </a:r>
            <a:r>
              <a:rPr lang="en-US" altLang="zh-CN" sz="1600" dirty="0">
                <a:solidFill>
                  <a:srgbClr val="FF0000"/>
                </a:solidFill>
              </a:rPr>
              <a:t>@Lazy</a:t>
            </a:r>
            <a:r>
              <a:rPr lang="zh-CN" altLang="zh-CN" sz="1600" dirty="0">
                <a:solidFill>
                  <a:srgbClr val="FF0000"/>
                </a:solidFill>
              </a:rPr>
              <a:t>”注解则为懒加载</a:t>
            </a:r>
            <a:r>
              <a:rPr lang="zh-CN" altLang="zh-CN" sz="1600" dirty="0"/>
              <a:t>，如果</a:t>
            </a:r>
            <a:r>
              <a:rPr lang="zh-CN" altLang="zh-CN" sz="1600" dirty="0">
                <a:solidFill>
                  <a:srgbClr val="FF0000"/>
                </a:solidFill>
              </a:rPr>
              <a:t>没有该注解则是默认为非懒加载</a:t>
            </a:r>
            <a:r>
              <a:rPr lang="zh-CN" altLang="zh-CN" sz="1600" dirty="0"/>
              <a:t>。</a:t>
            </a:r>
            <a:endParaRPr lang="zh-CN" alt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766977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0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06"/>
</p:tagLst>
</file>

<file path=ppt/theme/theme1.xml><?xml version="1.0" encoding="utf-8"?>
<a:theme xmlns:a="http://schemas.openxmlformats.org/drawingml/2006/main" name="A000120140530A99PPBG">
  <a:themeElements>
    <a:clrScheme name="自定义 1">
      <a:dk1>
        <a:srgbClr val="4B4D4F"/>
      </a:dk1>
      <a:lt1>
        <a:srgbClr val="FFFFFF"/>
      </a:lt1>
      <a:dk2>
        <a:srgbClr val="3D3F41"/>
      </a:dk2>
      <a:lt2>
        <a:srgbClr val="FFFFFF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FCCF86"/>
      </a:accent5>
      <a:accent6>
        <a:srgbClr val="AA5ED4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26357</TotalTime>
  <Pages>0</Pages>
  <Words>203</Words>
  <Characters>0</Characters>
  <Application>Microsoft Office PowerPoint</Application>
  <PresentationFormat>全屏显示(4:3)</PresentationFormat>
  <Lines>0</Lines>
  <Paragraphs>16</Paragraphs>
  <Slides>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A000120140530A99PPBG</vt:lpstr>
      <vt:lpstr>Spring注解</vt:lpstr>
      <vt:lpstr>Spring注解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产品介绍</dc:title>
  <dc:creator>Steven Wang</dc:creator>
  <cp:lastModifiedBy>王毅</cp:lastModifiedBy>
  <cp:revision>1329</cp:revision>
  <dcterms:created xsi:type="dcterms:W3CDTF">2017-03-18T01:13:00Z</dcterms:created>
  <dcterms:modified xsi:type="dcterms:W3CDTF">2020-03-04T02:14:12Z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