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1"/>
  </p:notesMasterIdLst>
  <p:sldIdLst>
    <p:sldId id="256" r:id="rId2"/>
    <p:sldId id="300" r:id="rId3"/>
    <p:sldId id="257" r:id="rId4"/>
    <p:sldId id="288" r:id="rId5"/>
    <p:sldId id="290" r:id="rId6"/>
    <p:sldId id="259" r:id="rId7"/>
    <p:sldId id="260" r:id="rId8"/>
    <p:sldId id="287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625" autoAdjust="0"/>
  </p:normalViewPr>
  <p:slideViewPr>
    <p:cSldViewPr>
      <p:cViewPr varScale="1">
        <p:scale>
          <a:sx n="82" d="100"/>
          <a:sy n="82" d="100"/>
        </p:scale>
        <p:origin x="173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명품 </a:t>
            </a:r>
            <a:r>
              <a:rPr lang="en-US" altLang="ko-KR" dirty="0"/>
              <a:t>JAVA Essential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Essential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Essential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Essential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Essential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Essential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명품 </a:t>
            </a:r>
            <a:r>
              <a:rPr lang="en-US" altLang="ko-KR" dirty="0">
                <a:latin typeface="바탕체" panose="02030609000101010101" pitchFamily="17" charset="-127"/>
                <a:ea typeface="바탕체" panose="02030609000101010101" pitchFamily="17" charset="-127"/>
              </a:rPr>
              <a:t>JAVA Essential</a:t>
            </a:r>
            <a:endParaRPr lang="ko-KR" altLang="en-US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0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90993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자바의 입출력 </a:t>
            </a:r>
            <a:r>
              <a:rPr lang="ko-KR" altLang="en-US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스트림에</a:t>
            </a: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 대한 이해</a:t>
            </a:r>
            <a:endParaRPr lang="en-US" altLang="ko-KR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텍스트 파일 입출력</a:t>
            </a:r>
            <a:endParaRPr lang="en-US" altLang="ko-KR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바이너리 파일 입출력</a:t>
            </a:r>
            <a:endParaRPr lang="en-US" altLang="ko-KR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>
                <a:latin typeface="바탕체" panose="02030609000101010101" pitchFamily="17" charset="-127"/>
                <a:ea typeface="바탕체" panose="02030609000101010101" pitchFamily="17" charset="-127"/>
              </a:rPr>
              <a:t>File </a:t>
            </a: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클래스로 파일 속성 알아내기</a:t>
            </a:r>
            <a:endParaRPr lang="en-US" altLang="ko-KR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파일 복사 응용 사례</a:t>
            </a:r>
            <a:endParaRPr lang="en-US" altLang="ko-KR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학습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07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자바의 입출력 스트림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315125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바탕체" panose="02030609000101010101" pitchFamily="17" charset="-127"/>
                <a:ea typeface="바탕체" panose="02030609000101010101" pitchFamily="17" charset="-127"/>
              </a:rPr>
              <a:t>자바의 입출력 </a:t>
            </a:r>
            <a:r>
              <a:rPr lang="ko-KR" altLang="en-US" sz="20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스트림</a:t>
            </a:r>
            <a:endParaRPr lang="en-US" altLang="ko-KR" sz="20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lvl="1"/>
            <a:r>
              <a:rPr lang="ko-KR" altLang="en-US"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입출력 장치와 자바 응용 프로그램 연결</a:t>
            </a:r>
            <a:endParaRPr lang="en-US" altLang="ko-KR" sz="18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lvl="2"/>
            <a:r>
              <a:rPr lang="ko-KR" altLang="en-US" sz="1600" dirty="0">
                <a:latin typeface="바탕체" panose="02030609000101010101" pitchFamily="17" charset="-127"/>
                <a:ea typeface="바탕체" panose="02030609000101010101" pitchFamily="17" charset="-127"/>
              </a:rPr>
              <a:t>입력 </a:t>
            </a:r>
            <a:r>
              <a:rPr lang="ko-KR" altLang="en-US" sz="16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스트림</a:t>
            </a:r>
            <a:r>
              <a:rPr lang="ko-KR" altLang="en-US" sz="16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1600" dirty="0">
                <a:latin typeface="바탕체" panose="02030609000101010101" pitchFamily="17" charset="-127"/>
                <a:ea typeface="바탕체" panose="02030609000101010101" pitchFamily="17" charset="-127"/>
              </a:rPr>
              <a:t>: </a:t>
            </a:r>
            <a:r>
              <a:rPr lang="ko-KR" altLang="en-US" sz="1600" dirty="0">
                <a:latin typeface="바탕체" panose="02030609000101010101" pitchFamily="17" charset="-127"/>
                <a:ea typeface="바탕체" panose="02030609000101010101" pitchFamily="17" charset="-127"/>
              </a:rPr>
              <a:t>입력 장치로부터 자바 프로그램으로 데이터를 전달하는 객체</a:t>
            </a:r>
            <a:endParaRPr lang="en-US" altLang="ko-KR" sz="16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lvl="2"/>
            <a:r>
              <a:rPr lang="ko-KR" altLang="en-US" sz="1600" dirty="0">
                <a:latin typeface="바탕체" panose="02030609000101010101" pitchFamily="17" charset="-127"/>
                <a:ea typeface="바탕체" panose="02030609000101010101" pitchFamily="17" charset="-127"/>
              </a:rPr>
              <a:t>출력 </a:t>
            </a:r>
            <a:r>
              <a:rPr lang="ko-KR" altLang="en-US" sz="16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스트림</a:t>
            </a:r>
            <a:r>
              <a:rPr lang="ko-KR" altLang="en-US" sz="16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1600" dirty="0">
                <a:latin typeface="바탕체" panose="02030609000101010101" pitchFamily="17" charset="-127"/>
                <a:ea typeface="바탕체" panose="02030609000101010101" pitchFamily="17" charset="-127"/>
              </a:rPr>
              <a:t>: </a:t>
            </a:r>
            <a:r>
              <a:rPr lang="ko-KR" altLang="en-US" sz="1600" dirty="0">
                <a:latin typeface="바탕체" panose="02030609000101010101" pitchFamily="17" charset="-127"/>
                <a:ea typeface="바탕체" panose="02030609000101010101" pitchFamily="17" charset="-127"/>
              </a:rPr>
              <a:t>자바 프로그램에서 출력 장치로 데이터를 보내는 객체</a:t>
            </a:r>
            <a:endParaRPr lang="en-US" altLang="ko-KR" sz="16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lvl="1"/>
            <a:r>
              <a:rPr lang="ko-KR" altLang="en-US"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특징</a:t>
            </a:r>
            <a:endParaRPr lang="en-US" altLang="ko-KR" sz="18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lvl="2"/>
            <a:r>
              <a:rPr lang="ko-KR" altLang="en-US" sz="1600" dirty="0">
                <a:latin typeface="바탕체" panose="02030609000101010101" pitchFamily="17" charset="-127"/>
                <a:ea typeface="바탕체" panose="02030609000101010101" pitchFamily="17" charset="-127"/>
              </a:rPr>
              <a:t>입출력 </a:t>
            </a:r>
            <a:r>
              <a:rPr lang="ko-KR" altLang="en-US" sz="16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스트림</a:t>
            </a:r>
            <a:r>
              <a:rPr lang="ko-KR" altLang="en-US" sz="1600" dirty="0">
                <a:latin typeface="바탕체" panose="02030609000101010101" pitchFamily="17" charset="-127"/>
                <a:ea typeface="바탕체" panose="02030609000101010101" pitchFamily="17" charset="-127"/>
              </a:rPr>
              <a:t> 기본 단위 </a:t>
            </a:r>
            <a:r>
              <a:rPr lang="en-US" altLang="ko-KR" sz="1600" dirty="0">
                <a:latin typeface="바탕체" panose="02030609000101010101" pitchFamily="17" charset="-127"/>
                <a:ea typeface="바탕체" panose="02030609000101010101" pitchFamily="17" charset="-127"/>
              </a:rPr>
              <a:t>: </a:t>
            </a:r>
            <a:r>
              <a:rPr lang="ko-KR" altLang="en-US" sz="1600" dirty="0">
                <a:latin typeface="바탕체" panose="02030609000101010101" pitchFamily="17" charset="-127"/>
                <a:ea typeface="바탕체" panose="02030609000101010101" pitchFamily="17" charset="-127"/>
              </a:rPr>
              <a:t>바이트</a:t>
            </a:r>
            <a:endParaRPr lang="en-US" altLang="ko-KR" sz="16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lvl="2"/>
            <a:r>
              <a:rPr lang="ko-KR" altLang="en-US" sz="16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단방향</a:t>
            </a:r>
            <a:r>
              <a:rPr lang="ko-KR" altLang="en-US" sz="16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16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스트림</a:t>
            </a:r>
            <a:r>
              <a:rPr lang="en-US" altLang="ko-KR" sz="1600" dirty="0"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lang="ko-KR" altLang="en-US" sz="1600" dirty="0">
                <a:latin typeface="바탕체" panose="02030609000101010101" pitchFamily="17" charset="-127"/>
                <a:ea typeface="바탕체" panose="02030609000101010101" pitchFamily="17" charset="-127"/>
              </a:rPr>
              <a:t>선입선출 구조</a:t>
            </a:r>
            <a:endParaRPr lang="en-US" altLang="ko-KR" sz="16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931785"/>
            <a:ext cx="6928185" cy="279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37753" y="3217459"/>
            <a:ext cx="4026736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자바 프로그램 개발자는 직접 입력 장치에서 읽지 않고 입력 스트림을 통해 읽으며</a:t>
            </a:r>
            <a:r>
              <a:rPr lang="en-US" altLang="ko-KR" sz="1200" dirty="0">
                <a:solidFill>
                  <a:srgbClr val="C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스크린 등 출력 장치에 직접 출력하지 않고 출력 스트림에 출력하면 된다</a:t>
            </a:r>
            <a:r>
              <a:rPr lang="en-US" altLang="ko-KR" sz="1200" dirty="0">
                <a:solidFill>
                  <a:srgbClr val="C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.</a:t>
            </a:r>
            <a:endParaRPr lang="ko-KR" altLang="en-US" sz="1200" dirty="0">
              <a:solidFill>
                <a:srgbClr val="C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476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자바의 입출력 </a:t>
            </a:r>
            <a:r>
              <a:rPr lang="ko-KR" altLang="en-US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스트림</a:t>
            </a: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문자 </a:t>
            </a:r>
            <a:r>
              <a:rPr lang="ko-KR" altLang="en-US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스트림</a:t>
            </a:r>
            <a:endParaRPr lang="en-US" altLang="ko-KR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lvl="2"/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문자만 </a:t>
            </a:r>
            <a:r>
              <a:rPr lang="ko-KR" altLang="en-US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입출력하는</a:t>
            </a: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스트림</a:t>
            </a:r>
            <a:endParaRPr lang="en-US" altLang="ko-KR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lvl="2"/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문자가 아닌 바이너리 데이터는 </a:t>
            </a:r>
            <a:r>
              <a:rPr lang="ko-KR" altLang="en-US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스트림에서</a:t>
            </a: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 처리하지 못함</a:t>
            </a:r>
            <a:endParaRPr lang="en-US" altLang="ko-KR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lvl="2"/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문자가 아닌 데이터를 문자 </a:t>
            </a:r>
            <a:r>
              <a:rPr lang="ko-KR" altLang="en-US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스트림으로</a:t>
            </a: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 출력하면 깨진 기호가 출력</a:t>
            </a:r>
            <a:endParaRPr lang="en-US" altLang="ko-KR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lvl="2"/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바이너리 파일을 문자 </a:t>
            </a:r>
            <a:r>
              <a:rPr lang="ko-KR" altLang="en-US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스트림으로</a:t>
            </a: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 읽으면 읽을 수 없는 바이트가 생겨서 오류 발생</a:t>
            </a:r>
            <a:endParaRPr lang="en-US" altLang="ko-KR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marL="685800" lvl="2" indent="0">
              <a:buNone/>
            </a:pP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   예</a:t>
            </a:r>
            <a:r>
              <a:rPr lang="en-US" altLang="ko-KR" dirty="0">
                <a:latin typeface="바탕체" panose="02030609000101010101" pitchFamily="17" charset="-127"/>
                <a:ea typeface="바탕체" panose="02030609000101010101" pitchFamily="17" charset="-127"/>
              </a:rPr>
              <a:t>) </a:t>
            </a: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텍스트 파일을 읽는 입력 </a:t>
            </a:r>
            <a:r>
              <a:rPr lang="ko-KR" altLang="en-US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스트림</a:t>
            </a:r>
            <a:endParaRPr lang="en-US" altLang="ko-KR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lvl="1"/>
            <a:endParaRPr lang="en-US" altLang="ko-KR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lvl="1"/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바이트 </a:t>
            </a:r>
            <a:r>
              <a:rPr lang="ko-KR" altLang="en-US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스트림</a:t>
            </a:r>
            <a:endParaRPr lang="en-US" altLang="ko-KR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lvl="2"/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입출력 데이터를 단순 바이트의 흐름으로 처리</a:t>
            </a:r>
            <a:endParaRPr lang="en-US" altLang="ko-KR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lvl="2"/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문자 데이터 든 바이너리 데이터든 상관없이 처리 가능</a:t>
            </a:r>
            <a:endParaRPr lang="en-US" altLang="ko-KR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marL="685800" lvl="2" indent="0">
              <a:buNone/>
            </a:pP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   예</a:t>
            </a:r>
            <a:r>
              <a:rPr lang="en-US" altLang="ko-KR" dirty="0">
                <a:latin typeface="바탕체" panose="02030609000101010101" pitchFamily="17" charset="-127"/>
                <a:ea typeface="바탕체" panose="02030609000101010101" pitchFamily="17" charset="-127"/>
              </a:rPr>
              <a:t>) </a:t>
            </a: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바이너리 파일을 읽는 입력 </a:t>
            </a:r>
            <a:r>
              <a:rPr lang="ko-KR" altLang="en-US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스트림</a:t>
            </a:r>
            <a:endParaRPr lang="en-US" altLang="ko-KR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lvl="2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88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539552" y="116632"/>
            <a:ext cx="8153400" cy="679450"/>
          </a:xfrm>
        </p:spPr>
        <p:txBody>
          <a:bodyPr/>
          <a:lstStyle/>
          <a:p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문자 </a:t>
            </a:r>
            <a:r>
              <a:rPr lang="ko-KR" altLang="en-US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스트림과</a:t>
            </a: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 바이트 </a:t>
            </a:r>
            <a:r>
              <a:rPr lang="ko-KR" altLang="en-US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스트림의</a:t>
            </a: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 흐름 비교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507" y="908720"/>
            <a:ext cx="6389012" cy="2605861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3645024"/>
            <a:ext cx="6840760" cy="273728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93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바탕체" panose="02030609000101010101" pitchFamily="17" charset="-127"/>
                <a:ea typeface="바탕체" panose="02030609000101010101" pitchFamily="17" charset="-127"/>
              </a:rPr>
              <a:t>JDK</a:t>
            </a: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의 바이트 </a:t>
            </a:r>
            <a:r>
              <a:rPr lang="ko-KR" altLang="en-US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스트림</a:t>
            </a: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 클래스 계층 구조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6744242" cy="4999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328084" y="5961701"/>
            <a:ext cx="1476164" cy="715089"/>
          </a:xfrm>
          <a:prstGeom prst="wedgeRoundRectCallout">
            <a:avLst>
              <a:gd name="adj1" fmla="val 6590"/>
              <a:gd name="adj2" fmla="val -2110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클래스 이름이 </a:t>
            </a:r>
            <a:endParaRPr lang="en-US" altLang="ko-KR" sz="12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공통적으로</a:t>
            </a:r>
            <a:endParaRPr lang="en-US" altLang="ko-KR" sz="12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Stream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으로 끝남</a:t>
            </a:r>
          </a:p>
        </p:txBody>
      </p:sp>
      <p:sp>
        <p:nvSpPr>
          <p:cNvPr id="3" name="자유형 2"/>
          <p:cNvSpPr/>
          <p:nvPr/>
        </p:nvSpPr>
        <p:spPr>
          <a:xfrm>
            <a:off x="3333309" y="6071616"/>
            <a:ext cx="2020824" cy="256032"/>
          </a:xfrm>
          <a:custGeom>
            <a:avLst/>
            <a:gdLst>
              <a:gd name="connsiteX0" fmla="*/ 2002536 w 2020824"/>
              <a:gd name="connsiteY0" fmla="*/ 146304 h 256032"/>
              <a:gd name="connsiteX1" fmla="*/ 0 w 2020824"/>
              <a:gd name="connsiteY1" fmla="*/ 0 h 256032"/>
              <a:gd name="connsiteX2" fmla="*/ 2020824 w 2020824"/>
              <a:gd name="connsiteY2" fmla="*/ 256032 h 25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0824" h="256032">
                <a:moveTo>
                  <a:pt x="2002536" y="146304"/>
                </a:moveTo>
                <a:lnTo>
                  <a:pt x="0" y="0"/>
                </a:lnTo>
                <a:cubicBezTo>
                  <a:pt x="3048" y="18288"/>
                  <a:pt x="1011936" y="137160"/>
                  <a:pt x="2020824" y="256032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9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바탕체" panose="02030609000101010101" pitchFamily="17" charset="-127"/>
                <a:ea typeface="바탕체" panose="02030609000101010101" pitchFamily="17" charset="-127"/>
              </a:rPr>
              <a:t>JDK</a:t>
            </a: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의 문자 스트림 클래스 계층 구조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490278"/>
            <a:ext cx="7031134" cy="4444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4788024" y="5612559"/>
            <a:ext cx="1764196" cy="919401"/>
          </a:xfrm>
          <a:prstGeom prst="wedgeRoundRectCallout">
            <a:avLst>
              <a:gd name="adj1" fmla="val 22658"/>
              <a:gd name="adj2" fmla="val -1496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클래스 이름이 공통적으로 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Reader/Writer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로 끝남</a:t>
            </a:r>
          </a:p>
        </p:txBody>
      </p:sp>
      <p:sp>
        <p:nvSpPr>
          <p:cNvPr id="6" name="자유형 5"/>
          <p:cNvSpPr/>
          <p:nvPr/>
        </p:nvSpPr>
        <p:spPr>
          <a:xfrm>
            <a:off x="2793249" y="5722474"/>
            <a:ext cx="2020824" cy="256032"/>
          </a:xfrm>
          <a:custGeom>
            <a:avLst/>
            <a:gdLst>
              <a:gd name="connsiteX0" fmla="*/ 2002536 w 2020824"/>
              <a:gd name="connsiteY0" fmla="*/ 146304 h 256032"/>
              <a:gd name="connsiteX1" fmla="*/ 0 w 2020824"/>
              <a:gd name="connsiteY1" fmla="*/ 0 h 256032"/>
              <a:gd name="connsiteX2" fmla="*/ 2020824 w 2020824"/>
              <a:gd name="connsiteY2" fmla="*/ 256032 h 25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0824" h="256032">
                <a:moveTo>
                  <a:pt x="2002536" y="146304"/>
                </a:moveTo>
                <a:lnTo>
                  <a:pt x="0" y="0"/>
                </a:lnTo>
                <a:cubicBezTo>
                  <a:pt x="3048" y="18288"/>
                  <a:pt x="1011936" y="137160"/>
                  <a:pt x="2020824" y="256032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70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스트림</a:t>
            </a: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 연결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여러 개의 </a:t>
            </a:r>
            <a:r>
              <a:rPr lang="ko-KR" altLang="en-US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스트림을</a:t>
            </a: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 연결하여 사용할 수 있음</a:t>
            </a:r>
            <a:endParaRPr lang="en-US" altLang="ko-KR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lvl="2"/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예</a:t>
            </a:r>
            <a:r>
              <a:rPr lang="en-US" altLang="ko-KR" dirty="0">
                <a:latin typeface="바탕체" panose="02030609000101010101" pitchFamily="17" charset="-127"/>
                <a:ea typeface="바탕체" panose="02030609000101010101" pitchFamily="17" charset="-127"/>
              </a:rPr>
              <a:t>) </a:t>
            </a: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키보드에서 문자를 </a:t>
            </a:r>
            <a:r>
              <a:rPr lang="ko-KR" altLang="en-US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입력받기</a:t>
            </a: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 위해 </a:t>
            </a:r>
            <a:r>
              <a:rPr lang="en-US" altLang="ko-KR" dirty="0">
                <a:latin typeface="바탕체" panose="02030609000101010101" pitchFamily="17" charset="-127"/>
                <a:ea typeface="바탕체" panose="02030609000101010101" pitchFamily="17" charset="-127"/>
              </a:rPr>
              <a:t>System.in</a:t>
            </a: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과 </a:t>
            </a:r>
            <a:endParaRPr lang="en-US" altLang="ko-KR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marL="640080" lvl="2" indent="0">
              <a:buNone/>
            </a:pPr>
            <a:r>
              <a:rPr lang="en-US" altLang="ko-KR" dirty="0">
                <a:latin typeface="바탕체" panose="02030609000101010101" pitchFamily="17" charset="-127"/>
                <a:ea typeface="바탕체" panose="02030609000101010101" pitchFamily="17" charset="-127"/>
              </a:rPr>
              <a:t>          </a:t>
            </a:r>
            <a:r>
              <a:rPr lang="en-US" altLang="ko-KR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InputStreamReader</a:t>
            </a: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를 연결한 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1680" y="2492896"/>
            <a:ext cx="626469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InputStreamReader</a:t>
            </a:r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14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rd</a:t>
            </a:r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 = </a:t>
            </a:r>
            <a:r>
              <a:rPr lang="en-US" altLang="ko-KR" sz="1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new </a:t>
            </a:r>
            <a:r>
              <a:rPr lang="en-US" altLang="ko-KR" sz="1400" b="1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InputStreamReader</a:t>
            </a:r>
            <a:r>
              <a:rPr lang="en-US" altLang="ko-KR" sz="1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(System.in)</a:t>
            </a:r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1679" y="2996952"/>
            <a:ext cx="6264697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while(true) {</a:t>
            </a:r>
          </a:p>
          <a:p>
            <a:pPr defTabSz="180000"/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	</a:t>
            </a:r>
            <a:r>
              <a:rPr lang="en-US" altLang="ko-KR" sz="14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int</a:t>
            </a:r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 c = </a:t>
            </a:r>
            <a:r>
              <a:rPr lang="en-US" altLang="ko-KR" sz="1400" b="1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rd.read</a:t>
            </a:r>
            <a:r>
              <a:rPr lang="en-US" altLang="ko-KR" sz="1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()</a:t>
            </a:r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; // </a:t>
            </a:r>
            <a:r>
              <a:rPr lang="ko-KR" altLang="en-US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입력 </a:t>
            </a:r>
            <a:r>
              <a:rPr lang="ko-KR" altLang="en-US" sz="14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스트림으로부터</a:t>
            </a:r>
            <a:r>
              <a:rPr lang="ko-KR" altLang="en-US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 키 입력</a:t>
            </a:r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. c</a:t>
            </a:r>
            <a:r>
              <a:rPr lang="ko-KR" altLang="en-US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는 입력된 키 문자 값</a:t>
            </a:r>
          </a:p>
          <a:p>
            <a:pPr defTabSz="180000"/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	if(c == -1) // </a:t>
            </a:r>
            <a:r>
              <a:rPr lang="ko-KR" altLang="en-US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입력 </a:t>
            </a:r>
            <a:r>
              <a:rPr lang="ko-KR" altLang="en-US" sz="14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스트림의</a:t>
            </a:r>
            <a:r>
              <a:rPr lang="ko-KR" altLang="en-US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 끝을 만나는 경우</a:t>
            </a:r>
          </a:p>
          <a:p>
            <a:pPr defTabSz="180000"/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		break; // </a:t>
            </a:r>
            <a:r>
              <a:rPr lang="ko-KR" altLang="en-US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입력 종료</a:t>
            </a:r>
          </a:p>
          <a:p>
            <a:pPr defTabSz="180000"/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}</a:t>
            </a:r>
            <a:endParaRPr lang="ko-KR" altLang="en-US" sz="14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25144"/>
            <a:ext cx="7930735" cy="114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369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문자 </a:t>
            </a:r>
            <a:r>
              <a:rPr lang="ko-KR" altLang="en-US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스트림으로</a:t>
            </a: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 텍스트 파일 읽기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46581" y="1159098"/>
            <a:ext cx="8153400" cy="504056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바탕체" panose="02030609000101010101" pitchFamily="17" charset="-127"/>
                <a:ea typeface="바탕체" panose="02030609000101010101" pitchFamily="17" charset="-127"/>
              </a:rPr>
              <a:t>텍스트 파일을 읽기 위해 문자 </a:t>
            </a:r>
            <a:r>
              <a:rPr lang="ko-KR" altLang="en-US" sz="20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스트림</a:t>
            </a:r>
            <a:r>
              <a:rPr lang="ko-KR" altLang="en-US" sz="20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FileReader</a:t>
            </a:r>
            <a:r>
              <a:rPr lang="en-US" altLang="ko-KR"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클래스 이용</a:t>
            </a:r>
            <a:endParaRPr lang="en-US" altLang="ko-KR" sz="18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marL="365760" lvl="1" indent="0">
              <a:buNone/>
            </a:pPr>
            <a:r>
              <a:rPr lang="en-US" altLang="ko-KR"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1. </a:t>
            </a:r>
            <a:r>
              <a:rPr lang="ko-KR" altLang="en-US"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파일 입력 </a:t>
            </a:r>
            <a:r>
              <a:rPr lang="ko-KR" altLang="en-US"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스트림</a:t>
            </a:r>
            <a:r>
              <a:rPr lang="ko-KR" altLang="en-US"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생성</a:t>
            </a:r>
            <a:r>
              <a:rPr lang="en-US" altLang="ko-KR"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(</a:t>
            </a:r>
            <a:r>
              <a:rPr lang="ko-KR" altLang="en-US"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파일 열기</a:t>
            </a:r>
            <a:r>
              <a:rPr lang="en-US" altLang="ko-KR"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)</a:t>
            </a:r>
          </a:p>
          <a:p>
            <a:pPr lvl="2"/>
            <a:r>
              <a:rPr lang="ko-KR" altLang="en-US" sz="16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스트림을</a:t>
            </a:r>
            <a:r>
              <a:rPr lang="ko-KR" altLang="en-US" sz="1600" dirty="0">
                <a:latin typeface="바탕체" panose="02030609000101010101" pitchFamily="17" charset="-127"/>
                <a:ea typeface="바탕체" panose="02030609000101010101" pitchFamily="17" charset="-127"/>
              </a:rPr>
              <a:t> 생성하고 파일을 열어 </a:t>
            </a:r>
            <a:r>
              <a:rPr lang="ko-KR" altLang="en-US" sz="16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스트림과</a:t>
            </a:r>
            <a:r>
              <a:rPr lang="ko-KR" altLang="en-US" sz="1600" dirty="0">
                <a:latin typeface="바탕체" panose="02030609000101010101" pitchFamily="17" charset="-127"/>
                <a:ea typeface="바탕체" panose="02030609000101010101" pitchFamily="17" charset="-127"/>
              </a:rPr>
              <a:t> 연결</a:t>
            </a:r>
            <a:endParaRPr lang="en-US" altLang="ko-KR" sz="16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lvl="2"/>
            <a:endParaRPr lang="en-US" altLang="ko-KR" sz="16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marL="365760" lvl="1" indent="0">
              <a:buNone/>
            </a:pPr>
            <a:endParaRPr lang="en-US" altLang="ko-KR" sz="18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marL="365760" lvl="1" indent="0">
              <a:buNone/>
            </a:pPr>
            <a:r>
              <a:rPr lang="en-US" altLang="ko-KR"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2. </a:t>
            </a:r>
            <a:r>
              <a:rPr lang="ko-KR" altLang="en-US"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파일 읽기</a:t>
            </a:r>
            <a:endParaRPr lang="en-US" altLang="ko-KR" sz="18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lvl="2"/>
            <a:r>
              <a:rPr lang="en-US" altLang="ko-KR" sz="1600" dirty="0">
                <a:latin typeface="바탕체" panose="02030609000101010101" pitchFamily="17" charset="-127"/>
                <a:ea typeface="바탕체" panose="02030609000101010101" pitchFamily="17" charset="-127"/>
              </a:rPr>
              <a:t>read()</a:t>
            </a:r>
            <a:r>
              <a:rPr lang="ko-KR" altLang="en-US" sz="1600" dirty="0">
                <a:latin typeface="바탕체" panose="02030609000101010101" pitchFamily="17" charset="-127"/>
                <a:ea typeface="바탕체" panose="02030609000101010101" pitchFamily="17" charset="-127"/>
              </a:rPr>
              <a:t>로 문자 하나 씩 파일에서 읽음</a:t>
            </a:r>
            <a:endParaRPr lang="en-US" altLang="ko-KR" sz="16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lvl="2"/>
            <a:endParaRPr lang="en-US" altLang="ko-KR" sz="16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lvl="2"/>
            <a:endParaRPr lang="en-US" altLang="ko-KR" sz="16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marL="685800" lvl="2" indent="0">
              <a:buNone/>
            </a:pPr>
            <a:endParaRPr lang="en-US" altLang="ko-KR" sz="16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marL="685800" lvl="2" indent="0">
              <a:buNone/>
            </a:pPr>
            <a:endParaRPr lang="en-US" altLang="ko-KR" sz="16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marL="365760" lvl="1" indent="0">
              <a:buNone/>
            </a:pPr>
            <a:r>
              <a:rPr lang="en-US" altLang="ko-KR"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3. </a:t>
            </a:r>
            <a:r>
              <a:rPr lang="ko-KR" altLang="en-US"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스트림</a:t>
            </a:r>
            <a:r>
              <a:rPr lang="ko-KR" altLang="en-US"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닫기</a:t>
            </a:r>
            <a:endParaRPr lang="en-US" altLang="ko-KR" sz="18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lvl="2"/>
            <a:r>
              <a:rPr lang="ko-KR" altLang="en-US" sz="16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스트림이</a:t>
            </a:r>
            <a:r>
              <a:rPr lang="ko-KR" altLang="en-US" sz="1600" dirty="0">
                <a:latin typeface="바탕체" panose="02030609000101010101" pitchFamily="17" charset="-127"/>
                <a:ea typeface="바탕체" panose="02030609000101010101" pitchFamily="17" charset="-127"/>
              </a:rPr>
              <a:t> 더 이상 필요 없으면 닫아야 함</a:t>
            </a:r>
            <a:r>
              <a:rPr lang="en-US" altLang="ko-KR" sz="1600" dirty="0">
                <a:latin typeface="바탕체" panose="02030609000101010101" pitchFamily="17" charset="-127"/>
                <a:ea typeface="바탕체" panose="02030609000101010101" pitchFamily="17" charset="-127"/>
              </a:rPr>
              <a:t>. </a:t>
            </a:r>
            <a:r>
              <a:rPr lang="ko-KR" altLang="en-US" sz="1600" dirty="0">
                <a:latin typeface="바탕체" panose="02030609000101010101" pitchFamily="17" charset="-127"/>
                <a:ea typeface="바탕체" panose="02030609000101010101" pitchFamily="17" charset="-127"/>
              </a:rPr>
              <a:t>닫힌 스트림에서는 읽을 수 없음 </a:t>
            </a:r>
            <a:endParaRPr lang="en-US" altLang="ko-KR" sz="16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lvl="2"/>
            <a:r>
              <a:rPr lang="en-US" altLang="ko-KR" sz="1600" dirty="0">
                <a:latin typeface="바탕체" panose="02030609000101010101" pitchFamily="17" charset="-127"/>
                <a:ea typeface="바탕체" panose="02030609000101010101" pitchFamily="17" charset="-127"/>
              </a:rPr>
              <a:t>close()</a:t>
            </a:r>
            <a:r>
              <a:rPr lang="ko-KR" altLang="en-US" sz="1600" dirty="0">
                <a:latin typeface="바탕체" panose="02030609000101010101" pitchFamily="17" charset="-127"/>
                <a:ea typeface="바탕체" panose="02030609000101010101" pitchFamily="17" charset="-127"/>
              </a:rPr>
              <a:t>로 </a:t>
            </a:r>
            <a:r>
              <a:rPr lang="ko-KR" altLang="en-US" sz="16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스트림</a:t>
            </a:r>
            <a:r>
              <a:rPr lang="ko-KR" altLang="en-US" sz="1600" dirty="0">
                <a:latin typeface="바탕체" panose="02030609000101010101" pitchFamily="17" charset="-127"/>
                <a:ea typeface="바탕체" panose="02030609000101010101" pitchFamily="17" charset="-127"/>
              </a:rPr>
              <a:t> 닫기</a:t>
            </a:r>
            <a:endParaRPr lang="en-US" altLang="ko-KR" sz="16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lvl="2"/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19672" y="2283350"/>
            <a:ext cx="597666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FileReader</a:t>
            </a:r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 fin = new </a:t>
            </a:r>
            <a:r>
              <a:rPr lang="en-US" altLang="ko-KR" sz="14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FileReader</a:t>
            </a:r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("c:\\test.txt");</a:t>
            </a:r>
            <a:endParaRPr lang="ko-KR" altLang="en-US" sz="14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19672" y="3501008"/>
            <a:ext cx="59766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int</a:t>
            </a:r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 c;</a:t>
            </a:r>
          </a:p>
          <a:p>
            <a:pPr defTabSz="180000"/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while(</a:t>
            </a:r>
            <a:r>
              <a:rPr lang="en-US" altLang="ko-KR" sz="1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(c = </a:t>
            </a:r>
            <a:r>
              <a:rPr lang="en-US" altLang="ko-KR" sz="1400" b="1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fin.read</a:t>
            </a:r>
            <a:r>
              <a:rPr lang="en-US" altLang="ko-KR" sz="1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()) != -1</a:t>
            </a:r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){//</a:t>
            </a:r>
            <a:r>
              <a:rPr lang="ko-KR" altLang="en-US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문자를 </a:t>
            </a:r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c</a:t>
            </a:r>
            <a:r>
              <a:rPr lang="ko-KR" altLang="en-US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에 읽음</a:t>
            </a:r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. </a:t>
            </a:r>
            <a:r>
              <a:rPr lang="ko-KR" altLang="en-US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파일 끝까지 반복</a:t>
            </a:r>
            <a:endParaRPr lang="en-US" altLang="ko-KR" sz="14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defTabSz="180000"/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	</a:t>
            </a:r>
            <a:r>
              <a:rPr lang="en-US" altLang="ko-KR" sz="14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System.out.print</a:t>
            </a:r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((char)c); // </a:t>
            </a:r>
            <a:r>
              <a:rPr lang="ko-KR" altLang="en-US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문자 </a:t>
            </a:r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c</a:t>
            </a:r>
            <a:r>
              <a:rPr lang="ko-KR" altLang="en-US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 화면에 출력</a:t>
            </a:r>
            <a:endParaRPr lang="en-US" altLang="ko-KR" sz="14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defTabSz="180000"/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}</a:t>
            </a:r>
            <a:endParaRPr lang="ko-KR" altLang="en-US" sz="14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34949" y="6045769"/>
            <a:ext cx="597666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fin.close</a:t>
            </a:r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();</a:t>
            </a:r>
            <a:endParaRPr lang="ko-KR" altLang="en-US" sz="14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062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2876</TotalTime>
  <Words>407</Words>
  <Application>Microsoft Office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HY나무L</vt:lpstr>
      <vt:lpstr>맑은 고딕</vt:lpstr>
      <vt:lpstr>바탕체</vt:lpstr>
      <vt:lpstr>휴먼편지체</vt:lpstr>
      <vt:lpstr>Wingdings</vt:lpstr>
      <vt:lpstr>Wingdings 2</vt:lpstr>
      <vt:lpstr>가을</vt:lpstr>
      <vt:lpstr>PowerPoint Presentation</vt:lpstr>
      <vt:lpstr>학습 목표</vt:lpstr>
      <vt:lpstr>자바의 입출력 스트림</vt:lpstr>
      <vt:lpstr>자바의 입출력 스트림 종류</vt:lpstr>
      <vt:lpstr>문자 스트림과 바이트 스트림의 흐름 비교</vt:lpstr>
      <vt:lpstr>JDK의 바이트 스트림 클래스 계층 구조</vt:lpstr>
      <vt:lpstr>JDK의 문자 스트림 클래스 계층 구조</vt:lpstr>
      <vt:lpstr>스트림 연결</vt:lpstr>
      <vt:lpstr>문자 스트림으로 텍스트 파일 읽기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Jonghyun John Yoo PC</cp:lastModifiedBy>
  <cp:revision>164</cp:revision>
  <dcterms:created xsi:type="dcterms:W3CDTF">2011-08-27T14:53:28Z</dcterms:created>
  <dcterms:modified xsi:type="dcterms:W3CDTF">2021-02-18T10:12:34Z</dcterms:modified>
</cp:coreProperties>
</file>