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62" r:id="rId3"/>
    <p:sldId id="271" r:id="rId4"/>
    <p:sldId id="272" r:id="rId5"/>
    <p:sldId id="273" r:id="rId6"/>
    <p:sldId id="276" r:id="rId7"/>
    <p:sldId id="258" r:id="rId8"/>
    <p:sldId id="260" r:id="rId9"/>
    <p:sldId id="266" r:id="rId10"/>
    <p:sldId id="267" r:id="rId11"/>
    <p:sldId id="268" r:id="rId12"/>
    <p:sldId id="269" r:id="rId13"/>
    <p:sldId id="263" r:id="rId14"/>
    <p:sldId id="274" r:id="rId15"/>
    <p:sldId id="275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69" autoAdjust="0"/>
  </p:normalViewPr>
  <p:slideViewPr>
    <p:cSldViewPr>
      <p:cViewPr varScale="1">
        <p:scale>
          <a:sx n="97" d="100"/>
          <a:sy n="97" d="100"/>
        </p:scale>
        <p:origin x="3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79778-5A48-4E77-A567-33229F159970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D7D8-272B-490D-A846-950B2E48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0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D7D8-272B-490D-A846-950B2E48F6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C12FFB8-0DBF-4DC9-999B-F72F5B945E03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6D6E-28D0-47C8-A18B-B8C5655F6A2B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357C-A507-4A82-8792-C68A05086F35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3AAB90-FDDD-41F8-A09D-3D4AAAEBF2EF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79BA714-3210-4EE2-80BB-DA5ED95CB6B9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4A0-D885-44BA-B39F-249FD6AAADE1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38DC-60D2-456B-A116-8E52BAB35DE1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5D5D2D-A4A7-4EED-9946-C2E4CEAF073B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208-08C0-44B5-BC54-5845B6AC048D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349F9F-E8AD-4577-BE1E-11FE9B2333A9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604A35-B456-4D33-88CD-5587D0A4892B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67F026-F6ED-4F03-A4BD-6469BC8C59DC}" type="datetime8">
              <a:rPr lang="en-US" smtClean="0"/>
              <a:t>1/21/2015 10:47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Become actively engaged in the community and obtain real-life job skills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3EC47D6-7D44-40E9-983E-A7E18FAC9C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playlists/92/listen_u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news.com/videos/lending-a-hand-to-refugees-in-americ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news.com/videos/shaping-more-than-skateboards-at-salemtown-board-company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news.com/videos/lending-a-hand-to-refugees-in-ameri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Enhancing leadership through service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100</a:t>
            </a:r>
          </a:p>
          <a:p>
            <a:r>
              <a:rPr lang="en-US" dirty="0" smtClean="0"/>
              <a:t>Spring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5800" y="6118890"/>
            <a:ext cx="3657600" cy="512064"/>
          </a:xfrm>
        </p:spPr>
        <p:txBody>
          <a:bodyPr/>
          <a:lstStyle/>
          <a:p>
            <a:r>
              <a:rPr lang="en-US" dirty="0" smtClean="0"/>
              <a:t>Become actively engaged in the community and obtain real-life job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4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1584" y="1905001"/>
            <a:ext cx="5257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I’M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PAYING</a:t>
            </a:r>
            <a:r>
              <a:rPr lang="en-US" sz="5400" dirty="0"/>
              <a:t> TUITION </a:t>
            </a:r>
          </a:p>
          <a:p>
            <a:r>
              <a:rPr lang="en-US" sz="5400" dirty="0"/>
              <a:t>TO DO 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sz="5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3707" y="1981200"/>
            <a:ext cx="6553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I’M JUST TOO </a:t>
            </a:r>
          </a:p>
          <a:p>
            <a:r>
              <a:rPr lang="en-US" sz="8800" b="1" dirty="0">
                <a:solidFill>
                  <a:schemeClr val="bg2">
                    <a:lumMod val="50000"/>
                  </a:schemeClr>
                </a:solidFill>
              </a:rPr>
              <a:t>BUSY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5830" y="305068"/>
            <a:ext cx="4928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I’M</a:t>
            </a:r>
            <a:r>
              <a:rPr lang="en-US" sz="2800" dirty="0"/>
              <a:t> LEARNING MORE ABOUT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MYSELF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3600" dirty="0"/>
              <a:t>I </a:t>
            </a:r>
            <a:r>
              <a:rPr lang="en-US" sz="2800" dirty="0"/>
              <a:t>CAN USE THESE SKILLS IN THE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REAL WORLD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3600" dirty="0"/>
              <a:t>I</a:t>
            </a:r>
            <a:r>
              <a:rPr lang="en-US" sz="2800" dirty="0"/>
              <a:t> CAN LEARN MORE ABOUT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LINCOLN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IT’S NICE DOING SOMETHING OTHER THAN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MATH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45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371615" y="1295400"/>
            <a:ext cx="3124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MAKE A</a:t>
            </a:r>
            <a:r>
              <a:rPr lang="en-US" sz="3200" b="1" dirty="0"/>
              <a:t> </a:t>
            </a:r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CHOICE</a:t>
            </a:r>
            <a:r>
              <a:rPr lang="en-US" sz="4400" b="1" dirty="0"/>
              <a:t>.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800" b="1" dirty="0"/>
              <a:t>HAVE A </a:t>
            </a:r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PLAN</a:t>
            </a:r>
            <a:r>
              <a:rPr lang="en-US" sz="4400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6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students have served…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348037" y="2590800"/>
            <a:ext cx="5000626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683" y="1468407"/>
            <a:ext cx="3810000" cy="38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038" y="1710122"/>
            <a:ext cx="6191250" cy="3783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202" y="2133599"/>
            <a:ext cx="5008452" cy="3048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213" y="1924349"/>
            <a:ext cx="7200900" cy="3762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5902" y="1621925"/>
            <a:ext cx="4144406" cy="36576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9428" y="1853771"/>
            <a:ext cx="6858000" cy="411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8663" y="2494879"/>
            <a:ext cx="5080000" cy="304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7944" y="1678974"/>
            <a:ext cx="4720968" cy="42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 hours spread throughout the semester. ~ 2-4 hours per week. </a:t>
            </a:r>
          </a:p>
          <a:p>
            <a:r>
              <a:rPr lang="en-US" dirty="0" smtClean="0"/>
              <a:t>Service should begin no later than week #6.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67535"/>
              </p:ext>
            </p:extLst>
          </p:nvPr>
        </p:nvGraphicFramePr>
        <p:xfrm>
          <a:off x="609600" y="-2"/>
          <a:ext cx="10972800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9841"/>
                <a:gridCol w="3631176"/>
                <a:gridCol w="3481783"/>
              </a:tblGrid>
              <a:tr h="583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Service-Learning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Inventory &amp; 2 site contacts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100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Service Learning Project Proposal 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3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Volunteer Schedule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100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Experiential Learning Tab (ELT)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150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Service Learning Project Agreement (Memorandum of Understanding)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20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Service Learning Project Presentations 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 Presentations @ 20 pts. each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5 &amp; 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150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Service Learning Project Critical Reflections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 Reflections @ 10 pts. each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9, 13, 17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3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ELT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Evaluation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5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Service Project Attendance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01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fail the course if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</a:t>
            </a:r>
            <a:r>
              <a:rPr lang="en-US" sz="2800" dirty="0"/>
              <a:t>do not </a:t>
            </a:r>
            <a:r>
              <a:rPr lang="en-US" sz="2800" dirty="0">
                <a:solidFill>
                  <a:srgbClr val="FF0000"/>
                </a:solidFill>
              </a:rPr>
              <a:t>complete 20 hours </a:t>
            </a:r>
            <a:r>
              <a:rPr lang="en-US" sz="2800" dirty="0"/>
              <a:t>of volunteer service. </a:t>
            </a:r>
          </a:p>
          <a:p>
            <a:pPr lvl="0"/>
            <a:r>
              <a:rPr lang="en-US" sz="2800" dirty="0" smtClean="0"/>
              <a:t>You </a:t>
            </a:r>
            <a:r>
              <a:rPr lang="en-US" sz="2800" dirty="0"/>
              <a:t>do not </a:t>
            </a:r>
            <a:r>
              <a:rPr lang="en-US" sz="2800" dirty="0">
                <a:solidFill>
                  <a:srgbClr val="FF0000"/>
                </a:solidFill>
              </a:rPr>
              <a:t>create &amp; submit </a:t>
            </a:r>
            <a:r>
              <a:rPr lang="en-US" sz="2800" dirty="0"/>
              <a:t>the Experiential Learning Tab (ELT), and</a:t>
            </a:r>
          </a:p>
          <a:p>
            <a:pPr lvl="0"/>
            <a:r>
              <a:rPr lang="en-US" sz="2800" dirty="0" smtClean="0"/>
              <a:t>You </a:t>
            </a:r>
            <a:r>
              <a:rPr lang="en-US" sz="2800" dirty="0"/>
              <a:t>do not </a:t>
            </a:r>
            <a:r>
              <a:rPr lang="en-US" sz="2800" dirty="0">
                <a:solidFill>
                  <a:srgbClr val="FF0000"/>
                </a:solidFill>
              </a:rPr>
              <a:t>maintain</a:t>
            </a:r>
            <a:r>
              <a:rPr lang="en-US" sz="2800" dirty="0"/>
              <a:t> </a:t>
            </a:r>
            <a:r>
              <a:rPr lang="en-US" sz="2800" dirty="0" smtClean="0"/>
              <a:t>your hours </a:t>
            </a:r>
            <a:r>
              <a:rPr lang="en-US" sz="2800" dirty="0"/>
              <a:t>in the ELT.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Today’s Objectives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lvl="0" indent="0" algn="ctr">
              <a:buNone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Service-Learning</a:t>
            </a:r>
          </a:p>
          <a:p>
            <a:pPr marL="0" lvl="0" indent="0" algn="ctr">
              <a:buNone/>
            </a:pPr>
            <a:endParaRPr lang="en-US" sz="2800" dirty="0"/>
          </a:p>
          <a:p>
            <a:pPr marL="0" lvl="0" indent="0" algn="ctr">
              <a:buNone/>
            </a:pPr>
            <a:r>
              <a:rPr lang="en-US" sz="2800" dirty="0"/>
              <a:t>Understand the purpose of </a:t>
            </a:r>
            <a:r>
              <a:rPr lang="en-US" sz="2800" dirty="0" smtClean="0"/>
              <a:t>S-L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project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requirements</a:t>
            </a:r>
          </a:p>
          <a:p>
            <a:pPr marL="0" lvl="0" indent="0" algn="ctr">
              <a:buNone/>
            </a:pPr>
            <a:endParaRPr lang="en-US" sz="2800" dirty="0"/>
          </a:p>
          <a:p>
            <a:pPr marL="0" lvl="0" indent="0" algn="ctr">
              <a:buNone/>
            </a:pPr>
            <a:r>
              <a:rPr lang="en-US" sz="2800" dirty="0"/>
              <a:t>Identify </a:t>
            </a:r>
            <a:r>
              <a:rPr lang="en-US" sz="2800" dirty="0" smtClean="0"/>
              <a:t>S-L </a:t>
            </a:r>
            <a:r>
              <a:rPr lang="en-US" sz="2800" dirty="0"/>
              <a:t>project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outcomes</a:t>
            </a:r>
          </a:p>
          <a:p>
            <a:pPr marL="0" lvl="0" indent="0" algn="ctr">
              <a:buNone/>
            </a:pPr>
            <a:endParaRPr lang="en-US" sz="2800" dirty="0" smtClean="0"/>
          </a:p>
          <a:p>
            <a:pPr marL="0" lvl="0" indent="0" algn="ctr">
              <a:buNone/>
            </a:pPr>
            <a:r>
              <a:rPr lang="en-US" sz="2800" dirty="0" smtClean="0"/>
              <a:t>Have the tools to select </a:t>
            </a:r>
            <a:r>
              <a:rPr lang="en-US" sz="2800" dirty="0"/>
              <a:t>a </a:t>
            </a:r>
            <a:r>
              <a:rPr lang="en-US" sz="2800" dirty="0" smtClean="0"/>
              <a:t>S-L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project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382000" y="6230112"/>
            <a:ext cx="3200400" cy="487680"/>
          </a:xfrm>
        </p:spPr>
        <p:txBody>
          <a:bodyPr/>
          <a:lstStyle/>
          <a:p>
            <a:r>
              <a:rPr lang="en-US" dirty="0" smtClean="0"/>
              <a:t>Become actively engaged in the community and obtain real-life job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b="1" dirty="0" smtClean="0"/>
              <a:t>Lab</a:t>
            </a:r>
            <a:r>
              <a:rPr lang="en-US" sz="2700" b="1" dirty="0"/>
              <a:t> </a:t>
            </a:r>
            <a:r>
              <a:rPr lang="en-US" sz="2700" b="1" dirty="0" smtClean="0"/>
              <a:t>Week 2</a:t>
            </a:r>
            <a:r>
              <a:rPr lang="en-US" sz="3100" dirty="0" smtClean="0"/>
              <a:t> </a:t>
            </a:r>
            <a:endParaRPr lang="en-US" sz="3100" dirty="0"/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DUE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Service-Learning Inventory &amp; 2 site contacts from S-L directory.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READ </a:t>
            </a:r>
            <a:r>
              <a:rPr lang="en-US" sz="2200" dirty="0">
                <a:solidFill>
                  <a:srgbClr val="FF0000"/>
                </a:solidFill>
              </a:rPr>
              <a:t>Textbook: </a:t>
            </a:r>
            <a:r>
              <a:rPr lang="en-US" sz="2200" dirty="0"/>
              <a:t>Chapter 18 Servant </a:t>
            </a:r>
            <a:r>
              <a:rPr lang="en-US" sz="2200" dirty="0" smtClean="0"/>
              <a:t>Leadership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ACTIVITY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Immediate Feedback Form *In class activity</a:t>
            </a:r>
          </a:p>
          <a:p>
            <a:pPr marL="365760" lvl="1" indent="0">
              <a:buNone/>
            </a:pPr>
            <a:endParaRPr lang="en-US" sz="2200" dirty="0" smtClean="0"/>
          </a:p>
          <a:p>
            <a:r>
              <a:rPr lang="en-US" sz="2700" b="1" dirty="0" smtClean="0"/>
              <a:t>Lecture January 27</a:t>
            </a:r>
            <a:endParaRPr lang="en-US" sz="2700" dirty="0"/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DUE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Quiz #2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READ </a:t>
            </a:r>
            <a:r>
              <a:rPr lang="en-US" sz="2200" dirty="0">
                <a:solidFill>
                  <a:srgbClr val="FF0000"/>
                </a:solidFill>
              </a:rPr>
              <a:t>Textbook:  </a:t>
            </a:r>
            <a:r>
              <a:rPr lang="en-US" sz="2200" dirty="0"/>
              <a:t>Chapter 2 Active Listening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WATCH </a:t>
            </a:r>
            <a:r>
              <a:rPr lang="en-US" sz="2200" dirty="0">
                <a:solidFill>
                  <a:srgbClr val="FF0000"/>
                </a:solidFill>
              </a:rPr>
              <a:t>Video: </a:t>
            </a:r>
            <a:r>
              <a:rPr lang="en-US" sz="2200" dirty="0">
                <a:solidFill>
                  <a:srgbClr val="FF0000"/>
                </a:solidFill>
                <a:hlinkClick r:id="rId3"/>
              </a:rPr>
              <a:t>http://</a:t>
            </a:r>
            <a:r>
              <a:rPr lang="en-US" sz="2200" dirty="0" smtClean="0">
                <a:solidFill>
                  <a:srgbClr val="FF0000"/>
                </a:solidFill>
                <a:hlinkClick r:id="rId3"/>
              </a:rPr>
              <a:t>www.ted.com/playlists/92/listen_up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7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ON </a:t>
            </a:r>
            <a:r>
              <a:rPr lang="en-US" sz="2700" b="1" dirty="0">
                <a:solidFill>
                  <a:srgbClr val="FF0000"/>
                </a:solidFill>
              </a:rPr>
              <a:t>THE HORIZON…</a:t>
            </a:r>
          </a:p>
          <a:p>
            <a:pPr lvl="1"/>
            <a:r>
              <a:rPr lang="en-US" sz="2200" dirty="0"/>
              <a:t>Make initial contact with site supervisor of S-L site by Week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Today’s Objectives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lvl="0" indent="0" algn="ctr">
              <a:buNone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Service-Learning</a:t>
            </a:r>
          </a:p>
          <a:p>
            <a:pPr marL="0" lvl="0" indent="0" algn="ctr">
              <a:buNone/>
            </a:pPr>
            <a:endParaRPr lang="en-US" sz="2800" dirty="0"/>
          </a:p>
          <a:p>
            <a:pPr marL="0" lvl="0" indent="0" algn="ctr">
              <a:buNone/>
            </a:pPr>
            <a:r>
              <a:rPr lang="en-US" sz="2800" dirty="0"/>
              <a:t>Understand the purpose of </a:t>
            </a:r>
            <a:r>
              <a:rPr lang="en-US" sz="2800" dirty="0" smtClean="0"/>
              <a:t>S-L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project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requirements</a:t>
            </a:r>
          </a:p>
          <a:p>
            <a:pPr marL="0" lvl="0" indent="0" algn="ctr">
              <a:buNone/>
            </a:pPr>
            <a:endParaRPr lang="en-US" sz="2800" dirty="0"/>
          </a:p>
          <a:p>
            <a:pPr marL="0" lvl="0" indent="0" algn="ctr">
              <a:buNone/>
            </a:pPr>
            <a:r>
              <a:rPr lang="en-US" sz="2800" dirty="0"/>
              <a:t>Identify </a:t>
            </a:r>
            <a:r>
              <a:rPr lang="en-US" sz="2800" dirty="0" smtClean="0"/>
              <a:t>S-L </a:t>
            </a:r>
            <a:r>
              <a:rPr lang="en-US" sz="2800" dirty="0"/>
              <a:t>project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outcomes</a:t>
            </a:r>
          </a:p>
          <a:p>
            <a:pPr marL="0" lvl="0" indent="0" algn="ctr">
              <a:buNone/>
            </a:pPr>
            <a:endParaRPr lang="en-US" sz="2800" dirty="0" smtClean="0"/>
          </a:p>
          <a:p>
            <a:pPr marL="0" lvl="0" indent="0" algn="ctr">
              <a:buNone/>
            </a:pPr>
            <a:r>
              <a:rPr lang="en-US" sz="2800" dirty="0" smtClean="0"/>
              <a:t>Have the tools to select </a:t>
            </a:r>
            <a:r>
              <a:rPr lang="en-US" sz="2800" dirty="0"/>
              <a:t>a </a:t>
            </a:r>
            <a:r>
              <a:rPr lang="en-US" sz="2800" dirty="0" smtClean="0"/>
              <a:t>S-L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project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382000" y="6230112"/>
            <a:ext cx="3200400" cy="487680"/>
          </a:xfrm>
        </p:spPr>
        <p:txBody>
          <a:bodyPr/>
          <a:lstStyle/>
          <a:p>
            <a:r>
              <a:rPr lang="en-US" dirty="0" smtClean="0"/>
              <a:t>Become actively engaged in the community and obtain real-life job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3200400"/>
            <a:ext cx="9956800" cy="3273552"/>
          </a:xfrm>
        </p:spPr>
        <p:txBody>
          <a:bodyPr/>
          <a:lstStyle/>
          <a:p>
            <a:pPr marL="0" lvl="0" indent="0" algn="ctr">
              <a:buClr>
                <a:srgbClr val="94C600"/>
              </a:buClr>
              <a:buNone/>
            </a:pPr>
            <a:endParaRPr lang="en-US" dirty="0" smtClean="0">
              <a:solidFill>
                <a:srgbClr val="CAF278">
                  <a:lumMod val="50000"/>
                </a:srgbClr>
              </a:solidFill>
              <a:hlinkClick r:id="rId3"/>
            </a:endParaRPr>
          </a:p>
          <a:p>
            <a:pPr marL="0" lvl="0" indent="0" algn="ctr">
              <a:buClr>
                <a:srgbClr val="94C600"/>
              </a:buClr>
              <a:buNone/>
            </a:pPr>
            <a:endParaRPr lang="en-US" dirty="0">
              <a:solidFill>
                <a:srgbClr val="CAF278">
                  <a:lumMod val="50000"/>
                </a:srgbClr>
              </a:solidFill>
              <a:hlinkClick r:id="rId3"/>
            </a:endParaRPr>
          </a:p>
          <a:p>
            <a:pPr marL="0" lvl="0" indent="0" algn="ctr">
              <a:buClr>
                <a:srgbClr val="94C600"/>
              </a:buClr>
              <a:buNone/>
            </a:pPr>
            <a:endParaRPr lang="en-US" dirty="0" smtClean="0">
              <a:solidFill>
                <a:srgbClr val="CAF278">
                  <a:lumMod val="50000"/>
                </a:srgbClr>
              </a:solidFill>
              <a:hlinkClick r:id="rId3"/>
            </a:endParaRPr>
          </a:p>
          <a:p>
            <a:pPr marL="0" lvl="0" indent="0" algn="ctr">
              <a:buClr>
                <a:srgbClr val="94C600"/>
              </a:buClr>
              <a:buNone/>
            </a:pPr>
            <a:endParaRPr lang="en-US" dirty="0">
              <a:solidFill>
                <a:srgbClr val="CAF278">
                  <a:lumMod val="50000"/>
                </a:srgbClr>
              </a:solidFill>
              <a:hlinkClick r:id="rId3"/>
            </a:endParaRPr>
          </a:p>
          <a:p>
            <a:pPr marL="0" lvl="0" indent="0" algn="ctr">
              <a:buClr>
                <a:srgbClr val="94C600"/>
              </a:buClr>
              <a:buNone/>
            </a:pPr>
            <a:r>
              <a:rPr lang="en-US" dirty="0" smtClean="0">
                <a:solidFill>
                  <a:srgbClr val="CAF278">
                    <a:lumMod val="50000"/>
                  </a:srgbClr>
                </a:solidFill>
                <a:hlinkClick r:id="rId3"/>
              </a:rPr>
              <a:t>Lending </a:t>
            </a:r>
            <a:r>
              <a:rPr lang="en-US" dirty="0">
                <a:solidFill>
                  <a:srgbClr val="CAF278">
                    <a:lumMod val="50000"/>
                  </a:srgbClr>
                </a:solidFill>
                <a:hlinkClick r:id="rId3"/>
              </a:rPr>
              <a:t>a hand to refugees in America</a:t>
            </a:r>
            <a:endParaRPr lang="en-US" dirty="0">
              <a:solidFill>
                <a:srgbClr val="CAF278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9956800" cy="11430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Shaping more than skateboards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Social responsibility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One has an obligation to act in ways that benefit, not detract from, the welfare of society &amp; its members.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25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Identify &amp; describe examples in your own life, on campus, in the news, etc. that reflect actions of social responsibility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Share your personal experience in being socially responsible, and what motivates you to be socially responsible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What is the value of social responsibility to a community? To your own development?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Service-learning?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Experiential Education</a:t>
            </a:r>
          </a:p>
          <a:p>
            <a:pPr marL="0" indent="0">
              <a:buNone/>
            </a:pPr>
            <a:r>
              <a:rPr lang="en-US" dirty="0" smtClean="0"/>
              <a:t>Real learning &amp; a real benefit to the community</a:t>
            </a:r>
          </a:p>
          <a:p>
            <a:pPr marL="0" indent="0">
              <a:buNone/>
            </a:pPr>
            <a:r>
              <a:rPr lang="en-US" dirty="0" smtClean="0"/>
              <a:t>Merging of direct experience with the learning environment</a:t>
            </a:r>
          </a:p>
          <a:p>
            <a:pPr marL="0" indent="0">
              <a:buNone/>
            </a:pPr>
            <a:r>
              <a:rPr lang="en-US" dirty="0" smtClean="0"/>
              <a:t>Intentional application of classroom learning</a:t>
            </a:r>
          </a:p>
          <a:p>
            <a:pPr marL="0" indent="0">
              <a:buNone/>
            </a:pP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Need-Based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Meets a human and community need</a:t>
            </a:r>
          </a:p>
          <a:p>
            <a:pPr marL="0" indent="0">
              <a:buNone/>
            </a:pPr>
            <a:r>
              <a:rPr lang="en-US" dirty="0"/>
              <a:t>Opportunity for personal </a:t>
            </a:r>
            <a:r>
              <a:rPr lang="en-US" dirty="0" smtClean="0"/>
              <a:t>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Reflective</a:t>
            </a:r>
          </a:p>
          <a:p>
            <a:pPr marL="0" indent="0">
              <a:buNone/>
            </a:pPr>
            <a:r>
              <a:rPr lang="en-US" dirty="0"/>
              <a:t>Evaluate, interpret &amp; analyze</a:t>
            </a:r>
          </a:p>
          <a:p>
            <a:pPr marL="0" indent="0">
              <a:buNone/>
            </a:pPr>
            <a:r>
              <a:rPr lang="en-US" dirty="0"/>
              <a:t>Further understand course content</a:t>
            </a:r>
          </a:p>
          <a:p>
            <a:pPr marL="0" indent="0">
              <a:buNone/>
            </a:pPr>
            <a:r>
              <a:rPr lang="en-US" dirty="0"/>
              <a:t>Enhanced sense of civic responsibility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b="1" dirty="0" smtClean="0">
                <a:solidFill>
                  <a:schemeClr val="accent1"/>
                </a:solidFill>
              </a:rPr>
              <a:t>Reflective</a:t>
            </a:r>
            <a:r>
              <a:rPr lang="en-US" dirty="0" smtClean="0"/>
              <a:t> 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Beginning of the semester</a:t>
            </a:r>
          </a:p>
          <a:p>
            <a:pPr lvl="1"/>
            <a:r>
              <a:rPr lang="en-US" sz="2200" dirty="0"/>
              <a:t>What is the identified problem/community need? </a:t>
            </a:r>
          </a:p>
          <a:p>
            <a:pPr lvl="1"/>
            <a:r>
              <a:rPr lang="en-US" sz="2200" dirty="0"/>
              <a:t>Why are you needed? </a:t>
            </a:r>
          </a:p>
          <a:p>
            <a:pPr lvl="1"/>
            <a:r>
              <a:rPr lang="en-US" sz="2200" dirty="0"/>
              <a:t>What fear, if any, do you have about working in the community? </a:t>
            </a:r>
          </a:p>
          <a:p>
            <a:pPr lvl="1"/>
            <a:r>
              <a:rPr lang="en-US" sz="2200" dirty="0"/>
              <a:t>What do you hope to gain from this experience?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During the semester</a:t>
            </a:r>
          </a:p>
          <a:p>
            <a:pPr lvl="1"/>
            <a:r>
              <a:rPr lang="en-US" sz="2200" dirty="0"/>
              <a:t>What did you observe? </a:t>
            </a:r>
          </a:p>
          <a:p>
            <a:pPr lvl="1"/>
            <a:r>
              <a:rPr lang="en-US" sz="2200" dirty="0"/>
              <a:t>What has worked? What hasn't?</a:t>
            </a:r>
          </a:p>
          <a:p>
            <a:pPr lvl="1"/>
            <a:r>
              <a:rPr lang="en-US" sz="2200" dirty="0"/>
              <a:t>Is there something more you could do to contribute to the solution?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End of semester</a:t>
            </a:r>
          </a:p>
          <a:p>
            <a:pPr lvl="1"/>
            <a:r>
              <a:rPr lang="en-US" sz="2200" dirty="0"/>
              <a:t>What have you learned about yourself? </a:t>
            </a:r>
          </a:p>
          <a:p>
            <a:pPr lvl="1"/>
            <a:r>
              <a:rPr lang="en-US" sz="2200" dirty="0"/>
              <a:t>What have  you learned about your community? </a:t>
            </a:r>
          </a:p>
          <a:p>
            <a:pPr lvl="1"/>
            <a:r>
              <a:rPr lang="en-US" sz="2200" dirty="0"/>
              <a:t>What values, opinions, beliefs have changed?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S-L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97750" y="161650"/>
            <a:ext cx="3581400" cy="1981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Interpersonal Development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41497" y="4720320"/>
            <a:ext cx="2463800" cy="18866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Leadership Skills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73450" y="3094245"/>
            <a:ext cx="3124200" cy="2569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Communication Skills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2550" y="3929763"/>
            <a:ext cx="4051300" cy="267720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Cultural/Racial Understanding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24017" y="1029664"/>
            <a:ext cx="3200400" cy="2438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Social Responsibility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115824"/>
            <a:ext cx="3814417" cy="342595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Citizenship Skills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894706" y="1822208"/>
            <a:ext cx="3310007" cy="3124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Commitment to Service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578</TotalTime>
  <Words>651</Words>
  <Application>Microsoft Office PowerPoint</Application>
  <PresentationFormat>Widescreen</PresentationFormat>
  <Paragraphs>153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Times New Roman</vt:lpstr>
      <vt:lpstr>Wingdings</vt:lpstr>
      <vt:lpstr>Wingdings 2</vt:lpstr>
      <vt:lpstr>Oriel</vt:lpstr>
      <vt:lpstr>Enhancing leadership through service learning</vt:lpstr>
      <vt:lpstr>Today’s Objectives</vt:lpstr>
      <vt:lpstr>PowerPoint Presentation</vt:lpstr>
      <vt:lpstr>Shaping more than skateboards</vt:lpstr>
      <vt:lpstr>Social responsibility</vt:lpstr>
      <vt:lpstr>PowerPoint Presentation</vt:lpstr>
      <vt:lpstr>What is Service-learning? </vt:lpstr>
      <vt:lpstr>Examples of Reflective Discussion Questions</vt:lpstr>
      <vt:lpstr>Benefits of S-L</vt:lpstr>
      <vt:lpstr>PowerPoint Presentation</vt:lpstr>
      <vt:lpstr>PowerPoint Presentation</vt:lpstr>
      <vt:lpstr>Where students have served…</vt:lpstr>
      <vt:lpstr>Project Requirements</vt:lpstr>
      <vt:lpstr>You will fail the course if …</vt:lpstr>
      <vt:lpstr>Today’s Objectives</vt:lpstr>
      <vt:lpstr>What’s 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leadership through service learning</dc:title>
  <dc:creator>Carmen Zafft</dc:creator>
  <cp:lastModifiedBy>czafft2</cp:lastModifiedBy>
  <cp:revision>56</cp:revision>
  <dcterms:created xsi:type="dcterms:W3CDTF">2013-09-04T15:13:38Z</dcterms:created>
  <dcterms:modified xsi:type="dcterms:W3CDTF">2015-01-21T16:48:32Z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