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1" r:id="rId5"/>
    <p:sldId id="261" r:id="rId6"/>
    <p:sldId id="267" r:id="rId7"/>
    <p:sldId id="268" r:id="rId8"/>
    <p:sldId id="269" r:id="rId9"/>
    <p:sldId id="262" r:id="rId10"/>
    <p:sldId id="263" r:id="rId11"/>
    <p:sldId id="270" r:id="rId12"/>
    <p:sldId id="265" r:id="rId13"/>
    <p:sldId id="264" r:id="rId14"/>
    <p:sldId id="260" r:id="rId15"/>
    <p:sldId id="259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rek Kelley" initials="D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21463-6217-4210-AE35-01FDD6B68C8E}" v="2" dt="2020-03-15T21:09:35.1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4" autoAdjust="0"/>
    <p:restoredTop sz="94668"/>
  </p:normalViewPr>
  <p:slideViewPr>
    <p:cSldViewPr snapToGrid="0">
      <p:cViewPr varScale="1">
        <p:scale>
          <a:sx n="93" d="100"/>
          <a:sy n="93" d="100"/>
        </p:scale>
        <p:origin x="72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Kelley" userId="ddadf72a29ac747d" providerId="LiveId" clId="{DC821463-6217-4210-AE35-01FDD6B68C8E}"/>
    <pc:docChg chg="undo custSel addSld modSld">
      <pc:chgData name="Derek Kelley" userId="ddadf72a29ac747d" providerId="LiveId" clId="{DC821463-6217-4210-AE35-01FDD6B68C8E}" dt="2020-03-15T21:33:08.107" v="1689" actId="20577"/>
      <pc:docMkLst>
        <pc:docMk/>
      </pc:docMkLst>
      <pc:sldChg chg="modSp mod">
        <pc:chgData name="Derek Kelley" userId="ddadf72a29ac747d" providerId="LiveId" clId="{DC821463-6217-4210-AE35-01FDD6B68C8E}" dt="2020-03-15T21:07:54.732" v="1232" actId="20577"/>
        <pc:sldMkLst>
          <pc:docMk/>
          <pc:sldMk cId="3205346752" sldId="259"/>
        </pc:sldMkLst>
        <pc:spChg chg="mod">
          <ac:chgData name="Derek Kelley" userId="ddadf72a29ac747d" providerId="LiveId" clId="{DC821463-6217-4210-AE35-01FDD6B68C8E}" dt="2020-03-15T21:07:54.732" v="1232" actId="20577"/>
          <ac:spMkLst>
            <pc:docMk/>
            <pc:sldMk cId="3205346752" sldId="259"/>
            <ac:spMk id="3" creationId="{F97BA237-BBF0-49FD-B184-71910E0D1F83}"/>
          </ac:spMkLst>
        </pc:spChg>
      </pc:sldChg>
      <pc:sldChg chg="modSp mod">
        <pc:chgData name="Derek Kelley" userId="ddadf72a29ac747d" providerId="LiveId" clId="{DC821463-6217-4210-AE35-01FDD6B68C8E}" dt="2020-03-15T21:06:59.408" v="1215" actId="20577"/>
        <pc:sldMkLst>
          <pc:docMk/>
          <pc:sldMk cId="4198274045" sldId="260"/>
        </pc:sldMkLst>
        <pc:spChg chg="mod">
          <ac:chgData name="Derek Kelley" userId="ddadf72a29ac747d" providerId="LiveId" clId="{DC821463-6217-4210-AE35-01FDD6B68C8E}" dt="2020-03-15T21:06:59.408" v="1215" actId="20577"/>
          <ac:spMkLst>
            <pc:docMk/>
            <pc:sldMk cId="4198274045" sldId="260"/>
            <ac:spMk id="3" creationId="{F97BA237-BBF0-49FD-B184-71910E0D1F83}"/>
          </ac:spMkLst>
        </pc:spChg>
      </pc:sldChg>
      <pc:sldChg chg="addSp delSp modSp mod">
        <pc:chgData name="Derek Kelley" userId="ddadf72a29ac747d" providerId="LiveId" clId="{DC821463-6217-4210-AE35-01FDD6B68C8E}" dt="2020-03-15T21:00:55.330" v="712" actId="20577"/>
        <pc:sldMkLst>
          <pc:docMk/>
          <pc:sldMk cId="2570853478" sldId="262"/>
        </pc:sldMkLst>
        <pc:spChg chg="mod">
          <ac:chgData name="Derek Kelley" userId="ddadf72a29ac747d" providerId="LiveId" clId="{DC821463-6217-4210-AE35-01FDD6B68C8E}" dt="2020-03-15T21:00:55.330" v="712" actId="20577"/>
          <ac:spMkLst>
            <pc:docMk/>
            <pc:sldMk cId="2570853478" sldId="262"/>
            <ac:spMk id="3" creationId="{F97BA237-BBF0-49FD-B184-71910E0D1F83}"/>
          </ac:spMkLst>
        </pc:spChg>
        <pc:inkChg chg="add del">
          <ac:chgData name="Derek Kelley" userId="ddadf72a29ac747d" providerId="LiveId" clId="{DC821463-6217-4210-AE35-01FDD6B68C8E}" dt="2020-03-15T20:48:01.686" v="46" actId="9405"/>
          <ac:inkMkLst>
            <pc:docMk/>
            <pc:sldMk cId="2570853478" sldId="262"/>
            <ac:inkMk id="4" creationId="{C2910492-6FF2-409D-81FA-8ED06001BFF3}"/>
          </ac:inkMkLst>
        </pc:inkChg>
        <pc:inkChg chg="add del">
          <ac:chgData name="Derek Kelley" userId="ddadf72a29ac747d" providerId="LiveId" clId="{DC821463-6217-4210-AE35-01FDD6B68C8E}" dt="2020-03-15T20:48:08.834" v="48" actId="9405"/>
          <ac:inkMkLst>
            <pc:docMk/>
            <pc:sldMk cId="2570853478" sldId="262"/>
            <ac:inkMk id="6" creationId="{33FBCF68-AEFD-4BFD-9AA5-A6CFB3C2F7FE}"/>
          </ac:inkMkLst>
        </pc:inkChg>
        <pc:inkChg chg="add del">
          <ac:chgData name="Derek Kelley" userId="ddadf72a29ac747d" providerId="LiveId" clId="{DC821463-6217-4210-AE35-01FDD6B68C8E}" dt="2020-03-15T20:48:13.823" v="50" actId="9405"/>
          <ac:inkMkLst>
            <pc:docMk/>
            <pc:sldMk cId="2570853478" sldId="262"/>
            <ac:inkMk id="8" creationId="{F0AB18A1-58EA-4212-AEE1-A0AF487BF867}"/>
          </ac:inkMkLst>
        </pc:inkChg>
        <pc:inkChg chg="add">
          <ac:chgData name="Derek Kelley" userId="ddadf72a29ac747d" providerId="LiveId" clId="{DC821463-6217-4210-AE35-01FDD6B68C8E}" dt="2020-03-15T20:48:16.316" v="51" actId="9405"/>
          <ac:inkMkLst>
            <pc:docMk/>
            <pc:sldMk cId="2570853478" sldId="262"/>
            <ac:inkMk id="9" creationId="{056D8157-FB7C-4F95-888E-F8A593447584}"/>
          </ac:inkMkLst>
        </pc:inkChg>
        <pc:inkChg chg="add">
          <ac:chgData name="Derek Kelley" userId="ddadf72a29ac747d" providerId="LiveId" clId="{DC821463-6217-4210-AE35-01FDD6B68C8E}" dt="2020-03-15T20:48:25.634" v="52" actId="9405"/>
          <ac:inkMkLst>
            <pc:docMk/>
            <pc:sldMk cId="2570853478" sldId="262"/>
            <ac:inkMk id="10" creationId="{A1EC8ABE-B141-4B1E-AB78-B6BB586059E1}"/>
          </ac:inkMkLst>
        </pc:inkChg>
      </pc:sldChg>
      <pc:sldChg chg="modSp mod">
        <pc:chgData name="Derek Kelley" userId="ddadf72a29ac747d" providerId="LiveId" clId="{DC821463-6217-4210-AE35-01FDD6B68C8E}" dt="2020-03-15T21:33:08.107" v="1689" actId="20577"/>
        <pc:sldMkLst>
          <pc:docMk/>
          <pc:sldMk cId="1358766687" sldId="263"/>
        </pc:sldMkLst>
        <pc:spChg chg="mod">
          <ac:chgData name="Derek Kelley" userId="ddadf72a29ac747d" providerId="LiveId" clId="{DC821463-6217-4210-AE35-01FDD6B68C8E}" dt="2020-03-15T20:45:41.407" v="7" actId="20577"/>
          <ac:spMkLst>
            <pc:docMk/>
            <pc:sldMk cId="1358766687" sldId="263"/>
            <ac:spMk id="2" creationId="{00846977-A750-4BB6-9AE6-AEB2DC7066DF}"/>
          </ac:spMkLst>
        </pc:spChg>
        <pc:spChg chg="mod">
          <ac:chgData name="Derek Kelley" userId="ddadf72a29ac747d" providerId="LiveId" clId="{DC821463-6217-4210-AE35-01FDD6B68C8E}" dt="2020-03-15T21:33:08.107" v="1689" actId="20577"/>
          <ac:spMkLst>
            <pc:docMk/>
            <pc:sldMk cId="1358766687" sldId="263"/>
            <ac:spMk id="3" creationId="{F97BA237-BBF0-49FD-B184-71910E0D1F83}"/>
          </ac:spMkLst>
        </pc:spChg>
        <pc:graphicFrameChg chg="modGraphic">
          <ac:chgData name="Derek Kelley" userId="ddadf72a29ac747d" providerId="LiveId" clId="{DC821463-6217-4210-AE35-01FDD6B68C8E}" dt="2020-03-15T20:54:54.193" v="514" actId="20577"/>
          <ac:graphicFrameMkLst>
            <pc:docMk/>
            <pc:sldMk cId="1358766687" sldId="263"/>
            <ac:graphicFrameMk id="4" creationId="{6510E398-7551-420B-8D02-F7C1BD41B844}"/>
          </ac:graphicFrameMkLst>
        </pc:graphicFrameChg>
      </pc:sldChg>
      <pc:sldChg chg="delSp modSp add mod">
        <pc:chgData name="Derek Kelley" userId="ddadf72a29ac747d" providerId="LiveId" clId="{DC821463-6217-4210-AE35-01FDD6B68C8E}" dt="2020-03-15T20:58:29.468" v="628" actId="1076"/>
        <pc:sldMkLst>
          <pc:docMk/>
          <pc:sldMk cId="397912650" sldId="270"/>
        </pc:sldMkLst>
        <pc:spChg chg="mod">
          <ac:chgData name="Derek Kelley" userId="ddadf72a29ac747d" providerId="LiveId" clId="{DC821463-6217-4210-AE35-01FDD6B68C8E}" dt="2020-03-15T20:58:29.468" v="628" actId="1076"/>
          <ac:spMkLst>
            <pc:docMk/>
            <pc:sldMk cId="397912650" sldId="270"/>
            <ac:spMk id="3" creationId="{F97BA237-BBF0-49FD-B184-71910E0D1F83}"/>
          </ac:spMkLst>
        </pc:spChg>
        <pc:graphicFrameChg chg="del modGraphic">
          <ac:chgData name="Derek Kelley" userId="ddadf72a29ac747d" providerId="LiveId" clId="{DC821463-6217-4210-AE35-01FDD6B68C8E}" dt="2020-03-15T20:50:27.640" v="123" actId="478"/>
          <ac:graphicFrameMkLst>
            <pc:docMk/>
            <pc:sldMk cId="397912650" sldId="270"/>
            <ac:graphicFrameMk id="4" creationId="{6510E398-7551-420B-8D02-F7C1BD41B844}"/>
          </ac:graphicFrameMkLst>
        </pc:graphicFrameChg>
      </pc:sldChg>
      <pc:sldChg chg="modSp add mod">
        <pc:chgData name="Derek Kelley" userId="ddadf72a29ac747d" providerId="LiveId" clId="{DC821463-6217-4210-AE35-01FDD6B68C8E}" dt="2020-03-15T21:15:33.714" v="1650" actId="20577"/>
        <pc:sldMkLst>
          <pc:docMk/>
          <pc:sldMk cId="1671613276" sldId="271"/>
        </pc:sldMkLst>
        <pc:spChg chg="mod">
          <ac:chgData name="Derek Kelley" userId="ddadf72a29ac747d" providerId="LiveId" clId="{DC821463-6217-4210-AE35-01FDD6B68C8E}" dt="2020-03-15T21:09:40.187" v="1244" actId="20577"/>
          <ac:spMkLst>
            <pc:docMk/>
            <pc:sldMk cId="1671613276" sldId="271"/>
            <ac:spMk id="2" creationId="{00846977-A750-4BB6-9AE6-AEB2DC7066DF}"/>
          </ac:spMkLst>
        </pc:spChg>
        <pc:spChg chg="mod">
          <ac:chgData name="Derek Kelley" userId="ddadf72a29ac747d" providerId="LiveId" clId="{DC821463-6217-4210-AE35-01FDD6B68C8E}" dt="2020-03-15T21:15:33.714" v="1650" actId="20577"/>
          <ac:spMkLst>
            <pc:docMk/>
            <pc:sldMk cId="1671613276" sldId="271"/>
            <ac:spMk id="3" creationId="{F97BA237-BBF0-49FD-B184-71910E0D1F83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2T13:04:13.491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5T20:48:16.3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86,'179'-8,"-91"2,63 5,-31 5,0-6,1-5,-80 2,0-2,12-5,-15 3,0 1,29 0,15 6,52 6,-48 0,38-4,111-12,3 1,-203 13,23 4,-19-2,6-1,-23-2,13-1,0 2,0 1,-1 1,20 7,-38-7,14 5,1-1,0-2,0-1,0-2,15 0,205-3,-201 1,30 6,-11-1,213 19,-200-13,-35-5,0-1,44-1,-86-5,-4 0,1 0,-1 0,1 0,0 0,-1 0,1 0,-1 0,0-1,1 1,-1 0,1-1,-1 1,1-1,-1 0,0 1,1-1,-1 0,0 0,0 0,1 0,0-2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5T20:48:25.6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73,'9'-5,"-6"3,-1 1,1-1,-1 1,1 0,0 0,0 0,0 0,-1 0,1 0,0 1,0 0,0-1,0 1,0 0,0 0,1 1,37 4,-1-1,11-2,-18-1,-11-1,-1-1,15-3,27-1,67 3,268-9,-338 9,0 4,31 5,65 2,-24-11,17-7,-100 7,-27 1,0 0,4-2,21-4,1 3,1 1,-1 3,25 4,-23 0,-10 0,0-1,0-2,4-3,-3 2,-1 0,0 3,22 5,33 1,199-3,-268-6,38 3,19 4,-29-2,0-2,10-2,48-7,53-11,-137 15,1 1,-1 1,0 1,19 4,34 2,7-7,-1-3,56-11,-143 14,99-12,0 4,5 4,-76 5,64 0,0-4,59-10,-113 9,-1 1,33 2,75 9,-83-4,-18-1,-12 0,0-1,0-1,0-2,1-2,13-3,-23 2,1 1,0 1,0 1,8 1,25 3,13 5,19 2,1-5,12-3,-79-3,21-5,-27 3,1 1,-1 1,0 1,1 0,251 20,-230-17,-11 1,1-2,0-1,-1-2,9-1,1-6,-31 5,0 1,1 1,-1-1,1 1,0 1,-1-1,3 1,-5 1,47 3,23-2,-24-1,0 2,29 1,-49-2,-1 1,5 2,36 4,-65-9,0 0,0 0,-1-1,1 0,0 0,0 0,-1-1,1 0,-1 0,3-1,11-5,-11 6,0 1,1 0,-1 0,0 1,1-1,-1 2,1 0,-1 0,1 0,27 2,95-3,23 0,-132 1,4 1,0-2,21-2,-23-1,-8 0,1 1,0 1,0 1,0 0,0 1,9 2,11 3,34 0,-30-3,5 5,-33-5,-1 0,0-1,5-1,-10-1,-3 1,1-1,0 0,-1 0,1-1,4 0,-8 1,0-1,0 1,0-1,0 1,0-1,0 1,0-1,0 1,0-1,0 0,0 0,0 1,-1-1,1 0,0 0,0 0,-1 0,1 0,-1 0,1 0,-1 0,1 0,-1 0,0 0,1-1,1-13,-2 13,0 0,0 0,1 0,-1 0,1 0,-1 0,1 0,0 1,-1-1,1 0,1-1,11-15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BCBB7-1E49-2544-B319-6D1ADDE650A6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E5D33-4C95-2C4E-B6AC-26388116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31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5A55-1AE3-48C9-ACC9-BDAB23FA5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369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B921E-5D5F-471D-9283-FA951E419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4180601" cy="194733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Winter Quarter 2020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Derek Kelley, Kevin </a:t>
            </a:r>
            <a:r>
              <a:rPr lang="en-US" sz="2400" dirty="0" err="1">
                <a:solidFill>
                  <a:schemeClr val="bg1"/>
                </a:solidFill>
              </a:rPr>
              <a:t>Yoo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Joulien</a:t>
            </a:r>
            <a:r>
              <a:rPr lang="en-US" sz="2400" dirty="0">
                <a:solidFill>
                  <a:schemeClr val="bg1"/>
                </a:solidFill>
              </a:rPr>
              <a:t> Ivanov, Tyler Davis </a:t>
            </a:r>
          </a:p>
        </p:txBody>
      </p:sp>
    </p:spTree>
    <p:extLst>
      <p:ext uri="{BB962C8B-B14F-4D97-AF65-F5344CB8AC3E}">
        <p14:creationId xmlns:p14="http://schemas.microsoft.com/office/powerpoint/2010/main" val="621945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6977-A750-4BB6-9AE6-AEB2DC70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03874"/>
            <a:ext cx="8534400" cy="1507067"/>
          </a:xfrm>
        </p:spPr>
        <p:txBody>
          <a:bodyPr/>
          <a:lstStyle/>
          <a:p>
            <a:r>
              <a:rPr lang="en-US" dirty="0"/>
              <a:t>Q2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A237-BBF0-49FD-B184-71910E0D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36333"/>
            <a:ext cx="9256035" cy="1507068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sz="2400" dirty="0">
                <a:solidFill>
                  <a:schemeClr val="bg1"/>
                </a:solidFill>
              </a:rPr>
              <a:t>Method: Filter by description and API, then average severity</a:t>
            </a:r>
          </a:p>
          <a:p>
            <a:pPr marL="0" indent="0">
              <a:buClrTx/>
              <a:buNone/>
            </a:pPr>
            <a:r>
              <a:rPr lang="en-US" sz="2400" dirty="0">
                <a:solidFill>
                  <a:schemeClr val="bg1"/>
                </a:solidFill>
              </a:rPr>
              <a:t>Performance</a:t>
            </a:r>
            <a:r>
              <a:rPr lang="en-US" sz="2400">
                <a:solidFill>
                  <a:schemeClr val="bg1"/>
                </a:solidFill>
              </a:rPr>
              <a:t>: 13 sec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ClrTx/>
              <a:buNone/>
            </a:pPr>
            <a:r>
              <a:rPr lang="en-US" sz="2400" dirty="0">
                <a:solidFill>
                  <a:schemeClr val="bg1"/>
                </a:solidFill>
              </a:rPr>
              <a:t>Results: (Average severity per description type &amp; API)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10E398-7551-420B-8D02-F7C1BD41B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199"/>
              </p:ext>
            </p:extLst>
          </p:nvPr>
        </p:nvGraphicFramePr>
        <p:xfrm>
          <a:off x="1068432" y="3429000"/>
          <a:ext cx="8974557" cy="2163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519">
                  <a:extLst>
                    <a:ext uri="{9D8B030D-6E8A-4147-A177-3AD203B41FA5}">
                      <a16:colId xmlns:a16="http://schemas.microsoft.com/office/drawing/2014/main" val="3801254530"/>
                    </a:ext>
                  </a:extLst>
                </a:gridCol>
                <a:gridCol w="2991519">
                  <a:extLst>
                    <a:ext uri="{9D8B030D-6E8A-4147-A177-3AD203B41FA5}">
                      <a16:colId xmlns:a16="http://schemas.microsoft.com/office/drawing/2014/main" val="1960992801"/>
                    </a:ext>
                  </a:extLst>
                </a:gridCol>
                <a:gridCol w="2991519">
                  <a:extLst>
                    <a:ext uri="{9D8B030D-6E8A-4147-A177-3AD203B41FA5}">
                      <a16:colId xmlns:a16="http://schemas.microsoft.com/office/drawing/2014/main" val="1444209519"/>
                    </a:ext>
                  </a:extLst>
                </a:gridCol>
              </a:tblGrid>
              <a:tr h="507929">
                <a:tc>
                  <a:txBody>
                    <a:bodyPr/>
                    <a:lstStyle/>
                    <a:p>
                      <a:r>
                        <a:rPr lang="en-US" dirty="0"/>
                        <a:t>Description / API &gt;</a:t>
                      </a:r>
                    </a:p>
                    <a:p>
                      <a:r>
                        <a:rPr lang="en-US" dirty="0"/>
                        <a:t>        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968950"/>
                  </a:ext>
                </a:extLst>
              </a:tr>
              <a:tr h="507929">
                <a:tc>
                  <a:txBody>
                    <a:bodyPr/>
                    <a:lstStyle/>
                    <a:p>
                      <a:r>
                        <a:rPr lang="en-US" dirty="0"/>
                        <a:t>“Accident on…”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569935"/>
                  </a:ext>
                </a:extLst>
              </a:tr>
              <a:tr h="507929">
                <a:tc>
                  <a:txBody>
                    <a:bodyPr/>
                    <a:lstStyle/>
                    <a:p>
                      <a:r>
                        <a:rPr lang="en-US" dirty="0"/>
                        <a:t>“Lane blocked due to…”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193028"/>
                  </a:ext>
                </a:extLst>
              </a:tr>
              <a:tr h="507929">
                <a:tc>
                  <a:txBody>
                    <a:bodyPr/>
                    <a:lstStyle/>
                    <a:p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02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76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6977-A750-4BB6-9AE6-AEB2DC70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03874"/>
            <a:ext cx="8534400" cy="1507067"/>
          </a:xfrm>
        </p:spPr>
        <p:txBody>
          <a:bodyPr/>
          <a:lstStyle/>
          <a:p>
            <a:r>
              <a:rPr lang="en-US" dirty="0"/>
              <a:t>Q2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A237-BBF0-49FD-B184-71910E0D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3318"/>
            <a:ext cx="9256035" cy="4371654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sz="2400" dirty="0">
                <a:solidFill>
                  <a:schemeClr val="bg1"/>
                </a:solidFill>
              </a:rPr>
              <a:t>Observations from Findings: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Since severity is on a scale from 1-4, accidents that have the description type of “Lane blocked due to…” are 10%-13% more severe than accidents with the description type “Accident on…”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API source does not change this correlation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12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6977-A750-4BB6-9AE6-AEB2DC70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03874"/>
            <a:ext cx="8534400" cy="1507067"/>
          </a:xfrm>
        </p:spPr>
        <p:txBody>
          <a:bodyPr/>
          <a:lstStyle/>
          <a:p>
            <a:r>
              <a:rPr lang="en-US" dirty="0"/>
              <a:t>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A237-BBF0-49FD-B184-71910E0D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93878"/>
            <a:ext cx="8534400" cy="2482541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595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6977-A750-4BB6-9AE6-AEB2DC70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03874"/>
            <a:ext cx="8534400" cy="1507067"/>
          </a:xfrm>
        </p:spPr>
        <p:txBody>
          <a:bodyPr/>
          <a:lstStyle/>
          <a:p>
            <a:r>
              <a:rPr lang="en-US" dirty="0"/>
              <a:t>Q4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A237-BBF0-49FD-B184-71910E0D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93878"/>
            <a:ext cx="8534400" cy="2482541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920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6977-A750-4BB6-9AE6-AEB2DC70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03874"/>
            <a:ext cx="8534400" cy="1507067"/>
          </a:xfrm>
        </p:spPr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A237-BBF0-49FD-B184-71910E0D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93878"/>
            <a:ext cx="8534400" cy="2482541"/>
          </a:xfrm>
        </p:spPr>
        <p:txBody>
          <a:bodyPr anchor="t"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There are a lot of insights that can be made from analyzing car accident data, which can be used to better improve road construction in the future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Scala is your friend when analyzing large amounts of data</a:t>
            </a:r>
          </a:p>
        </p:txBody>
      </p:sp>
    </p:spTree>
    <p:extLst>
      <p:ext uri="{BB962C8B-B14F-4D97-AF65-F5344CB8AC3E}">
        <p14:creationId xmlns:p14="http://schemas.microsoft.com/office/powerpoint/2010/main" val="4198274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6977-A750-4BB6-9AE6-AEB2DC70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03874"/>
            <a:ext cx="8534400" cy="1507067"/>
          </a:xfrm>
        </p:spPr>
        <p:txBody>
          <a:bodyPr/>
          <a:lstStyle/>
          <a:p>
            <a:r>
              <a:rPr lang="en-US" dirty="0"/>
              <a:t>Obstacles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A237-BBF0-49FD-B184-71910E0D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93878"/>
            <a:ext cx="8534400" cy="2482541"/>
          </a:xfrm>
        </p:spPr>
        <p:txBody>
          <a:bodyPr anchor="t"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Filling NULL values in the dataset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Using Regular Expressions to recognize string patterns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ClrTx/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ClrTx/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346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36F3-CFD3-4F0B-ACE1-6FFBBC14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0530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A19E-1932-47E0-89E7-AC9D327B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3FF17-42E6-44CD-AA0B-C1EA534368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US Traffic Accident Dataset (2016-2019)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Source: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6977-A750-4BB6-9AE6-AEB2DC70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03874"/>
            <a:ext cx="8534400" cy="1507067"/>
          </a:xfrm>
        </p:spPr>
        <p:txBody>
          <a:bodyPr/>
          <a:lstStyle/>
          <a:p>
            <a:r>
              <a:rPr lang="en-US" dirty="0"/>
              <a:t>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A237-BBF0-49FD-B184-71910E0D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93878"/>
            <a:ext cx="8534400" cy="2482541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Severity &amp; Roadway Type in top 5 states with the highest rate of accidents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Severity &amp; Description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Severity &amp; Time of Day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1428362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6977-A750-4BB6-9AE6-AEB2DC70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03874"/>
            <a:ext cx="8534400" cy="1507067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A237-BBF0-49FD-B184-71910E0D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93878"/>
            <a:ext cx="8534400" cy="2482541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 the Hadoop technology in order to leverage the distributed computing logic of Spark and efficiently analyze large amounts of data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Find interesting correlations/patterns in the data in order to draw important conclusions about US automobile accidents</a:t>
            </a:r>
          </a:p>
        </p:txBody>
      </p:sp>
    </p:spTree>
    <p:extLst>
      <p:ext uri="{BB962C8B-B14F-4D97-AF65-F5344CB8AC3E}">
        <p14:creationId xmlns:p14="http://schemas.microsoft.com/office/powerpoint/2010/main" val="167161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6977-A750-4BB6-9AE6-AEB2DC70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03874"/>
            <a:ext cx="8534400" cy="1507067"/>
          </a:xfrm>
        </p:spPr>
        <p:txBody>
          <a:bodyPr/>
          <a:lstStyle/>
          <a:p>
            <a:r>
              <a:rPr lang="en-US" dirty="0"/>
              <a:t>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A237-BBF0-49FD-B184-71910E0D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81259"/>
            <a:ext cx="8534400" cy="2482541"/>
          </a:xfrm>
        </p:spPr>
        <p:txBody>
          <a:bodyPr anchor="t">
            <a:normAutofit/>
          </a:bodyPr>
          <a:lstStyle/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</a:pPr>
            <a:r>
              <a:rPr lang="en-US" sz="2400" dirty="0">
                <a:solidFill>
                  <a:schemeClr val="bg1"/>
                </a:solidFill>
              </a:rPr>
              <a:t>Which 5 states have the highest rate of car accidents? For each of the 5 states, on which road types did most accidents occur and is there a correlation between the road type and severity of the accident?</a:t>
            </a:r>
          </a:p>
        </p:txBody>
      </p:sp>
    </p:spTree>
    <p:extLst>
      <p:ext uri="{BB962C8B-B14F-4D97-AF65-F5344CB8AC3E}">
        <p14:creationId xmlns:p14="http://schemas.microsoft.com/office/powerpoint/2010/main" val="227616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6977-A750-4BB6-9AE6-AEB2DC70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03874"/>
            <a:ext cx="8534400" cy="1507067"/>
          </a:xfrm>
        </p:spPr>
        <p:txBody>
          <a:bodyPr/>
          <a:lstStyle/>
          <a:p>
            <a:r>
              <a:rPr lang="en-US" dirty="0"/>
              <a:t>Q1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A237-BBF0-49FD-B184-71910E0D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881259"/>
            <a:ext cx="11216843" cy="3785250"/>
          </a:xfrm>
        </p:spPr>
        <p:txBody>
          <a:bodyPr anchor="t">
            <a:normAutofit lnSpcReduction="10000"/>
          </a:bodyPr>
          <a:lstStyle/>
          <a:p>
            <a:pPr mar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</a:pPr>
            <a:r>
              <a:rPr lang="en-US" sz="2400" dirty="0">
                <a:solidFill>
                  <a:schemeClr val="bg1"/>
                </a:solidFill>
              </a:rPr>
              <a:t>Method:</a:t>
            </a:r>
          </a:p>
          <a:p>
            <a:pPr marL="0" indent="-45720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2 RDDs: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	Map(state, # of accidents)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	Map(state, </a:t>
            </a:r>
            <a:r>
              <a:rPr lang="en-US" sz="2400" dirty="0" err="1">
                <a:solidFill>
                  <a:schemeClr val="bg1"/>
                </a:solidFill>
              </a:rPr>
              <a:t>SortedList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roadtype</a:t>
            </a:r>
            <a:r>
              <a:rPr lang="en-US" sz="2400" dirty="0">
                <a:solidFill>
                  <a:schemeClr val="bg1"/>
                </a:solidFill>
              </a:rPr>
              <a:t>, # of accidents, </a:t>
            </a:r>
            <a:r>
              <a:rPr lang="en-US" sz="2400" dirty="0" err="1">
                <a:solidFill>
                  <a:schemeClr val="bg1"/>
                </a:solidFill>
              </a:rPr>
              <a:t>avg</a:t>
            </a:r>
            <a:r>
              <a:rPr lang="en-US" sz="2400" dirty="0">
                <a:solidFill>
                  <a:schemeClr val="bg1"/>
                </a:solidFill>
              </a:rPr>
              <a:t> severity))</a:t>
            </a:r>
          </a:p>
          <a:p>
            <a:pPr marL="0" indent="-45720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Road types were extracted using regular expressions</a:t>
            </a:r>
          </a:p>
          <a:p>
            <a:pPr marL="914400" lvl="2" indent="-45720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“I-5 W” contains “I-{number} {bound}”</a:t>
            </a:r>
          </a:p>
          <a:p>
            <a:pPr marL="914400" lvl="2" indent="-45720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“CA-1 S” contains ”{2 char </a:t>
            </a:r>
            <a:r>
              <a:rPr lang="en-US" sz="2400" dirty="0" err="1">
                <a:solidFill>
                  <a:schemeClr val="bg1"/>
                </a:solidFill>
              </a:rPr>
              <a:t>abbv</a:t>
            </a:r>
            <a:r>
              <a:rPr lang="en-US" sz="2400" dirty="0">
                <a:solidFill>
                  <a:schemeClr val="bg1"/>
                </a:solidFill>
              </a:rPr>
              <a:t> for state}-{number} {bound}”</a:t>
            </a:r>
          </a:p>
        </p:txBody>
      </p:sp>
    </p:spTree>
    <p:extLst>
      <p:ext uri="{BB962C8B-B14F-4D97-AF65-F5344CB8AC3E}">
        <p14:creationId xmlns:p14="http://schemas.microsoft.com/office/powerpoint/2010/main" val="125806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6977-A750-4BB6-9AE6-AEB2DC70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03874"/>
            <a:ext cx="8534400" cy="1507067"/>
          </a:xfrm>
        </p:spPr>
        <p:txBody>
          <a:bodyPr/>
          <a:lstStyle/>
          <a:p>
            <a:r>
              <a:rPr lang="en-US" dirty="0"/>
              <a:t>Q1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A237-BBF0-49FD-B184-71910E0D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881259"/>
            <a:ext cx="11216843" cy="3785250"/>
          </a:xfrm>
        </p:spPr>
        <p:txBody>
          <a:bodyPr anchor="t">
            <a:normAutofit lnSpcReduction="10000"/>
          </a:bodyPr>
          <a:lstStyle/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</a:pPr>
            <a:r>
              <a:rPr lang="en-US" sz="2400" dirty="0">
                <a:solidFill>
                  <a:schemeClr val="bg1"/>
                </a:solidFill>
              </a:rPr>
              <a:t>Results: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CA 9768</a:t>
            </a:r>
          </a:p>
          <a:p>
            <a:pPr lvl="1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(Local Street, 4039, 2.23), (Interstate, 2352, 2.92), (Freeway, 1748, 2.58), (State Highway, 1388, 2.09), (Highway, 241, 2.08)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TX 4877</a:t>
            </a:r>
          </a:p>
          <a:p>
            <a:pPr lvl="1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(Local Street, 3837, 2.13), (Interstate, 417, 2.87), (State Highway, 367, 2.43), (Freeway, 213, 2.56),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(Highway, 43, 2.28)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FL 3034</a:t>
            </a:r>
          </a:p>
          <a:p>
            <a:pPr lvl="1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(Local Street, 2329, 2.18), (Interstate, 619, 2.92), (Highway, 53, 2.15), (State Highway, 33, 2.39)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 1835</a:t>
            </a:r>
          </a:p>
          <a:p>
            <a:pPr lvl="1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(Local Street, 1573, 2.08), (Interstate, 136, 2.86), (State Highway, 80, 2.31), (Highway, 46, 2.37)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NY 1732</a:t>
            </a:r>
          </a:p>
          <a:p>
            <a:pPr lvl="1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(Local Street, 1448, 2.37), (Interstate, 253, 2.82), (State Highway, 16, 2.31), (Highway, 15, 2.13)</a:t>
            </a:r>
          </a:p>
        </p:txBody>
      </p:sp>
    </p:spTree>
    <p:extLst>
      <p:ext uri="{BB962C8B-B14F-4D97-AF65-F5344CB8AC3E}">
        <p14:creationId xmlns:p14="http://schemas.microsoft.com/office/powerpoint/2010/main" val="696298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6977-A750-4BB6-9AE6-AEB2DC70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03874"/>
            <a:ext cx="8534400" cy="1507067"/>
          </a:xfrm>
        </p:spPr>
        <p:txBody>
          <a:bodyPr/>
          <a:lstStyle/>
          <a:p>
            <a:r>
              <a:rPr lang="en-US" dirty="0"/>
              <a:t>Q1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A237-BBF0-49FD-B184-71910E0D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881259"/>
            <a:ext cx="11216843" cy="3785250"/>
          </a:xfrm>
        </p:spPr>
        <p:txBody>
          <a:bodyPr anchor="t">
            <a:normAutofit/>
          </a:bodyPr>
          <a:lstStyle/>
          <a:p>
            <a:pPr mar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</a:pPr>
            <a:r>
              <a:rPr lang="en-US" sz="2400" dirty="0">
                <a:solidFill>
                  <a:schemeClr val="bg1"/>
                </a:solidFill>
              </a:rPr>
              <a:t>Observations From Findings: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California had the highest number of accidents in this sample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For all 5 top states, the most accidents occurred on local streets (1</a:t>
            </a:r>
            <a:r>
              <a:rPr lang="en-US" sz="2400" baseline="30000" dirty="0">
                <a:solidFill>
                  <a:schemeClr val="bg1"/>
                </a:solidFill>
              </a:rPr>
              <a:t>st</a:t>
            </a:r>
            <a:r>
              <a:rPr lang="en-US" sz="2400" dirty="0">
                <a:solidFill>
                  <a:schemeClr val="bg1"/>
                </a:solidFill>
              </a:rPr>
              <a:t>) then on interstates (2</a:t>
            </a:r>
            <a:r>
              <a:rPr lang="en-US" sz="2400" baseline="30000" dirty="0">
                <a:solidFill>
                  <a:schemeClr val="bg1"/>
                </a:solidFill>
              </a:rPr>
              <a:t>nd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For all 5 top states, the road with the highest average severity was the Interstates</a:t>
            </a:r>
          </a:p>
        </p:txBody>
      </p:sp>
    </p:spTree>
    <p:extLst>
      <p:ext uri="{BB962C8B-B14F-4D97-AF65-F5344CB8AC3E}">
        <p14:creationId xmlns:p14="http://schemas.microsoft.com/office/powerpoint/2010/main" val="1273846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6977-A750-4BB6-9AE6-AEB2DC70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03874"/>
            <a:ext cx="8534400" cy="1507067"/>
          </a:xfrm>
        </p:spPr>
        <p:txBody>
          <a:bodyPr/>
          <a:lstStyle/>
          <a:p>
            <a:r>
              <a:rPr lang="en-US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A237-BBF0-49FD-B184-71910E0D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66474"/>
            <a:ext cx="8534400" cy="2178122"/>
          </a:xfrm>
        </p:spPr>
        <p:txBody>
          <a:bodyPr>
            <a:normAutofit lnSpcReduction="10000"/>
          </a:bodyPr>
          <a:lstStyle/>
          <a:p>
            <a:pPr marL="0" indent="0">
              <a:buClrTx/>
              <a:buNone/>
            </a:pPr>
            <a:r>
              <a:rPr lang="en-US" sz="2400" dirty="0">
                <a:solidFill>
                  <a:schemeClr val="bg1"/>
                </a:solidFill>
              </a:rPr>
              <a:t>Is there a correlation between the natural language description format and the severity of the accident? Does the API source matter?</a:t>
            </a:r>
          </a:p>
          <a:p>
            <a:pPr marL="0" indent="0">
              <a:buClrTx/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ClrTx/>
              <a:buNone/>
            </a:pPr>
            <a:r>
              <a:rPr lang="en-US" sz="2400" dirty="0">
                <a:solidFill>
                  <a:schemeClr val="bg1"/>
                </a:solidFill>
              </a:rPr>
              <a:t>2 Main Types of Descriptions: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ECA3F-4939-4EF2-A1DB-C471CBA14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94" y="3800212"/>
            <a:ext cx="3782308" cy="346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E65273-4A91-4276-B9BF-98494B3A6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794" y="4300295"/>
            <a:ext cx="8215163" cy="3467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56D8157-FB7C-4F95-888E-F8A593447584}"/>
                  </a:ext>
                </a:extLst>
              </p14:cNvPr>
              <p14:cNvContentPartPr/>
              <p14:nvPr/>
            </p14:nvContentPartPr>
            <p14:xfrm>
              <a:off x="1454230" y="3946490"/>
              <a:ext cx="1296720" cy="51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56D8157-FB7C-4F95-888E-F8A5934475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0590" y="3838490"/>
                <a:ext cx="140436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1EC8ABE-B141-4B1E-AB78-B6BB586059E1}"/>
                  </a:ext>
                </a:extLst>
              </p14:cNvPr>
              <p14:cNvContentPartPr/>
              <p14:nvPr/>
            </p14:nvContentPartPr>
            <p14:xfrm>
              <a:off x="1423630" y="4457690"/>
              <a:ext cx="2873160" cy="32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1EC8ABE-B141-4B1E-AB78-B6BB586059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69630" y="4349690"/>
                <a:ext cx="2980800" cy="24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085347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{C4D70354-26FE-498F-8602-474D288DA8E5}tf02900771</Template>
  <TotalTime>444</TotalTime>
  <Words>646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Slice</vt:lpstr>
      <vt:lpstr>CSC 369 Final Project</vt:lpstr>
      <vt:lpstr>Our Data</vt:lpstr>
      <vt:lpstr>Questions to Answer</vt:lpstr>
      <vt:lpstr>Methodology</vt:lpstr>
      <vt:lpstr>Q1</vt:lpstr>
      <vt:lpstr>Q1 (cont.)</vt:lpstr>
      <vt:lpstr>Q1 (cont.)</vt:lpstr>
      <vt:lpstr>Q1 (cont.)</vt:lpstr>
      <vt:lpstr>Q2</vt:lpstr>
      <vt:lpstr>Q2 (cont.)</vt:lpstr>
      <vt:lpstr>Q2 (cont.)</vt:lpstr>
      <vt:lpstr>Q3</vt:lpstr>
      <vt:lpstr>Q4</vt:lpstr>
      <vt:lpstr>What we learned</vt:lpstr>
      <vt:lpstr>Obstacles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369 Final Project</dc:title>
  <dc:creator>Derek Kelley</dc:creator>
  <cp:lastModifiedBy>Derek Kelley</cp:lastModifiedBy>
  <cp:revision>17</cp:revision>
  <dcterms:created xsi:type="dcterms:W3CDTF">2020-03-12T19:54:55Z</dcterms:created>
  <dcterms:modified xsi:type="dcterms:W3CDTF">2020-03-15T21:33:18Z</dcterms:modified>
</cp:coreProperties>
</file>