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62" r:id="rId9"/>
    <p:sldId id="263" r:id="rId10"/>
    <p:sldId id="265" r:id="rId11"/>
    <p:sldId id="264" r:id="rId12"/>
    <p:sldId id="260" r:id="rId13"/>
    <p:sldId id="25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Kelley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8"/>
  </p:normalViewPr>
  <p:slideViewPr>
    <p:cSldViewPr snapToGrid="0">
      <p:cViewPr>
        <p:scale>
          <a:sx n="93" d="100"/>
          <a:sy n="93" d="100"/>
        </p:scale>
        <p:origin x="6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2T13:04:13.49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CBB7-1E49-2544-B319-6D1ADDE650A6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5D33-4C95-2C4E-B6AC-26388116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C5A55-1AE3-48C9-ACC9-BDAB23FA5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369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5B921E-5D5F-471D-9283-FA951E41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4180601" cy="19473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Winter Quarter 2020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Derek Kelley, Kevin </a:t>
            </a:r>
            <a:r>
              <a:rPr lang="en-US" sz="2400" dirty="0" err="1">
                <a:solidFill>
                  <a:schemeClr val="bg1"/>
                </a:solidFill>
              </a:rPr>
              <a:t>Yoo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Joulien</a:t>
            </a:r>
            <a:r>
              <a:rPr lang="en-US" sz="2400" dirty="0">
                <a:solidFill>
                  <a:schemeClr val="bg1"/>
                </a:solidFill>
              </a:rPr>
              <a:t> Ivanov, Tyler Davis </a:t>
            </a:r>
          </a:p>
        </p:txBody>
      </p:sp>
    </p:spTree>
    <p:extLst>
      <p:ext uri="{BB962C8B-B14F-4D97-AF65-F5344CB8AC3E}">
        <p14:creationId xmlns:p14="http://schemas.microsoft.com/office/powerpoint/2010/main" val="62194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9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2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 anchor="t"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Conclusions from Questions …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Scala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419827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 anchor="t"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Filling NULL values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Regular Expressions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0534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E36F3-CFD3-4F0B-ACE1-6FFBBC14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530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FA19E-1932-47E0-89E7-AC9D327B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43FF17-42E6-44CD-AA0B-C1EA53436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US Traffic Accident Dataset (2016-2019)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Source: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Roadway </a:t>
            </a:r>
            <a:r>
              <a:rPr lang="en-US" sz="2400" dirty="0" smtClean="0">
                <a:solidFill>
                  <a:schemeClr val="bg1"/>
                </a:solidFill>
              </a:rPr>
              <a:t>Type in top 5 states with the highest rate of accidents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Description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Time of Day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2836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81259"/>
            <a:ext cx="8534400" cy="2482541"/>
          </a:xfrm>
        </p:spPr>
        <p:txBody>
          <a:bodyPr anchor="t">
            <a:norm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Which 5 states have the highest rate of car accidents? For each of the 5 states, on which road types did most accidents occur and is there a correlation between the road type and severity of the accident?</a:t>
            </a:r>
          </a:p>
        </p:txBody>
      </p:sp>
    </p:spTree>
    <p:extLst>
      <p:ext uri="{BB962C8B-B14F-4D97-AF65-F5344CB8AC3E}">
        <p14:creationId xmlns:p14="http://schemas.microsoft.com/office/powerpoint/2010/main" val="22761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 smtClean="0"/>
              <a:t>Q1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1259"/>
            <a:ext cx="11216843" cy="3785250"/>
          </a:xfrm>
        </p:spPr>
        <p:txBody>
          <a:bodyPr anchor="t">
            <a:normAutofit lnSpcReduction="10000"/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Method:</a:t>
            </a:r>
          </a:p>
          <a:p>
            <a:pPr mar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2 RDDs: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Map(state, # of accidents)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Map(state, </a:t>
            </a:r>
            <a:r>
              <a:rPr lang="en-US" sz="2400" dirty="0" err="1" smtClean="0">
                <a:solidFill>
                  <a:schemeClr val="bg1"/>
                </a:solidFill>
              </a:rPr>
              <a:t>SortedList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roadtype</a:t>
            </a:r>
            <a:r>
              <a:rPr lang="en-US" sz="2400" dirty="0" smtClean="0">
                <a:solidFill>
                  <a:schemeClr val="bg1"/>
                </a:solidFill>
              </a:rPr>
              <a:t>, # of accidents, </a:t>
            </a:r>
            <a:r>
              <a:rPr lang="en-US" sz="2400" dirty="0" err="1" smtClean="0">
                <a:solidFill>
                  <a:schemeClr val="bg1"/>
                </a:solidFill>
              </a:rPr>
              <a:t>avg</a:t>
            </a:r>
            <a:r>
              <a:rPr lang="en-US" sz="2400" dirty="0" smtClean="0">
                <a:solidFill>
                  <a:schemeClr val="bg1"/>
                </a:solidFill>
              </a:rPr>
              <a:t> severity))</a:t>
            </a:r>
          </a:p>
          <a:p>
            <a:pPr mar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Road types were extracted using regular expressions</a:t>
            </a:r>
          </a:p>
          <a:p>
            <a:pPr marL="914400" lvl="2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“I-5 W” contains “I-{number} {bound}”</a:t>
            </a:r>
          </a:p>
          <a:p>
            <a:pPr marL="914400" lvl="2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“CA-1 S” contains ”{2 char </a:t>
            </a:r>
            <a:r>
              <a:rPr lang="en-US" sz="2400" dirty="0" err="1" smtClean="0">
                <a:solidFill>
                  <a:schemeClr val="bg1"/>
                </a:solidFill>
              </a:rPr>
              <a:t>abbv</a:t>
            </a:r>
            <a:r>
              <a:rPr lang="en-US" sz="2400" dirty="0" smtClean="0">
                <a:solidFill>
                  <a:schemeClr val="bg1"/>
                </a:solidFill>
              </a:rPr>
              <a:t> for state}-{number} {bound}”</a:t>
            </a:r>
          </a:p>
        </p:txBody>
      </p:sp>
    </p:spTree>
    <p:extLst>
      <p:ext uri="{BB962C8B-B14F-4D97-AF65-F5344CB8AC3E}">
        <p14:creationId xmlns:p14="http://schemas.microsoft.com/office/powerpoint/2010/main" val="12580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 smtClean="0"/>
              <a:t>Q1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1259"/>
            <a:ext cx="11216843" cy="3785250"/>
          </a:xfrm>
        </p:spPr>
        <p:txBody>
          <a:bodyPr anchor="t">
            <a:normAutofit lnSpcReduction="10000"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Results: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 </a:t>
            </a:r>
            <a:r>
              <a:rPr lang="en-US" sz="2400" dirty="0" smtClean="0">
                <a:solidFill>
                  <a:schemeClr val="bg1"/>
                </a:solidFill>
              </a:rPr>
              <a:t>9768</a:t>
            </a:r>
            <a:endParaRPr lang="en-US" sz="2400" dirty="0">
              <a:solidFill>
                <a:schemeClr val="bg1"/>
              </a:solidFill>
            </a:endParaRP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(Local </a:t>
            </a:r>
            <a:r>
              <a:rPr lang="en-US" sz="1600" dirty="0">
                <a:solidFill>
                  <a:schemeClr val="bg1"/>
                </a:solidFill>
              </a:rPr>
              <a:t>Street, 4039, 2.23), (Interstate, 2352, 2.92), (Freeway, 1748, 2.58), (State Highway, 1388, 2.09), (Highway, 241, 2.08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TX 4877</a:t>
            </a:r>
            <a:endParaRPr lang="en-US" sz="2400" dirty="0">
              <a:solidFill>
                <a:schemeClr val="bg1"/>
              </a:solidFill>
            </a:endParaRP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(Local </a:t>
            </a:r>
            <a:r>
              <a:rPr lang="en-US" sz="1600" dirty="0">
                <a:solidFill>
                  <a:schemeClr val="bg1"/>
                </a:solidFill>
              </a:rPr>
              <a:t>Street, 3837, 2.13), (Interstate, 417, 2.87), (State Highway, 367, 2.43), (Freeway, 213, 2.56</a:t>
            </a:r>
            <a:r>
              <a:rPr lang="en-US" sz="1600" dirty="0" smtClean="0">
                <a:solidFill>
                  <a:schemeClr val="bg1"/>
                </a:solidFill>
              </a:rPr>
              <a:t>),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>
                <a:solidFill>
                  <a:schemeClr val="bg1"/>
                </a:solidFill>
              </a:rPr>
              <a:t>Highway, 43, 2.28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FL 3034</a:t>
            </a:r>
            <a:endParaRPr lang="en-US" sz="2400" dirty="0">
              <a:solidFill>
                <a:schemeClr val="bg1"/>
              </a:solidFill>
            </a:endParaRP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(Local </a:t>
            </a:r>
            <a:r>
              <a:rPr lang="en-US" sz="1600" dirty="0">
                <a:solidFill>
                  <a:schemeClr val="bg1"/>
                </a:solidFill>
              </a:rPr>
              <a:t>Street, 2329, 2.18), (Interstate, 619, 2.92), (Highway, 53, 2.15), (State Highway, 33, 2.39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PA 1835</a:t>
            </a:r>
            <a:endParaRPr lang="en-US" sz="2400" dirty="0">
              <a:solidFill>
                <a:schemeClr val="bg1"/>
              </a:solidFill>
            </a:endParaRP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(Local </a:t>
            </a:r>
            <a:r>
              <a:rPr lang="en-US" sz="1600" dirty="0">
                <a:solidFill>
                  <a:schemeClr val="bg1"/>
                </a:solidFill>
              </a:rPr>
              <a:t>Street, 1573, 2.08), (Interstate, 136, 2.86), (State Highway, 80, 2.31), (Highway, 46, 2.37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NY 1732</a:t>
            </a:r>
            <a:endParaRPr lang="en-US" sz="2400" dirty="0">
              <a:solidFill>
                <a:schemeClr val="bg1"/>
              </a:solidFill>
            </a:endParaRP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(Local </a:t>
            </a:r>
            <a:r>
              <a:rPr lang="en-US" sz="1600" dirty="0">
                <a:solidFill>
                  <a:schemeClr val="bg1"/>
                </a:solidFill>
              </a:rPr>
              <a:t>Street, 1448, 2.37), (Interstate, 253, 2.82), (State Highway, 16, 2.31), (Highway, 15, 2.13)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 smtClean="0"/>
              <a:t>Q1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81259"/>
            <a:ext cx="11216843" cy="3785250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Observations From Findings: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California had the highest number of accidents in this sample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 all 5 top states, the most accidents occurred on local streets (1</a:t>
            </a:r>
            <a:r>
              <a:rPr lang="en-US" sz="2400" baseline="30000" dirty="0" smtClean="0">
                <a:solidFill>
                  <a:schemeClr val="bg1"/>
                </a:solidFill>
              </a:rPr>
              <a:t>st</a:t>
            </a:r>
            <a:r>
              <a:rPr lang="en-US" sz="2400" dirty="0" smtClean="0">
                <a:solidFill>
                  <a:schemeClr val="bg1"/>
                </a:solidFill>
              </a:rPr>
              <a:t>) then on interstates (2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 all 5 top states, the road with the highest average severity was the Interstates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4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3388"/>
            <a:ext cx="8534400" cy="186989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Is there a correlation between the description format and the severity of the accident?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Types of Descriptions: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0ECA3F-4939-4EF2-A1DB-C471CBA1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94" y="3800212"/>
            <a:ext cx="3782308" cy="34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E65273-4A91-4276-B9BF-98494B3A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94" y="4300295"/>
            <a:ext cx="8215163" cy="3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6333"/>
            <a:ext cx="9256035" cy="150706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Method: Filter by description and API, then average severity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510E398-7551-420B-8D02-F7C1BD41B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32943"/>
              </p:ext>
            </p:extLst>
          </p:nvPr>
        </p:nvGraphicFramePr>
        <p:xfrm>
          <a:off x="1068432" y="3429000"/>
          <a:ext cx="8974557" cy="203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19">
                  <a:extLst>
                    <a:ext uri="{9D8B030D-6E8A-4147-A177-3AD203B41FA5}">
                      <a16:colId xmlns:a16="http://schemas.microsoft.com/office/drawing/2014/main" xmlns="" val="3801254530"/>
                    </a:ext>
                  </a:extLst>
                </a:gridCol>
                <a:gridCol w="2991519">
                  <a:extLst>
                    <a:ext uri="{9D8B030D-6E8A-4147-A177-3AD203B41FA5}">
                      <a16:colId xmlns:a16="http://schemas.microsoft.com/office/drawing/2014/main" xmlns="" val="1960992801"/>
                    </a:ext>
                  </a:extLst>
                </a:gridCol>
                <a:gridCol w="2991519">
                  <a:extLst>
                    <a:ext uri="{9D8B030D-6E8A-4147-A177-3AD203B41FA5}">
                      <a16:colId xmlns:a16="http://schemas.microsoft.com/office/drawing/2014/main" xmlns="" val="1444209519"/>
                    </a:ext>
                  </a:extLst>
                </a:gridCol>
              </a:tblGrid>
              <a:tr h="5079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968950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“Accident on…”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2569935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“Lane blocked due to…”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193028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702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666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{C4D70354-26FE-498F-8602-474D288DA8E5}tf02900771</Template>
  <TotalTime>396</TotalTime>
  <Words>315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 3</vt:lpstr>
      <vt:lpstr>Arial</vt:lpstr>
      <vt:lpstr>Slice</vt:lpstr>
      <vt:lpstr>CSC 369 Final Project</vt:lpstr>
      <vt:lpstr>Our Data</vt:lpstr>
      <vt:lpstr>Questions to Answer</vt:lpstr>
      <vt:lpstr>Q1</vt:lpstr>
      <vt:lpstr>Q1 (cont.)</vt:lpstr>
      <vt:lpstr>Q1 (cont.)</vt:lpstr>
      <vt:lpstr>Q1 (cont.)</vt:lpstr>
      <vt:lpstr>Q2</vt:lpstr>
      <vt:lpstr>Q2</vt:lpstr>
      <vt:lpstr>Q3</vt:lpstr>
      <vt:lpstr>Q4</vt:lpstr>
      <vt:lpstr>What we learned</vt:lpstr>
      <vt:lpstr>Obstacles</vt:lpstr>
      <vt:lpstr>Questions?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369 Final Project</dc:title>
  <dc:creator>Derek Kelley</dc:creator>
  <cp:lastModifiedBy>Kevin Yoo</cp:lastModifiedBy>
  <cp:revision>17</cp:revision>
  <dcterms:created xsi:type="dcterms:W3CDTF">2020-03-12T19:54:55Z</dcterms:created>
  <dcterms:modified xsi:type="dcterms:W3CDTF">2020-03-15T01:32:35Z</dcterms:modified>
</cp:coreProperties>
</file>