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1" r:id="rId5"/>
    <p:sldId id="261" r:id="rId6"/>
    <p:sldId id="267" r:id="rId7"/>
    <p:sldId id="268" r:id="rId8"/>
    <p:sldId id="269" r:id="rId9"/>
    <p:sldId id="262" r:id="rId10"/>
    <p:sldId id="263" r:id="rId11"/>
    <p:sldId id="270" r:id="rId12"/>
    <p:sldId id="272" r:id="rId13"/>
    <p:sldId id="273" r:id="rId14"/>
    <p:sldId id="276" r:id="rId15"/>
    <p:sldId id="275" r:id="rId16"/>
    <p:sldId id="277" r:id="rId17"/>
    <p:sldId id="278" r:id="rId18"/>
    <p:sldId id="279" r:id="rId19"/>
    <p:sldId id="264" r:id="rId20"/>
    <p:sldId id="260" r:id="rId21"/>
    <p:sldId id="25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rek Kelley" initials="D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821463-6217-4210-AE35-01FDD6B68C8E}" v="2" dt="2020-03-15T21:09:35.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4668"/>
  </p:normalViewPr>
  <p:slideViewPr>
    <p:cSldViewPr snapToGrid="0">
      <p:cViewPr varScale="1">
        <p:scale>
          <a:sx n="108" d="100"/>
          <a:sy n="108" d="100"/>
        </p:scale>
        <p:origin x="5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Kelley" userId="ddadf72a29ac747d" providerId="LiveId" clId="{DC821463-6217-4210-AE35-01FDD6B68C8E}"/>
    <pc:docChg chg="undo custSel addSld modSld">
      <pc:chgData name="Derek Kelley" userId="ddadf72a29ac747d" providerId="LiveId" clId="{DC821463-6217-4210-AE35-01FDD6B68C8E}" dt="2020-03-15T21:33:08.107" v="1689" actId="20577"/>
      <pc:docMkLst>
        <pc:docMk/>
      </pc:docMkLst>
      <pc:sldChg chg="modSp mod">
        <pc:chgData name="Derek Kelley" userId="ddadf72a29ac747d" providerId="LiveId" clId="{DC821463-6217-4210-AE35-01FDD6B68C8E}" dt="2020-03-15T21:07:54.732" v="1232" actId="20577"/>
        <pc:sldMkLst>
          <pc:docMk/>
          <pc:sldMk cId="3205346752" sldId="259"/>
        </pc:sldMkLst>
        <pc:spChg chg="mod">
          <ac:chgData name="Derek Kelley" userId="ddadf72a29ac747d" providerId="LiveId" clId="{DC821463-6217-4210-AE35-01FDD6B68C8E}" dt="2020-03-15T21:07:54.732" v="1232" actId="20577"/>
          <ac:spMkLst>
            <pc:docMk/>
            <pc:sldMk cId="3205346752" sldId="259"/>
            <ac:spMk id="3" creationId="{F97BA237-BBF0-49FD-B184-71910E0D1F83}"/>
          </ac:spMkLst>
        </pc:spChg>
      </pc:sldChg>
      <pc:sldChg chg="modSp mod">
        <pc:chgData name="Derek Kelley" userId="ddadf72a29ac747d" providerId="LiveId" clId="{DC821463-6217-4210-AE35-01FDD6B68C8E}" dt="2020-03-15T21:06:59.408" v="1215" actId="20577"/>
        <pc:sldMkLst>
          <pc:docMk/>
          <pc:sldMk cId="4198274045" sldId="260"/>
        </pc:sldMkLst>
        <pc:spChg chg="mod">
          <ac:chgData name="Derek Kelley" userId="ddadf72a29ac747d" providerId="LiveId" clId="{DC821463-6217-4210-AE35-01FDD6B68C8E}" dt="2020-03-15T21:06:59.408" v="1215" actId="20577"/>
          <ac:spMkLst>
            <pc:docMk/>
            <pc:sldMk cId="4198274045" sldId="260"/>
            <ac:spMk id="3" creationId="{F97BA237-BBF0-49FD-B184-71910E0D1F83}"/>
          </ac:spMkLst>
        </pc:spChg>
      </pc:sldChg>
      <pc:sldChg chg="addSp delSp modSp mod">
        <pc:chgData name="Derek Kelley" userId="ddadf72a29ac747d" providerId="LiveId" clId="{DC821463-6217-4210-AE35-01FDD6B68C8E}" dt="2020-03-15T21:00:55.330" v="712" actId="20577"/>
        <pc:sldMkLst>
          <pc:docMk/>
          <pc:sldMk cId="2570853478" sldId="262"/>
        </pc:sldMkLst>
        <pc:spChg chg="mod">
          <ac:chgData name="Derek Kelley" userId="ddadf72a29ac747d" providerId="LiveId" clId="{DC821463-6217-4210-AE35-01FDD6B68C8E}" dt="2020-03-15T21:00:55.330" v="712" actId="20577"/>
          <ac:spMkLst>
            <pc:docMk/>
            <pc:sldMk cId="2570853478" sldId="262"/>
            <ac:spMk id="3" creationId="{F97BA237-BBF0-49FD-B184-71910E0D1F83}"/>
          </ac:spMkLst>
        </pc:spChg>
        <pc:inkChg chg="add del">
          <ac:chgData name="Derek Kelley" userId="ddadf72a29ac747d" providerId="LiveId" clId="{DC821463-6217-4210-AE35-01FDD6B68C8E}" dt="2020-03-15T20:48:01.686" v="46" actId="9405"/>
          <ac:inkMkLst>
            <pc:docMk/>
            <pc:sldMk cId="2570853478" sldId="262"/>
            <ac:inkMk id="4" creationId="{C2910492-6FF2-409D-81FA-8ED06001BFF3}"/>
          </ac:inkMkLst>
        </pc:inkChg>
        <pc:inkChg chg="add del">
          <ac:chgData name="Derek Kelley" userId="ddadf72a29ac747d" providerId="LiveId" clId="{DC821463-6217-4210-AE35-01FDD6B68C8E}" dt="2020-03-15T20:48:08.834" v="48" actId="9405"/>
          <ac:inkMkLst>
            <pc:docMk/>
            <pc:sldMk cId="2570853478" sldId="262"/>
            <ac:inkMk id="6" creationId="{33FBCF68-AEFD-4BFD-9AA5-A6CFB3C2F7FE}"/>
          </ac:inkMkLst>
        </pc:inkChg>
        <pc:inkChg chg="add del">
          <ac:chgData name="Derek Kelley" userId="ddadf72a29ac747d" providerId="LiveId" clId="{DC821463-6217-4210-AE35-01FDD6B68C8E}" dt="2020-03-15T20:48:13.823" v="50" actId="9405"/>
          <ac:inkMkLst>
            <pc:docMk/>
            <pc:sldMk cId="2570853478" sldId="262"/>
            <ac:inkMk id="8" creationId="{F0AB18A1-58EA-4212-AEE1-A0AF487BF867}"/>
          </ac:inkMkLst>
        </pc:inkChg>
        <pc:inkChg chg="add">
          <ac:chgData name="Derek Kelley" userId="ddadf72a29ac747d" providerId="LiveId" clId="{DC821463-6217-4210-AE35-01FDD6B68C8E}" dt="2020-03-15T20:48:16.316" v="51" actId="9405"/>
          <ac:inkMkLst>
            <pc:docMk/>
            <pc:sldMk cId="2570853478" sldId="262"/>
            <ac:inkMk id="9" creationId="{056D8157-FB7C-4F95-888E-F8A593447584}"/>
          </ac:inkMkLst>
        </pc:inkChg>
        <pc:inkChg chg="add">
          <ac:chgData name="Derek Kelley" userId="ddadf72a29ac747d" providerId="LiveId" clId="{DC821463-6217-4210-AE35-01FDD6B68C8E}" dt="2020-03-15T20:48:25.634" v="52" actId="9405"/>
          <ac:inkMkLst>
            <pc:docMk/>
            <pc:sldMk cId="2570853478" sldId="262"/>
            <ac:inkMk id="10" creationId="{A1EC8ABE-B141-4B1E-AB78-B6BB586059E1}"/>
          </ac:inkMkLst>
        </pc:inkChg>
      </pc:sldChg>
      <pc:sldChg chg="modSp mod">
        <pc:chgData name="Derek Kelley" userId="ddadf72a29ac747d" providerId="LiveId" clId="{DC821463-6217-4210-AE35-01FDD6B68C8E}" dt="2020-03-15T21:33:08.107" v="1689" actId="20577"/>
        <pc:sldMkLst>
          <pc:docMk/>
          <pc:sldMk cId="1358766687" sldId="263"/>
        </pc:sldMkLst>
        <pc:spChg chg="mod">
          <ac:chgData name="Derek Kelley" userId="ddadf72a29ac747d" providerId="LiveId" clId="{DC821463-6217-4210-AE35-01FDD6B68C8E}" dt="2020-03-15T20:45:41.407" v="7" actId="20577"/>
          <ac:spMkLst>
            <pc:docMk/>
            <pc:sldMk cId="1358766687" sldId="263"/>
            <ac:spMk id="2" creationId="{00846977-A750-4BB6-9AE6-AEB2DC7066DF}"/>
          </ac:spMkLst>
        </pc:spChg>
        <pc:spChg chg="mod">
          <ac:chgData name="Derek Kelley" userId="ddadf72a29ac747d" providerId="LiveId" clId="{DC821463-6217-4210-AE35-01FDD6B68C8E}" dt="2020-03-15T21:33:08.107" v="1689" actId="20577"/>
          <ac:spMkLst>
            <pc:docMk/>
            <pc:sldMk cId="1358766687" sldId="263"/>
            <ac:spMk id="3" creationId="{F97BA237-BBF0-49FD-B184-71910E0D1F83}"/>
          </ac:spMkLst>
        </pc:spChg>
        <pc:graphicFrameChg chg="modGraphic">
          <ac:chgData name="Derek Kelley" userId="ddadf72a29ac747d" providerId="LiveId" clId="{DC821463-6217-4210-AE35-01FDD6B68C8E}" dt="2020-03-15T20:54:54.193" v="514" actId="20577"/>
          <ac:graphicFrameMkLst>
            <pc:docMk/>
            <pc:sldMk cId="1358766687" sldId="263"/>
            <ac:graphicFrameMk id="4" creationId="{6510E398-7551-420B-8D02-F7C1BD41B844}"/>
          </ac:graphicFrameMkLst>
        </pc:graphicFrameChg>
      </pc:sldChg>
      <pc:sldChg chg="delSp modSp add mod">
        <pc:chgData name="Derek Kelley" userId="ddadf72a29ac747d" providerId="LiveId" clId="{DC821463-6217-4210-AE35-01FDD6B68C8E}" dt="2020-03-15T20:58:29.468" v="628" actId="1076"/>
        <pc:sldMkLst>
          <pc:docMk/>
          <pc:sldMk cId="397912650" sldId="270"/>
        </pc:sldMkLst>
        <pc:spChg chg="mod">
          <ac:chgData name="Derek Kelley" userId="ddadf72a29ac747d" providerId="LiveId" clId="{DC821463-6217-4210-AE35-01FDD6B68C8E}" dt="2020-03-15T20:58:29.468" v="628" actId="1076"/>
          <ac:spMkLst>
            <pc:docMk/>
            <pc:sldMk cId="397912650" sldId="270"/>
            <ac:spMk id="3" creationId="{F97BA237-BBF0-49FD-B184-71910E0D1F83}"/>
          </ac:spMkLst>
        </pc:spChg>
        <pc:graphicFrameChg chg="del modGraphic">
          <ac:chgData name="Derek Kelley" userId="ddadf72a29ac747d" providerId="LiveId" clId="{DC821463-6217-4210-AE35-01FDD6B68C8E}" dt="2020-03-15T20:50:27.640" v="123" actId="478"/>
          <ac:graphicFrameMkLst>
            <pc:docMk/>
            <pc:sldMk cId="397912650" sldId="270"/>
            <ac:graphicFrameMk id="4" creationId="{6510E398-7551-420B-8D02-F7C1BD41B844}"/>
          </ac:graphicFrameMkLst>
        </pc:graphicFrameChg>
      </pc:sldChg>
      <pc:sldChg chg="modSp add mod">
        <pc:chgData name="Derek Kelley" userId="ddadf72a29ac747d" providerId="LiveId" clId="{DC821463-6217-4210-AE35-01FDD6B68C8E}" dt="2020-03-15T21:15:33.714" v="1650" actId="20577"/>
        <pc:sldMkLst>
          <pc:docMk/>
          <pc:sldMk cId="1671613276" sldId="271"/>
        </pc:sldMkLst>
        <pc:spChg chg="mod">
          <ac:chgData name="Derek Kelley" userId="ddadf72a29ac747d" providerId="LiveId" clId="{DC821463-6217-4210-AE35-01FDD6B68C8E}" dt="2020-03-15T21:09:40.187" v="1244" actId="20577"/>
          <ac:spMkLst>
            <pc:docMk/>
            <pc:sldMk cId="1671613276" sldId="271"/>
            <ac:spMk id="2" creationId="{00846977-A750-4BB6-9AE6-AEB2DC7066DF}"/>
          </ac:spMkLst>
        </pc:spChg>
        <pc:spChg chg="mod">
          <ac:chgData name="Derek Kelley" userId="ddadf72a29ac747d" providerId="LiveId" clId="{DC821463-6217-4210-AE35-01FDD6B68C8E}" dt="2020-03-15T21:15:33.714" v="1650" actId="20577"/>
          <ac:spMkLst>
            <pc:docMk/>
            <pc:sldMk cId="1671613276" sldId="271"/>
            <ac:spMk id="3" creationId="{F97BA237-BBF0-49FD-B184-71910E0D1F8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3-12T13:04:13.491" idx="1">
    <p:pos x="10" y="10"/>
    <p:text/>
    <p:extLst>
      <p:ext uri="{C676402C-5697-4E1C-873F-D02D1690AC5C}">
        <p15:threadingInfo xmlns:p15="http://schemas.microsoft.com/office/powerpoint/2012/main" timeZoneBias="42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5T20:48:16.3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86,'179'-8,"-91"2,63 5,-31 5,0-6,1-5,-80 2,0-2,12-5,-15 3,0 1,29 0,15 6,52 6,-48 0,38-4,111-12,3 1,-203 13,23 4,-19-2,6-1,-23-2,13-1,0 2,0 1,-1 1,20 7,-38-7,14 5,1-1,0-2,0-1,0-2,15 0,205-3,-201 1,30 6,-11-1,213 19,-200-13,-35-5,0-1,44-1,-86-5,-4 0,1 0,-1 0,1 0,0 0,-1 0,1 0,-1 0,0-1,1 1,-1 0,1-1,-1 1,1-1,-1 0,0 1,1-1,-1 0,0 0,0 0,1 0,0-2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15T20:48:25.6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73,'9'-5,"-6"3,-1 1,1-1,-1 1,1 0,0 0,0 0,0 0,-1 0,1 0,0 1,0 0,0-1,0 1,0 0,0 0,1 1,37 4,-1-1,11-2,-18-1,-11-1,-1-1,15-3,27-1,67 3,268-9,-338 9,0 4,31 5,65 2,-24-11,17-7,-100 7,-27 1,0 0,4-2,21-4,1 3,1 1,-1 3,25 4,-23 0,-10 0,0-1,0-2,4-3,-3 2,-1 0,0 3,22 5,33 1,199-3,-268-6,38 3,19 4,-29-2,0-2,10-2,48-7,53-11,-137 15,1 1,-1 1,0 1,19 4,34 2,7-7,-1-3,56-11,-143 14,99-12,0 4,5 4,-76 5,64 0,0-4,59-10,-113 9,-1 1,33 2,75 9,-83-4,-18-1,-12 0,0-1,0-1,0-2,1-2,13-3,-23 2,1 1,0 1,0 1,8 1,25 3,13 5,19 2,1-5,12-3,-79-3,21-5,-27 3,1 1,-1 1,0 1,1 0,251 20,-230-17,-11 1,1-2,0-1,-1-2,9-1,1-6,-31 5,0 1,1 1,-1-1,1 1,0 1,-1-1,3 1,-5 1,47 3,23-2,-24-1,0 2,29 1,-49-2,-1 1,5 2,36 4,-65-9,0 0,0 0,-1-1,1 0,0 0,0 0,-1-1,1 0,-1 0,3-1,11-5,-11 6,0 1,1 0,-1 0,0 1,1-1,-1 2,1 0,-1 0,1 0,27 2,95-3,23 0,-132 1,4 1,0-2,21-2,-23-1,-8 0,1 1,0 1,0 1,0 0,0 1,9 2,11 3,34 0,-30-3,5 5,-33-5,-1 0,0-1,5-1,-10-1,-3 1,1-1,0 0,-1 0,1-1,4 0,-8 1,0-1,0 1,0-1,0 1,0-1,0 1,0-1,0 1,0-1,0 0,0 0,0 1,-1-1,1 0,0 0,0 0,-1 0,1 0,-1 0,1 0,-1 0,1 0,-1 0,0 0,1-1,1-13,-2 13,0 0,0 0,1 0,-1 0,1 0,-1 0,1 0,0 1,-1-1,1 0,1-1,11-15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BCBB7-1E49-2544-B319-6D1ADDE650A6}" type="datetimeFigureOut">
              <a:rPr lang="en-US" smtClean="0"/>
              <a:t>3/15/2020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E5D33-4C95-2C4E-B6AC-26388116DD93}" type="slidenum">
              <a:rPr lang="en-US" smtClean="0"/>
              <a:t>‹#›</a:t>
            </a:fld>
            <a:endParaRPr lang="en-US"/>
          </a:p>
        </p:txBody>
      </p:sp>
    </p:spTree>
    <p:extLst>
      <p:ext uri="{BB962C8B-B14F-4D97-AF65-F5344CB8AC3E}">
        <p14:creationId xmlns:p14="http://schemas.microsoft.com/office/powerpoint/2010/main" val="136773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3/15/2020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5A55-1AE3-48C9-ACC9-BDAB23FA566D}"/>
              </a:ext>
            </a:extLst>
          </p:cNvPr>
          <p:cNvSpPr>
            <a:spLocks noGrp="1"/>
          </p:cNvSpPr>
          <p:nvPr>
            <p:ph type="ctrTitle"/>
          </p:nvPr>
        </p:nvSpPr>
        <p:spPr/>
        <p:txBody>
          <a:bodyPr/>
          <a:lstStyle/>
          <a:p>
            <a:r>
              <a:rPr lang="en-US" dirty="0"/>
              <a:t>CSC 369 Final Project</a:t>
            </a:r>
          </a:p>
        </p:txBody>
      </p:sp>
      <p:sp>
        <p:nvSpPr>
          <p:cNvPr id="3" name="Subtitle 2">
            <a:extLst>
              <a:ext uri="{FF2B5EF4-FFF2-40B4-BE49-F238E27FC236}">
                <a16:creationId xmlns:a16="http://schemas.microsoft.com/office/drawing/2014/main" id="{FA5B921E-5D5F-471D-9283-FA951E419B38}"/>
              </a:ext>
            </a:extLst>
          </p:cNvPr>
          <p:cNvSpPr>
            <a:spLocks noGrp="1"/>
          </p:cNvSpPr>
          <p:nvPr>
            <p:ph type="subTitle" idx="1"/>
          </p:nvPr>
        </p:nvSpPr>
        <p:spPr>
          <a:xfrm>
            <a:off x="684211" y="3843867"/>
            <a:ext cx="4180601" cy="1947333"/>
          </a:xfrm>
        </p:spPr>
        <p:txBody>
          <a:bodyPr>
            <a:normAutofit/>
          </a:bodyPr>
          <a:lstStyle/>
          <a:p>
            <a:r>
              <a:rPr lang="en-US" sz="2400" dirty="0">
                <a:solidFill>
                  <a:schemeClr val="bg1"/>
                </a:solidFill>
              </a:rPr>
              <a:t>Winter Quarter 2020</a:t>
            </a:r>
          </a:p>
          <a:p>
            <a:endParaRPr lang="en-US" sz="2400" dirty="0">
              <a:solidFill>
                <a:schemeClr val="bg1"/>
              </a:solidFill>
            </a:endParaRPr>
          </a:p>
          <a:p>
            <a:r>
              <a:rPr lang="en-US" sz="2400" dirty="0">
                <a:solidFill>
                  <a:schemeClr val="bg1"/>
                </a:solidFill>
              </a:rPr>
              <a:t>Derek Kelley, Kevin </a:t>
            </a:r>
            <a:r>
              <a:rPr lang="en-US" sz="2400" dirty="0" err="1">
                <a:solidFill>
                  <a:schemeClr val="bg1"/>
                </a:solidFill>
              </a:rPr>
              <a:t>Yoo</a:t>
            </a:r>
            <a:r>
              <a:rPr lang="en-US" sz="2400" dirty="0">
                <a:solidFill>
                  <a:schemeClr val="bg1"/>
                </a:solidFill>
              </a:rPr>
              <a:t>, </a:t>
            </a:r>
            <a:r>
              <a:rPr lang="en-US" sz="2400" dirty="0" err="1">
                <a:solidFill>
                  <a:schemeClr val="bg1"/>
                </a:solidFill>
              </a:rPr>
              <a:t>Joulien</a:t>
            </a:r>
            <a:r>
              <a:rPr lang="en-US" sz="2400" dirty="0">
                <a:solidFill>
                  <a:schemeClr val="bg1"/>
                </a:solidFill>
              </a:rPr>
              <a:t> Ivanov, Tyler Davis </a:t>
            </a:r>
          </a:p>
        </p:txBody>
      </p:sp>
    </p:spTree>
    <p:extLst>
      <p:ext uri="{BB962C8B-B14F-4D97-AF65-F5344CB8AC3E}">
        <p14:creationId xmlns:p14="http://schemas.microsoft.com/office/powerpoint/2010/main" val="62194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Q2 (cont.)</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1736333"/>
            <a:ext cx="9256035" cy="1507068"/>
          </a:xfrm>
        </p:spPr>
        <p:txBody>
          <a:bodyPr>
            <a:normAutofit/>
          </a:bodyPr>
          <a:lstStyle/>
          <a:p>
            <a:pPr marL="0" indent="0">
              <a:buClrTx/>
              <a:buNone/>
            </a:pPr>
            <a:r>
              <a:rPr lang="en-US" sz="2400" dirty="0">
                <a:solidFill>
                  <a:schemeClr val="bg1"/>
                </a:solidFill>
              </a:rPr>
              <a:t>Method: Filter by description and API, then average severity</a:t>
            </a:r>
          </a:p>
          <a:p>
            <a:pPr marL="0" indent="0">
              <a:buClrTx/>
              <a:buNone/>
            </a:pPr>
            <a:r>
              <a:rPr lang="en-US" sz="2400" dirty="0">
                <a:solidFill>
                  <a:schemeClr val="bg1"/>
                </a:solidFill>
              </a:rPr>
              <a:t>Performance</a:t>
            </a:r>
            <a:r>
              <a:rPr lang="en-US" sz="2400">
                <a:solidFill>
                  <a:schemeClr val="bg1"/>
                </a:solidFill>
              </a:rPr>
              <a:t>: 13 sec</a:t>
            </a:r>
            <a:endParaRPr lang="en-US" sz="2400" dirty="0">
              <a:solidFill>
                <a:schemeClr val="bg1"/>
              </a:solidFill>
            </a:endParaRPr>
          </a:p>
          <a:p>
            <a:pPr marL="0" indent="0">
              <a:buClrTx/>
              <a:buNone/>
            </a:pPr>
            <a:r>
              <a:rPr lang="en-US" sz="2400" dirty="0">
                <a:solidFill>
                  <a:schemeClr val="bg1"/>
                </a:solidFill>
              </a:rPr>
              <a:t>Results: (Average severity per description type &amp; API)</a:t>
            </a:r>
          </a:p>
        </p:txBody>
      </p:sp>
      <p:graphicFrame>
        <p:nvGraphicFramePr>
          <p:cNvPr id="4" name="Table 4">
            <a:extLst>
              <a:ext uri="{FF2B5EF4-FFF2-40B4-BE49-F238E27FC236}">
                <a16:creationId xmlns:a16="http://schemas.microsoft.com/office/drawing/2014/main" id="{6510E398-7551-420B-8D02-F7C1BD41B844}"/>
              </a:ext>
            </a:extLst>
          </p:cNvPr>
          <p:cNvGraphicFramePr>
            <a:graphicFrameLocks noGrp="1"/>
          </p:cNvGraphicFramePr>
          <p:nvPr>
            <p:extLst>
              <p:ext uri="{D42A27DB-BD31-4B8C-83A1-F6EECF244321}">
                <p14:modId xmlns:p14="http://schemas.microsoft.com/office/powerpoint/2010/main" val="562199"/>
              </p:ext>
            </p:extLst>
          </p:nvPr>
        </p:nvGraphicFramePr>
        <p:xfrm>
          <a:off x="1068432" y="3429000"/>
          <a:ext cx="8974557" cy="2163867"/>
        </p:xfrm>
        <a:graphic>
          <a:graphicData uri="http://schemas.openxmlformats.org/drawingml/2006/table">
            <a:tbl>
              <a:tblPr firstRow="1" bandRow="1">
                <a:tableStyleId>{5C22544A-7EE6-4342-B048-85BDC9FD1C3A}</a:tableStyleId>
              </a:tblPr>
              <a:tblGrid>
                <a:gridCol w="2991519">
                  <a:extLst>
                    <a:ext uri="{9D8B030D-6E8A-4147-A177-3AD203B41FA5}">
                      <a16:colId xmlns:a16="http://schemas.microsoft.com/office/drawing/2014/main" val="3801254530"/>
                    </a:ext>
                  </a:extLst>
                </a:gridCol>
                <a:gridCol w="2991519">
                  <a:extLst>
                    <a:ext uri="{9D8B030D-6E8A-4147-A177-3AD203B41FA5}">
                      <a16:colId xmlns:a16="http://schemas.microsoft.com/office/drawing/2014/main" val="1960992801"/>
                    </a:ext>
                  </a:extLst>
                </a:gridCol>
                <a:gridCol w="2991519">
                  <a:extLst>
                    <a:ext uri="{9D8B030D-6E8A-4147-A177-3AD203B41FA5}">
                      <a16:colId xmlns:a16="http://schemas.microsoft.com/office/drawing/2014/main" val="1444209519"/>
                    </a:ext>
                  </a:extLst>
                </a:gridCol>
              </a:tblGrid>
              <a:tr h="507929">
                <a:tc>
                  <a:txBody>
                    <a:bodyPr/>
                    <a:lstStyle/>
                    <a:p>
                      <a:r>
                        <a:rPr lang="en-US" dirty="0"/>
                        <a:t>Description / API &gt;</a:t>
                      </a:r>
                    </a:p>
                    <a:p>
                      <a:r>
                        <a:rPr lang="en-US" dirty="0"/>
                        <a:t>         v</a:t>
                      </a:r>
                    </a:p>
                  </a:txBody>
                  <a:tcPr/>
                </a:tc>
                <a:tc>
                  <a:txBody>
                    <a:bodyPr/>
                    <a:lstStyle/>
                    <a:p>
                      <a:r>
                        <a:rPr lang="en-US" dirty="0"/>
                        <a:t>MapQuest</a:t>
                      </a:r>
                    </a:p>
                  </a:txBody>
                  <a:tcPr/>
                </a:tc>
                <a:tc>
                  <a:txBody>
                    <a:bodyPr/>
                    <a:lstStyle/>
                    <a:p>
                      <a:r>
                        <a:rPr lang="en-US" dirty="0"/>
                        <a:t>Bing</a:t>
                      </a:r>
                    </a:p>
                  </a:txBody>
                  <a:tcPr/>
                </a:tc>
                <a:extLst>
                  <a:ext uri="{0D108BD9-81ED-4DB2-BD59-A6C34878D82A}">
                    <a16:rowId xmlns:a16="http://schemas.microsoft.com/office/drawing/2014/main" val="2260968950"/>
                  </a:ext>
                </a:extLst>
              </a:tr>
              <a:tr h="507929">
                <a:tc>
                  <a:txBody>
                    <a:bodyPr/>
                    <a:lstStyle/>
                    <a:p>
                      <a:r>
                        <a:rPr lang="en-US" dirty="0"/>
                        <a:t>“Accident on…”</a:t>
                      </a:r>
                    </a:p>
                  </a:txBody>
                  <a:tcPr/>
                </a:tc>
                <a:tc>
                  <a:txBody>
                    <a:bodyPr/>
                    <a:lstStyle/>
                    <a:p>
                      <a:r>
                        <a:rPr lang="en-US" dirty="0"/>
                        <a:t>2.19</a:t>
                      </a:r>
                    </a:p>
                  </a:txBody>
                  <a:tcPr/>
                </a:tc>
                <a:tc>
                  <a:txBody>
                    <a:bodyPr/>
                    <a:lstStyle/>
                    <a:p>
                      <a:r>
                        <a:rPr lang="en-US" dirty="0"/>
                        <a:t>2.17</a:t>
                      </a:r>
                    </a:p>
                  </a:txBody>
                  <a:tcPr/>
                </a:tc>
                <a:extLst>
                  <a:ext uri="{0D108BD9-81ED-4DB2-BD59-A6C34878D82A}">
                    <a16:rowId xmlns:a16="http://schemas.microsoft.com/office/drawing/2014/main" val="1182569935"/>
                  </a:ext>
                </a:extLst>
              </a:tr>
              <a:tr h="507929">
                <a:tc>
                  <a:txBody>
                    <a:bodyPr/>
                    <a:lstStyle/>
                    <a:p>
                      <a:r>
                        <a:rPr lang="en-US" dirty="0"/>
                        <a:t>“Lane blocked due to…”</a:t>
                      </a:r>
                    </a:p>
                  </a:txBody>
                  <a:tcPr/>
                </a:tc>
                <a:tc>
                  <a:txBody>
                    <a:bodyPr/>
                    <a:lstStyle/>
                    <a:p>
                      <a:r>
                        <a:rPr lang="en-US" dirty="0"/>
                        <a:t>2.58</a:t>
                      </a:r>
                    </a:p>
                  </a:txBody>
                  <a:tcPr/>
                </a:tc>
                <a:tc>
                  <a:txBody>
                    <a:bodyPr/>
                    <a:lstStyle/>
                    <a:p>
                      <a:r>
                        <a:rPr lang="en-US" dirty="0"/>
                        <a:t>2.47</a:t>
                      </a:r>
                    </a:p>
                  </a:txBody>
                  <a:tcPr/>
                </a:tc>
                <a:extLst>
                  <a:ext uri="{0D108BD9-81ED-4DB2-BD59-A6C34878D82A}">
                    <a16:rowId xmlns:a16="http://schemas.microsoft.com/office/drawing/2014/main" val="2275193028"/>
                  </a:ext>
                </a:extLst>
              </a:tr>
              <a:tr h="507929">
                <a:tc>
                  <a:txBody>
                    <a:bodyPr/>
                    <a:lstStyle/>
                    <a:p>
                      <a:r>
                        <a:rPr lang="en-US" dirty="0"/>
                        <a:t>Other</a:t>
                      </a:r>
                    </a:p>
                  </a:txBody>
                  <a:tcPr/>
                </a:tc>
                <a:tc>
                  <a:txBody>
                    <a:bodyPr/>
                    <a:lstStyle/>
                    <a:p>
                      <a:r>
                        <a:rPr lang="en-US" dirty="0"/>
                        <a:t>2.29</a:t>
                      </a:r>
                    </a:p>
                  </a:txBody>
                  <a:tcPr/>
                </a:tc>
                <a:tc>
                  <a:txBody>
                    <a:bodyPr/>
                    <a:lstStyle/>
                    <a:p>
                      <a:r>
                        <a:rPr lang="en-US" dirty="0"/>
                        <a:t>2.5</a:t>
                      </a:r>
                    </a:p>
                  </a:txBody>
                  <a:tcPr/>
                </a:tc>
                <a:extLst>
                  <a:ext uri="{0D108BD9-81ED-4DB2-BD59-A6C34878D82A}">
                    <a16:rowId xmlns:a16="http://schemas.microsoft.com/office/drawing/2014/main" val="3267029629"/>
                  </a:ext>
                </a:extLst>
              </a:tr>
            </a:tbl>
          </a:graphicData>
        </a:graphic>
      </p:graphicFrame>
    </p:spTree>
    <p:extLst>
      <p:ext uri="{BB962C8B-B14F-4D97-AF65-F5344CB8AC3E}">
        <p14:creationId xmlns:p14="http://schemas.microsoft.com/office/powerpoint/2010/main" val="135876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Q2 (cont.)</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1623318"/>
            <a:ext cx="9256035" cy="4371654"/>
          </a:xfrm>
        </p:spPr>
        <p:txBody>
          <a:bodyPr>
            <a:normAutofit/>
          </a:bodyPr>
          <a:lstStyle/>
          <a:p>
            <a:pPr marL="0" indent="0">
              <a:buClrTx/>
              <a:buNone/>
            </a:pPr>
            <a:r>
              <a:rPr lang="en-US" sz="2400" dirty="0">
                <a:solidFill>
                  <a:schemeClr val="bg1"/>
                </a:solidFill>
              </a:rPr>
              <a:t>Observations from Findings:</a:t>
            </a:r>
          </a:p>
          <a:p>
            <a:pPr>
              <a:buClrTx/>
              <a:buFont typeface="Arial" panose="020B0604020202020204" pitchFamily="34" charset="0"/>
              <a:buChar char="•"/>
            </a:pPr>
            <a:r>
              <a:rPr lang="en-US" sz="2400" dirty="0">
                <a:solidFill>
                  <a:schemeClr val="bg1"/>
                </a:solidFill>
              </a:rPr>
              <a:t>Since severity is on a scale from 1-4, accidents that have the description type of “Lane blocked due to…” are 10%-13% more severe than accidents with the description type “Accident on…”</a:t>
            </a:r>
          </a:p>
          <a:p>
            <a:pPr>
              <a:buClrTx/>
              <a:buFont typeface="Arial" panose="020B0604020202020204" pitchFamily="34" charset="0"/>
              <a:buChar char="•"/>
            </a:pPr>
            <a:r>
              <a:rPr lang="en-US" sz="2400" dirty="0">
                <a:solidFill>
                  <a:schemeClr val="bg1"/>
                </a:solidFill>
              </a:rPr>
              <a:t>API source does not change this correlation</a:t>
            </a:r>
          </a:p>
          <a:p>
            <a:pPr>
              <a:buClrTx/>
              <a:buFont typeface="Arial" panose="020B0604020202020204" pitchFamily="34" charset="0"/>
              <a:buChar char="•"/>
            </a:pPr>
            <a:endParaRPr lang="en-US" sz="2400" dirty="0">
              <a:solidFill>
                <a:schemeClr val="bg1"/>
              </a:solidFill>
            </a:endParaRPr>
          </a:p>
          <a:p>
            <a:pPr>
              <a:buClrTx/>
              <a:buFont typeface="Arial" panose="020B0604020202020204" pitchFamily="34" charset="0"/>
              <a:buChar char="•"/>
            </a:pPr>
            <a:endParaRPr lang="en-US" sz="2400" dirty="0">
              <a:solidFill>
                <a:schemeClr val="bg1"/>
              </a:solidFill>
            </a:endParaRPr>
          </a:p>
        </p:txBody>
      </p:sp>
    </p:spTree>
    <p:extLst>
      <p:ext uri="{BB962C8B-B14F-4D97-AF65-F5344CB8AC3E}">
        <p14:creationId xmlns:p14="http://schemas.microsoft.com/office/powerpoint/2010/main" val="39791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Q3</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1" y="2393878"/>
            <a:ext cx="10875527" cy="3163543"/>
          </a:xfrm>
        </p:spPr>
        <p:txBody>
          <a:bodyPr>
            <a:normAutofit/>
          </a:bodyPr>
          <a:lstStyle/>
          <a:p>
            <a:pPr marL="0" indent="0">
              <a:buClrTx/>
              <a:buNone/>
            </a:pPr>
            <a:r>
              <a:rPr lang="en-US" sz="2400" dirty="0">
                <a:solidFill>
                  <a:schemeClr val="bg1"/>
                </a:solidFill>
              </a:rPr>
              <a:t>Part 1) What days of the year have the most accidents?</a:t>
            </a:r>
          </a:p>
          <a:p>
            <a:pPr marL="0" indent="0">
              <a:buClrTx/>
              <a:buNone/>
            </a:pPr>
            <a:endParaRPr lang="en-US" sz="2400" dirty="0">
              <a:solidFill>
                <a:schemeClr val="bg1"/>
              </a:solidFill>
            </a:endParaRPr>
          </a:p>
          <a:p>
            <a:pPr marL="0" indent="0">
              <a:buClrTx/>
              <a:buNone/>
            </a:pPr>
            <a:r>
              <a:rPr lang="en-US" sz="2400" dirty="0">
                <a:solidFill>
                  <a:schemeClr val="bg1"/>
                </a:solidFill>
              </a:rPr>
              <a:t>Part 2) What hours are most accident prone?</a:t>
            </a:r>
          </a:p>
          <a:p>
            <a:pPr marL="0" indent="0">
              <a:buClrTx/>
              <a:buNone/>
            </a:pPr>
            <a:endParaRPr lang="en-US" sz="2400" dirty="0">
              <a:solidFill>
                <a:schemeClr val="bg1"/>
              </a:solidFill>
            </a:endParaRPr>
          </a:p>
          <a:p>
            <a:pPr marL="0" indent="0">
              <a:buClrTx/>
              <a:buNone/>
            </a:pPr>
            <a:r>
              <a:rPr lang="en-US" sz="2400" dirty="0">
                <a:solidFill>
                  <a:schemeClr val="bg1"/>
                </a:solidFill>
              </a:rPr>
              <a:t>Part 3) What hours have most accidents with severity 4?</a:t>
            </a:r>
          </a:p>
        </p:txBody>
      </p:sp>
    </p:spTree>
    <p:extLst>
      <p:ext uri="{BB962C8B-B14F-4D97-AF65-F5344CB8AC3E}">
        <p14:creationId xmlns:p14="http://schemas.microsoft.com/office/powerpoint/2010/main" val="25683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 </a:t>
            </a:r>
            <a:r>
              <a:rPr lang="en-US" sz="2800" dirty="0"/>
              <a:t>Part 1</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days of the year have the most accidents?</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534400" cy="44524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Method</a:t>
            </a:r>
            <a:r>
              <a:rPr lang="en-US" dirty="0">
                <a:solidFill>
                  <a:schemeClr val="bg1"/>
                </a:solidFill>
              </a:rPr>
              <a:t>:</a:t>
            </a:r>
          </a:p>
          <a:p>
            <a:pPr>
              <a:buClrTx/>
            </a:pPr>
            <a:r>
              <a:rPr lang="en-US" sz="1700" dirty="0">
                <a:solidFill>
                  <a:schemeClr val="bg1"/>
                </a:solidFill>
              </a:rPr>
              <a:t>1 RDD: </a:t>
            </a:r>
          </a:p>
          <a:p>
            <a:pPr lvl="1">
              <a:buClrTx/>
            </a:pPr>
            <a:r>
              <a:rPr lang="en-US" sz="1700" dirty="0">
                <a:solidFill>
                  <a:schemeClr val="bg1"/>
                </a:solidFill>
              </a:rPr>
              <a:t>Map accidents to (month-day, count) pairs</a:t>
            </a:r>
          </a:p>
          <a:p>
            <a:pPr lvl="1">
              <a:buClrTx/>
            </a:pPr>
            <a:r>
              <a:rPr lang="en-US" sz="1700" dirty="0" err="1">
                <a:solidFill>
                  <a:schemeClr val="bg1"/>
                </a:solidFill>
              </a:rPr>
              <a:t>MapValues</a:t>
            </a:r>
            <a:r>
              <a:rPr lang="en-US" sz="1700" dirty="0">
                <a:solidFill>
                  <a:schemeClr val="bg1"/>
                </a:solidFill>
              </a:rPr>
              <a:t> to (# of accidents) / (# of accidents per day on average)</a:t>
            </a:r>
          </a:p>
          <a:p>
            <a:pPr marL="0" indent="0">
              <a:buClrTx/>
              <a:buNone/>
            </a:pPr>
            <a:r>
              <a:rPr lang="en-US" b="1" dirty="0">
                <a:solidFill>
                  <a:schemeClr val="bg1"/>
                </a:solidFill>
              </a:rPr>
              <a:t>Results</a:t>
            </a:r>
            <a:r>
              <a:rPr lang="en-US" dirty="0">
                <a:solidFill>
                  <a:schemeClr val="bg1"/>
                </a:solidFill>
              </a:rPr>
              <a:t>: </a:t>
            </a:r>
          </a:p>
          <a:p>
            <a:pPr marL="0" indent="0">
              <a:buClrTx/>
              <a:buNone/>
            </a:pPr>
            <a:r>
              <a:rPr lang="en-US" sz="1700" dirty="0">
                <a:solidFill>
                  <a:schemeClr val="bg1"/>
                </a:solidFill>
              </a:rPr>
              <a:t>(month-day  |  number of times over daily average*)</a:t>
            </a:r>
          </a:p>
          <a:p>
            <a:pPr>
              <a:buClrTx/>
            </a:pPr>
            <a:r>
              <a:rPr lang="en-US" sz="1700" dirty="0">
                <a:solidFill>
                  <a:schemeClr val="bg1"/>
                </a:solidFill>
              </a:rPr>
              <a:t>12-12         |  3.29</a:t>
            </a:r>
          </a:p>
          <a:p>
            <a:pPr>
              <a:buClrTx/>
            </a:pPr>
            <a:r>
              <a:rPr lang="en-US" sz="1700" dirty="0">
                <a:solidFill>
                  <a:schemeClr val="bg1"/>
                </a:solidFill>
              </a:rPr>
              <a:t>12-13 		| 3.29</a:t>
            </a:r>
          </a:p>
          <a:p>
            <a:pPr>
              <a:buClrTx/>
            </a:pPr>
            <a:r>
              <a:rPr lang="en-US" sz="1700" dirty="0">
                <a:solidFill>
                  <a:schemeClr val="bg1"/>
                </a:solidFill>
              </a:rPr>
              <a:t>11-06 		| 3.27</a:t>
            </a:r>
          </a:p>
          <a:p>
            <a:pPr>
              <a:buClrTx/>
            </a:pPr>
            <a:r>
              <a:rPr lang="en-US" sz="1700" dirty="0">
                <a:solidFill>
                  <a:schemeClr val="bg1"/>
                </a:solidFill>
              </a:rPr>
              <a:t>12-11 		| 3.26</a:t>
            </a:r>
          </a:p>
          <a:p>
            <a:pPr>
              <a:buClrTx/>
            </a:pPr>
            <a:r>
              <a:rPr lang="en-US" sz="1700" dirty="0">
                <a:solidFill>
                  <a:schemeClr val="bg1"/>
                </a:solidFill>
              </a:rPr>
              <a:t>12-19 		| 3.25</a:t>
            </a:r>
          </a:p>
        </p:txBody>
      </p:sp>
      <p:sp>
        <p:nvSpPr>
          <p:cNvPr id="5" name="TextBox 4">
            <a:extLst>
              <a:ext uri="{FF2B5EF4-FFF2-40B4-BE49-F238E27FC236}">
                <a16:creationId xmlns:a16="http://schemas.microsoft.com/office/drawing/2014/main" id="{D2B8DFFC-A036-4BC7-ABDD-3AC842CC9862}"/>
              </a:ext>
            </a:extLst>
          </p:cNvPr>
          <p:cNvSpPr txBox="1"/>
          <p:nvPr/>
        </p:nvSpPr>
        <p:spPr>
          <a:xfrm>
            <a:off x="684212" y="6267634"/>
            <a:ext cx="2795958" cy="307777"/>
          </a:xfrm>
          <a:prstGeom prst="rect">
            <a:avLst/>
          </a:prstGeom>
          <a:noFill/>
        </p:spPr>
        <p:txBody>
          <a:bodyPr wrap="none" rtlCol="0">
            <a:spAutoFit/>
          </a:bodyPr>
          <a:lstStyle/>
          <a:p>
            <a:r>
              <a:rPr lang="en-US" sz="1400" dirty="0">
                <a:solidFill>
                  <a:schemeClr val="bg1"/>
                </a:solidFill>
              </a:rPr>
              <a:t>*daily accidents average: 877</a:t>
            </a:r>
          </a:p>
        </p:txBody>
      </p:sp>
    </p:spTree>
    <p:extLst>
      <p:ext uri="{BB962C8B-B14F-4D97-AF65-F5344CB8AC3E}">
        <p14:creationId xmlns:p14="http://schemas.microsoft.com/office/powerpoint/2010/main" val="340823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 </a:t>
            </a:r>
            <a:r>
              <a:rPr lang="en-US" sz="2800" dirty="0"/>
              <a:t>Part 1</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days of the year have the most accidents?</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534400" cy="28318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Observations from Findings:</a:t>
            </a:r>
          </a:p>
          <a:p>
            <a:pPr marL="0" indent="0">
              <a:buClrTx/>
              <a:buNone/>
            </a:pPr>
            <a:r>
              <a:rPr lang="en-US" sz="1800" dirty="0">
                <a:solidFill>
                  <a:schemeClr val="bg1"/>
                </a:solidFill>
              </a:rPr>
              <a:t>These top 5 dates (and in fact </a:t>
            </a:r>
            <a:r>
              <a:rPr lang="en-US" sz="1800" i="1" dirty="0">
                <a:solidFill>
                  <a:schemeClr val="bg1"/>
                </a:solidFill>
              </a:rPr>
              <a:t>top 10 </a:t>
            </a:r>
            <a:r>
              <a:rPr lang="en-US" sz="1800" dirty="0">
                <a:solidFill>
                  <a:schemeClr val="bg1"/>
                </a:solidFill>
              </a:rPr>
              <a:t>dates) all have something in common: they occur in </a:t>
            </a:r>
            <a:r>
              <a:rPr lang="en-US" sz="1800" b="1" dirty="0">
                <a:solidFill>
                  <a:schemeClr val="bg1"/>
                </a:solidFill>
              </a:rPr>
              <a:t>late fall </a:t>
            </a:r>
            <a:r>
              <a:rPr lang="en-US" sz="1800" dirty="0">
                <a:solidFill>
                  <a:schemeClr val="bg1"/>
                </a:solidFill>
              </a:rPr>
              <a:t>or </a:t>
            </a:r>
            <a:r>
              <a:rPr lang="en-US" sz="1800" b="1" dirty="0">
                <a:solidFill>
                  <a:schemeClr val="bg1"/>
                </a:solidFill>
              </a:rPr>
              <a:t>early winter</a:t>
            </a:r>
            <a:r>
              <a:rPr lang="en-US" sz="1800" dirty="0">
                <a:solidFill>
                  <a:schemeClr val="bg1"/>
                </a:solidFill>
              </a:rPr>
              <a:t>. </a:t>
            </a:r>
          </a:p>
          <a:p>
            <a:pPr marL="0" indent="0">
              <a:buClrTx/>
              <a:buNone/>
            </a:pPr>
            <a:r>
              <a:rPr lang="en-US" sz="1800" dirty="0">
                <a:solidFill>
                  <a:schemeClr val="bg1"/>
                </a:solidFill>
              </a:rPr>
              <a:t>For many parts of the US, it is characteristic for the first snowfalls or storms to take place during that time of the year. Often, the first storms are the most brutal as a majority of people are under-prepared. Not only is the weather more unreliable, but holidays add to the problem as many people embark on journeys to visit friends and family or simply go out shopping for presents.</a:t>
            </a:r>
          </a:p>
        </p:txBody>
      </p:sp>
    </p:spTree>
    <p:extLst>
      <p:ext uri="{BB962C8B-B14F-4D97-AF65-F5344CB8AC3E}">
        <p14:creationId xmlns:p14="http://schemas.microsoft.com/office/powerpoint/2010/main" val="100439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 </a:t>
            </a:r>
            <a:r>
              <a:rPr lang="en-US" sz="2800" dirty="0"/>
              <a:t>Part 2</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hours are most accident prone?</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534400" cy="44524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Method</a:t>
            </a:r>
            <a:r>
              <a:rPr lang="en-US" dirty="0">
                <a:solidFill>
                  <a:schemeClr val="bg1"/>
                </a:solidFill>
              </a:rPr>
              <a:t>:</a:t>
            </a:r>
          </a:p>
          <a:p>
            <a:pPr>
              <a:buClrTx/>
            </a:pPr>
            <a:r>
              <a:rPr lang="en-US" sz="1700" dirty="0">
                <a:solidFill>
                  <a:schemeClr val="bg1"/>
                </a:solidFill>
              </a:rPr>
              <a:t>1 RDD: </a:t>
            </a:r>
          </a:p>
          <a:p>
            <a:pPr lvl="1">
              <a:buClrTx/>
            </a:pPr>
            <a:r>
              <a:rPr lang="en-US" sz="1700" dirty="0">
                <a:solidFill>
                  <a:schemeClr val="bg1"/>
                </a:solidFill>
              </a:rPr>
              <a:t>Map accidents to (hour, count) pairs</a:t>
            </a:r>
          </a:p>
          <a:p>
            <a:pPr lvl="1">
              <a:buClrTx/>
            </a:pPr>
            <a:r>
              <a:rPr lang="en-US" sz="1700" dirty="0" err="1">
                <a:solidFill>
                  <a:schemeClr val="bg1"/>
                </a:solidFill>
              </a:rPr>
              <a:t>ReduceByKey</a:t>
            </a:r>
            <a:r>
              <a:rPr lang="en-US" sz="1700" dirty="0">
                <a:solidFill>
                  <a:schemeClr val="bg1"/>
                </a:solidFill>
              </a:rPr>
              <a:t> and Sort </a:t>
            </a:r>
          </a:p>
          <a:p>
            <a:pPr marL="0" indent="0">
              <a:buClrTx/>
              <a:buNone/>
            </a:pPr>
            <a:r>
              <a:rPr lang="en-US" b="1" dirty="0">
                <a:solidFill>
                  <a:schemeClr val="bg1"/>
                </a:solidFill>
              </a:rPr>
              <a:t>Results</a:t>
            </a:r>
            <a:r>
              <a:rPr lang="en-US" dirty="0">
                <a:solidFill>
                  <a:schemeClr val="bg1"/>
                </a:solidFill>
              </a:rPr>
              <a:t>: </a:t>
            </a:r>
          </a:p>
          <a:p>
            <a:pPr marL="0" indent="0">
              <a:buClrTx/>
              <a:buNone/>
            </a:pPr>
            <a:r>
              <a:rPr lang="en-US" sz="1700" dirty="0">
                <a:solidFill>
                  <a:schemeClr val="bg1"/>
                </a:solidFill>
              </a:rPr>
              <a:t>(hour am/pm | number of accidents)</a:t>
            </a:r>
          </a:p>
          <a:p>
            <a:pPr>
              <a:buClrTx/>
            </a:pPr>
            <a:r>
              <a:rPr lang="en-US" sz="1700" dirty="0">
                <a:solidFill>
                  <a:schemeClr val="bg1"/>
                </a:solidFill>
              </a:rPr>
              <a:t>8 am		 | 63562</a:t>
            </a:r>
          </a:p>
          <a:p>
            <a:pPr>
              <a:buClrTx/>
            </a:pPr>
            <a:r>
              <a:rPr lang="en-US" sz="1700" dirty="0">
                <a:solidFill>
                  <a:schemeClr val="bg1"/>
                </a:solidFill>
              </a:rPr>
              <a:t>7 am		 | 61531</a:t>
            </a:r>
          </a:p>
          <a:p>
            <a:pPr>
              <a:buClrTx/>
            </a:pPr>
            <a:r>
              <a:rPr lang="en-US" sz="1700" dirty="0">
                <a:solidFill>
                  <a:schemeClr val="bg1"/>
                </a:solidFill>
              </a:rPr>
              <a:t>17 (5 pm)   | 48144</a:t>
            </a:r>
          </a:p>
          <a:p>
            <a:pPr>
              <a:buClrTx/>
            </a:pPr>
            <a:r>
              <a:rPr lang="en-US" sz="1700" dirty="0">
                <a:solidFill>
                  <a:schemeClr val="bg1"/>
                </a:solidFill>
              </a:rPr>
              <a:t>16 (4 pm)   | 46538</a:t>
            </a:r>
          </a:p>
          <a:p>
            <a:pPr>
              <a:buClrTx/>
            </a:pPr>
            <a:r>
              <a:rPr lang="en-US" sz="1700" dirty="0">
                <a:solidFill>
                  <a:schemeClr val="bg1"/>
                </a:solidFill>
              </a:rPr>
              <a:t>15 (3 pm)	 | 38629</a:t>
            </a:r>
          </a:p>
        </p:txBody>
      </p:sp>
    </p:spTree>
    <p:extLst>
      <p:ext uri="{BB962C8B-B14F-4D97-AF65-F5344CB8AC3E}">
        <p14:creationId xmlns:p14="http://schemas.microsoft.com/office/powerpoint/2010/main" val="246156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a:t>
            </a:r>
            <a:r>
              <a:rPr lang="en-US" sz="2800" dirty="0"/>
              <a:t> Part 2</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hours are most accident prone?</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734996" cy="28318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Observations from Findings:</a:t>
            </a:r>
          </a:p>
          <a:p>
            <a:pPr marL="0" indent="0">
              <a:buClrTx/>
              <a:buNone/>
            </a:pPr>
            <a:r>
              <a:rPr lang="en-US" sz="1800" dirty="0">
                <a:solidFill>
                  <a:schemeClr val="bg1"/>
                </a:solidFill>
              </a:rPr>
              <a:t>Perhaps unsurprisingly, the top hours with most crashes happen to be 8 am and 7am followed by 5 pm and 4 pm. </a:t>
            </a:r>
          </a:p>
          <a:p>
            <a:pPr marL="0" indent="0">
              <a:buClrTx/>
              <a:buNone/>
            </a:pPr>
            <a:r>
              <a:rPr lang="en-US" sz="1800" dirty="0">
                <a:solidFill>
                  <a:schemeClr val="bg1"/>
                </a:solidFill>
              </a:rPr>
              <a:t>It is no coincidence that most people have work either from 8-4pm or 9-5pm. As one can imagine, as more people leave to go to work and come back, more drivers enter the roads. With more drivers, peak traffic is reached, and as a result, the chances of an accident are magnified.</a:t>
            </a:r>
          </a:p>
        </p:txBody>
      </p:sp>
    </p:spTree>
    <p:extLst>
      <p:ext uri="{BB962C8B-B14F-4D97-AF65-F5344CB8AC3E}">
        <p14:creationId xmlns:p14="http://schemas.microsoft.com/office/powerpoint/2010/main" val="2401893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 </a:t>
            </a:r>
            <a:r>
              <a:rPr lang="en-US" sz="2800" dirty="0"/>
              <a:t>Part 3</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hours have most accidents with severity 4?</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534400" cy="445246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Method</a:t>
            </a:r>
            <a:r>
              <a:rPr lang="en-US" dirty="0">
                <a:solidFill>
                  <a:schemeClr val="bg1"/>
                </a:solidFill>
              </a:rPr>
              <a:t>:</a:t>
            </a:r>
          </a:p>
          <a:p>
            <a:pPr>
              <a:buClrTx/>
            </a:pPr>
            <a:r>
              <a:rPr lang="en-US" sz="1700" dirty="0">
                <a:solidFill>
                  <a:schemeClr val="bg1"/>
                </a:solidFill>
              </a:rPr>
              <a:t>1 RDD (same as Part 2 but filtered with severity == 4)</a:t>
            </a:r>
          </a:p>
          <a:p>
            <a:pPr marL="0" indent="0">
              <a:buClrTx/>
              <a:buNone/>
            </a:pPr>
            <a:r>
              <a:rPr lang="en-US" b="1" dirty="0">
                <a:solidFill>
                  <a:schemeClr val="bg1"/>
                </a:solidFill>
              </a:rPr>
              <a:t>Results</a:t>
            </a:r>
            <a:r>
              <a:rPr lang="en-US" dirty="0">
                <a:solidFill>
                  <a:schemeClr val="bg1"/>
                </a:solidFill>
              </a:rPr>
              <a:t>: </a:t>
            </a:r>
          </a:p>
          <a:p>
            <a:pPr marL="0" indent="0">
              <a:buClrTx/>
              <a:buNone/>
            </a:pPr>
            <a:r>
              <a:rPr lang="en-US" sz="1700" dirty="0">
                <a:solidFill>
                  <a:schemeClr val="bg1"/>
                </a:solidFill>
              </a:rPr>
              <a:t>(hour am/pm | number of accidents)</a:t>
            </a:r>
          </a:p>
          <a:p>
            <a:pPr>
              <a:buClrTx/>
            </a:pPr>
            <a:r>
              <a:rPr lang="en-US" sz="1700" dirty="0">
                <a:solidFill>
                  <a:schemeClr val="bg1"/>
                </a:solidFill>
              </a:rPr>
              <a:t>16 (4 pm)   | 1075</a:t>
            </a:r>
          </a:p>
          <a:p>
            <a:pPr>
              <a:buClrTx/>
            </a:pPr>
            <a:r>
              <a:rPr lang="en-US" sz="1700" dirty="0">
                <a:solidFill>
                  <a:schemeClr val="bg1"/>
                </a:solidFill>
              </a:rPr>
              <a:t>17 (5 pm)	 | 1056</a:t>
            </a:r>
          </a:p>
          <a:p>
            <a:pPr>
              <a:buClrTx/>
            </a:pPr>
            <a:r>
              <a:rPr lang="en-US" sz="1700" dirty="0">
                <a:solidFill>
                  <a:schemeClr val="bg1"/>
                </a:solidFill>
              </a:rPr>
              <a:t>8 am		 | 1039</a:t>
            </a:r>
          </a:p>
          <a:p>
            <a:pPr>
              <a:buClrTx/>
            </a:pPr>
            <a:r>
              <a:rPr lang="en-US" sz="1700" dirty="0">
                <a:solidFill>
                  <a:schemeClr val="bg1"/>
                </a:solidFill>
              </a:rPr>
              <a:t>15 (3 pm)   | 1037</a:t>
            </a:r>
          </a:p>
          <a:p>
            <a:pPr>
              <a:buClrTx/>
            </a:pPr>
            <a:r>
              <a:rPr lang="en-US" sz="1700" dirty="0">
                <a:solidFill>
                  <a:schemeClr val="bg1"/>
                </a:solidFill>
              </a:rPr>
              <a:t>13 (1 pm)	 | 1013</a:t>
            </a:r>
          </a:p>
        </p:txBody>
      </p:sp>
    </p:spTree>
    <p:extLst>
      <p:ext uri="{BB962C8B-B14F-4D97-AF65-F5344CB8AC3E}">
        <p14:creationId xmlns:p14="http://schemas.microsoft.com/office/powerpoint/2010/main" val="368982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normAutofit/>
          </a:bodyPr>
          <a:lstStyle/>
          <a:p>
            <a:r>
              <a:rPr lang="en-US" dirty="0"/>
              <a:t>Q3 –</a:t>
            </a:r>
            <a:r>
              <a:rPr lang="en-US" sz="2800" dirty="0"/>
              <a:t> Part 3</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3178837" y="1105834"/>
            <a:ext cx="8534400" cy="803116"/>
          </a:xfrm>
        </p:spPr>
        <p:txBody>
          <a:bodyPr>
            <a:normAutofit/>
          </a:bodyPr>
          <a:lstStyle/>
          <a:p>
            <a:pPr marL="0" indent="0">
              <a:buClrTx/>
              <a:buNone/>
            </a:pPr>
            <a:r>
              <a:rPr lang="en-US" sz="2400" dirty="0">
                <a:solidFill>
                  <a:schemeClr val="tx1"/>
                </a:solidFill>
              </a:rPr>
              <a:t>What hours have most accidents with severity 4?</a:t>
            </a:r>
          </a:p>
        </p:txBody>
      </p:sp>
      <p:sp>
        <p:nvSpPr>
          <p:cNvPr id="4" name="Content Placeholder 2">
            <a:extLst>
              <a:ext uri="{FF2B5EF4-FFF2-40B4-BE49-F238E27FC236}">
                <a16:creationId xmlns:a16="http://schemas.microsoft.com/office/drawing/2014/main" id="{B43B2D73-713F-4524-A72C-D0156DFDEE56}"/>
              </a:ext>
            </a:extLst>
          </p:cNvPr>
          <p:cNvSpPr txBox="1">
            <a:spLocks/>
          </p:cNvSpPr>
          <p:nvPr/>
        </p:nvSpPr>
        <p:spPr>
          <a:xfrm>
            <a:off x="684212" y="1815169"/>
            <a:ext cx="8734996" cy="283189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ClrTx/>
              <a:buNone/>
            </a:pPr>
            <a:r>
              <a:rPr lang="en-US" b="1" dirty="0">
                <a:solidFill>
                  <a:schemeClr val="bg1"/>
                </a:solidFill>
              </a:rPr>
              <a:t>Observations from Findings:</a:t>
            </a:r>
          </a:p>
          <a:p>
            <a:pPr marL="0" indent="0">
              <a:buClrTx/>
              <a:buNone/>
            </a:pPr>
            <a:r>
              <a:rPr lang="en-US" sz="1800" dirty="0">
                <a:solidFill>
                  <a:schemeClr val="bg1"/>
                </a:solidFill>
              </a:rPr>
              <a:t>The peak hour with most dangerous accidents is 4 pm. As we learned earlier, traffic is entering one of its peak hours at that time.</a:t>
            </a:r>
          </a:p>
          <a:p>
            <a:pPr marL="0" indent="0">
              <a:buClrTx/>
              <a:buNone/>
            </a:pPr>
            <a:r>
              <a:rPr lang="en-US" sz="1800" dirty="0">
                <a:solidFill>
                  <a:schemeClr val="bg1"/>
                </a:solidFill>
              </a:rPr>
              <a:t>It is possible to correlate that because there were fewer cars before 4 pm on the road, it is more likely that people who were anxious to leave work will speed their way home. The problem with driving at faster speeds is that more catastrophic accidents are likely; this ultimately leads to a larger quantity of accidents with a severity 4 categorization.</a:t>
            </a:r>
          </a:p>
        </p:txBody>
      </p:sp>
    </p:spTree>
    <p:extLst>
      <p:ext uri="{BB962C8B-B14F-4D97-AF65-F5344CB8AC3E}">
        <p14:creationId xmlns:p14="http://schemas.microsoft.com/office/powerpoint/2010/main" val="177083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Q4</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2393878"/>
            <a:ext cx="8534400" cy="2482541"/>
          </a:xfrm>
        </p:spPr>
        <p:txBody>
          <a:bodyPr>
            <a:normAutofit/>
          </a:bodyPr>
          <a:lstStyle/>
          <a:p>
            <a:pPr marL="457200" indent="-457200">
              <a:buClrTx/>
              <a:buFont typeface="+mj-lt"/>
              <a:buAutoNum type="arabicPeriod"/>
            </a:pPr>
            <a:endParaRPr lang="en-US" sz="2400" dirty="0">
              <a:solidFill>
                <a:schemeClr val="bg1"/>
              </a:solidFill>
            </a:endParaRPr>
          </a:p>
        </p:txBody>
      </p:sp>
    </p:spTree>
    <p:extLst>
      <p:ext uri="{BB962C8B-B14F-4D97-AF65-F5344CB8AC3E}">
        <p14:creationId xmlns:p14="http://schemas.microsoft.com/office/powerpoint/2010/main" val="227492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FA19E-1932-47E0-89E7-AC9D327BB2E1}"/>
              </a:ext>
            </a:extLst>
          </p:cNvPr>
          <p:cNvSpPr>
            <a:spLocks noGrp="1"/>
          </p:cNvSpPr>
          <p:nvPr>
            <p:ph type="title"/>
          </p:nvPr>
        </p:nvSpPr>
        <p:spPr/>
        <p:txBody>
          <a:bodyPr>
            <a:normAutofit/>
          </a:bodyPr>
          <a:lstStyle/>
          <a:p>
            <a:r>
              <a:rPr lang="en-US" sz="4000" dirty="0"/>
              <a:t>Our Data</a:t>
            </a:r>
          </a:p>
        </p:txBody>
      </p:sp>
      <p:sp>
        <p:nvSpPr>
          <p:cNvPr id="3" name="Text Placeholder 2">
            <a:extLst>
              <a:ext uri="{FF2B5EF4-FFF2-40B4-BE49-F238E27FC236}">
                <a16:creationId xmlns:a16="http://schemas.microsoft.com/office/drawing/2014/main" id="{DF43FF17-42E6-44CD-AA0B-C1EA53436868}"/>
              </a:ext>
            </a:extLst>
          </p:cNvPr>
          <p:cNvSpPr>
            <a:spLocks noGrp="1"/>
          </p:cNvSpPr>
          <p:nvPr>
            <p:ph type="body" idx="1"/>
          </p:nvPr>
        </p:nvSpPr>
        <p:spPr/>
        <p:txBody>
          <a:bodyPr/>
          <a:lstStyle/>
          <a:p>
            <a:pPr>
              <a:spcBef>
                <a:spcPts val="0"/>
              </a:spcBef>
            </a:pPr>
            <a:r>
              <a:rPr lang="en-US" sz="2000" dirty="0">
                <a:solidFill>
                  <a:schemeClr val="bg1"/>
                </a:solidFill>
              </a:rPr>
              <a:t>US Traffic Accident Dataset (2016-2019)</a:t>
            </a:r>
          </a:p>
          <a:p>
            <a:pPr>
              <a:spcBef>
                <a:spcPts val="0"/>
              </a:spcBef>
            </a:pPr>
            <a:r>
              <a:rPr lang="en-US" sz="1600" i="1" dirty="0">
                <a:solidFill>
                  <a:schemeClr val="bg1"/>
                </a:solidFill>
              </a:rPr>
              <a:t>(sampled 750,000 records out of 3.0 million records)</a:t>
            </a:r>
          </a:p>
          <a:p>
            <a:pPr marL="285750" indent="-285750">
              <a:buFont typeface="Arial" panose="020B0604020202020204" pitchFamily="34" charset="0"/>
              <a:buChar char="•"/>
            </a:pPr>
            <a:r>
              <a:rPr lang="en-US" sz="1600" dirty="0">
                <a:solidFill>
                  <a:schemeClr val="bg1"/>
                </a:solidFill>
              </a:rPr>
              <a:t>Source: Kaggle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92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What we learned</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2393878"/>
            <a:ext cx="8534400" cy="2482541"/>
          </a:xfrm>
        </p:spPr>
        <p:txBody>
          <a:bodyPr anchor="t">
            <a:normAutofit/>
          </a:bodyPr>
          <a:lstStyle/>
          <a:p>
            <a:pPr marL="457200" indent="-457200">
              <a:buClrTx/>
              <a:buFont typeface="+mj-lt"/>
              <a:buAutoNum type="arabicPeriod"/>
            </a:pPr>
            <a:r>
              <a:rPr lang="en-US" sz="2400" dirty="0">
                <a:solidFill>
                  <a:schemeClr val="bg1"/>
                </a:solidFill>
              </a:rPr>
              <a:t>There are a lot of insights that can be made from analyzing car accident data, which can be used to better improve road construction in the future</a:t>
            </a:r>
          </a:p>
          <a:p>
            <a:pPr marL="457200" indent="-457200">
              <a:buClrTx/>
              <a:buFont typeface="+mj-lt"/>
              <a:buAutoNum type="arabicPeriod"/>
            </a:pPr>
            <a:r>
              <a:rPr lang="en-US" sz="2400" dirty="0">
                <a:solidFill>
                  <a:schemeClr val="bg1"/>
                </a:solidFill>
              </a:rPr>
              <a:t>Scala is your friend when analyzing large amounts of data</a:t>
            </a:r>
          </a:p>
        </p:txBody>
      </p:sp>
    </p:spTree>
    <p:extLst>
      <p:ext uri="{BB962C8B-B14F-4D97-AF65-F5344CB8AC3E}">
        <p14:creationId xmlns:p14="http://schemas.microsoft.com/office/powerpoint/2010/main" val="419827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Obstacles</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2393878"/>
            <a:ext cx="8534400" cy="2482541"/>
          </a:xfrm>
        </p:spPr>
        <p:txBody>
          <a:bodyPr anchor="t">
            <a:normAutofit/>
          </a:bodyPr>
          <a:lstStyle/>
          <a:p>
            <a:pPr marL="457200" indent="-457200">
              <a:buClrTx/>
              <a:buFont typeface="+mj-lt"/>
              <a:buAutoNum type="arabicPeriod"/>
            </a:pPr>
            <a:r>
              <a:rPr lang="en-US" sz="2400" dirty="0">
                <a:solidFill>
                  <a:schemeClr val="bg1"/>
                </a:solidFill>
              </a:rPr>
              <a:t>Filling NULL values in the dataset</a:t>
            </a:r>
          </a:p>
          <a:p>
            <a:pPr marL="457200" indent="-457200">
              <a:buClrTx/>
              <a:buFont typeface="+mj-lt"/>
              <a:buAutoNum type="arabicPeriod"/>
            </a:pPr>
            <a:r>
              <a:rPr lang="en-US" sz="2400" dirty="0">
                <a:solidFill>
                  <a:schemeClr val="bg1"/>
                </a:solidFill>
              </a:rPr>
              <a:t>Using Regular Expressions to recognize string patterns</a:t>
            </a:r>
          </a:p>
          <a:p>
            <a:pPr marL="457200" indent="-457200">
              <a:buClrTx/>
              <a:buFont typeface="+mj-lt"/>
              <a:buAutoNum type="arabicPeriod"/>
            </a:pPr>
            <a:endParaRPr lang="en-US" sz="2400" dirty="0">
              <a:solidFill>
                <a:schemeClr val="bg1"/>
              </a:solidFill>
            </a:endParaRPr>
          </a:p>
          <a:p>
            <a:pPr marL="457200" indent="-457200">
              <a:buClrTx/>
              <a:buFont typeface="+mj-lt"/>
              <a:buAutoNum type="arabicPeriod"/>
            </a:pPr>
            <a:endParaRPr lang="en-US" sz="2400" dirty="0">
              <a:solidFill>
                <a:schemeClr val="bg1"/>
              </a:solidFill>
            </a:endParaRPr>
          </a:p>
          <a:p>
            <a:pPr marL="457200" indent="-457200">
              <a:buClrTx/>
              <a:buFont typeface="+mj-lt"/>
              <a:buAutoNum type="arabicPeriod"/>
            </a:pPr>
            <a:endParaRPr lang="en-US" sz="2400" dirty="0">
              <a:solidFill>
                <a:schemeClr val="bg1"/>
              </a:solidFill>
            </a:endParaRPr>
          </a:p>
        </p:txBody>
      </p:sp>
    </p:spTree>
    <p:extLst>
      <p:ext uri="{BB962C8B-B14F-4D97-AF65-F5344CB8AC3E}">
        <p14:creationId xmlns:p14="http://schemas.microsoft.com/office/powerpoint/2010/main" val="320534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36F3-CFD3-4F0B-ACE1-6FFBBC14C8F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230530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Questions to Answer</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2393878"/>
            <a:ext cx="8534400" cy="2482541"/>
          </a:xfrm>
        </p:spPr>
        <p:txBody>
          <a:bodyPr>
            <a:normAutofit/>
          </a:bodyPr>
          <a:lstStyle/>
          <a:p>
            <a:pPr marL="457200" indent="-457200">
              <a:buClrTx/>
              <a:buFont typeface="+mj-lt"/>
              <a:buAutoNum type="arabicPeriod"/>
            </a:pPr>
            <a:r>
              <a:rPr lang="en-US" sz="2400" dirty="0">
                <a:solidFill>
                  <a:schemeClr val="bg1"/>
                </a:solidFill>
              </a:rPr>
              <a:t>Severity &amp; Roadway Type in top 5 states with the highest rate of accidents</a:t>
            </a:r>
          </a:p>
          <a:p>
            <a:pPr marL="457200" indent="-457200">
              <a:buClrTx/>
              <a:buFont typeface="+mj-lt"/>
              <a:buAutoNum type="arabicPeriod"/>
            </a:pPr>
            <a:r>
              <a:rPr lang="en-US" sz="2400" dirty="0">
                <a:solidFill>
                  <a:schemeClr val="bg1"/>
                </a:solidFill>
              </a:rPr>
              <a:t>Severity &amp; Description</a:t>
            </a:r>
          </a:p>
          <a:p>
            <a:pPr marL="457200" indent="-457200">
              <a:buClrTx/>
              <a:buFont typeface="+mj-lt"/>
              <a:buAutoNum type="arabicPeriod"/>
            </a:pPr>
            <a:r>
              <a:rPr lang="en-US" sz="2400" dirty="0">
                <a:solidFill>
                  <a:schemeClr val="bg1"/>
                </a:solidFill>
              </a:rPr>
              <a:t>Severity &amp; Time Year / Day</a:t>
            </a:r>
          </a:p>
          <a:p>
            <a:pPr marL="457200" indent="-457200">
              <a:buClrTx/>
              <a:buFont typeface="+mj-lt"/>
              <a:buAutoNum type="arabicPeriod"/>
            </a:pPr>
            <a:r>
              <a:rPr lang="en-US" sz="2400" dirty="0">
                <a:solidFill>
                  <a:schemeClr val="bg1"/>
                </a:solidFill>
              </a:rPr>
              <a:t>TBD</a:t>
            </a:r>
          </a:p>
        </p:txBody>
      </p:sp>
    </p:spTree>
    <p:extLst>
      <p:ext uri="{BB962C8B-B14F-4D97-AF65-F5344CB8AC3E}">
        <p14:creationId xmlns:p14="http://schemas.microsoft.com/office/powerpoint/2010/main" val="1428362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Methodology</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2393878"/>
            <a:ext cx="8534400" cy="2482541"/>
          </a:xfrm>
        </p:spPr>
        <p:txBody>
          <a:bodyPr>
            <a:normAutofit/>
          </a:bodyPr>
          <a:lstStyle/>
          <a:p>
            <a:pPr>
              <a:buClrTx/>
              <a:buFont typeface="Arial" panose="020B0604020202020204" pitchFamily="34" charset="0"/>
              <a:buChar char="•"/>
            </a:pPr>
            <a:r>
              <a:rPr lang="en-US" sz="2400" dirty="0">
                <a:solidFill>
                  <a:schemeClr val="bg1"/>
                </a:solidFill>
              </a:rPr>
              <a:t>Use the Hadoop technology in order to leverage the distributed computing logic of Spark and efficiently analyze large amounts of data</a:t>
            </a:r>
          </a:p>
          <a:p>
            <a:pPr>
              <a:buClrTx/>
              <a:buFont typeface="Arial" panose="020B0604020202020204" pitchFamily="34" charset="0"/>
              <a:buChar char="•"/>
            </a:pPr>
            <a:r>
              <a:rPr lang="en-US" sz="2400" dirty="0">
                <a:solidFill>
                  <a:schemeClr val="bg1"/>
                </a:solidFill>
              </a:rPr>
              <a:t>Find interesting correlations/patterns in the data in order to draw important conclusions about US automobile accidents</a:t>
            </a:r>
          </a:p>
        </p:txBody>
      </p:sp>
    </p:spTree>
    <p:extLst>
      <p:ext uri="{BB962C8B-B14F-4D97-AF65-F5344CB8AC3E}">
        <p14:creationId xmlns:p14="http://schemas.microsoft.com/office/powerpoint/2010/main" val="167161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Q1</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1881259"/>
            <a:ext cx="8534400" cy="2482541"/>
          </a:xfrm>
        </p:spPr>
        <p:txBody>
          <a:bodyPr anchor="t">
            <a:normAutofit/>
          </a:bodyPr>
          <a:lstStyle/>
          <a:p>
            <a:pPr marL="0" indent="0" defTabSz="914400">
              <a:spcBef>
                <a:spcPts val="0"/>
              </a:spcBef>
              <a:spcAft>
                <a:spcPts val="0"/>
              </a:spcAft>
              <a:buClrTx/>
              <a:buSzTx/>
              <a:buFont typeface="+mj-lt"/>
              <a:buNone/>
            </a:pPr>
            <a:r>
              <a:rPr lang="en-US" sz="2400" dirty="0">
                <a:solidFill>
                  <a:schemeClr val="bg1"/>
                </a:solidFill>
              </a:rPr>
              <a:t>Which 5 states have the highest rate of car accidents? For each of the 5 states, on which road types did most accidents occur and is there a correlation between the road type and severity of the accident?</a:t>
            </a:r>
          </a:p>
        </p:txBody>
      </p:sp>
    </p:spTree>
    <p:extLst>
      <p:ext uri="{BB962C8B-B14F-4D97-AF65-F5344CB8AC3E}">
        <p14:creationId xmlns:p14="http://schemas.microsoft.com/office/powerpoint/2010/main" val="2276160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Q1 (cont.)</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1" y="1881259"/>
            <a:ext cx="11216843" cy="3785250"/>
          </a:xfrm>
        </p:spPr>
        <p:txBody>
          <a:bodyPr anchor="t">
            <a:normAutofit lnSpcReduction="10000"/>
          </a:bodyPr>
          <a:lstStyle/>
          <a:p>
            <a:pPr marL="0" indent="0" defTabSz="914400">
              <a:lnSpc>
                <a:spcPct val="150000"/>
              </a:lnSpc>
              <a:spcBef>
                <a:spcPts val="0"/>
              </a:spcBef>
              <a:spcAft>
                <a:spcPts val="0"/>
              </a:spcAft>
              <a:buClrTx/>
              <a:buSzTx/>
              <a:buFont typeface="+mj-lt"/>
              <a:buNone/>
            </a:pPr>
            <a:r>
              <a:rPr lang="en-US" sz="2400" dirty="0">
                <a:solidFill>
                  <a:schemeClr val="bg1"/>
                </a:solidFill>
              </a:rPr>
              <a:t>Method:</a:t>
            </a:r>
          </a:p>
          <a:p>
            <a:pPr marL="0" indent="-457200" defTabSz="914400">
              <a:lnSpc>
                <a:spcPct val="150000"/>
              </a:lnSpc>
              <a:spcBef>
                <a:spcPts val="0"/>
              </a:spcBef>
              <a:spcAft>
                <a:spcPts val="0"/>
              </a:spcAft>
              <a:buClrTx/>
              <a:buSzTx/>
              <a:buFont typeface="Arial" charset="0"/>
              <a:buChar char="•"/>
            </a:pPr>
            <a:r>
              <a:rPr lang="en-US" sz="2400" dirty="0">
                <a:solidFill>
                  <a:schemeClr val="bg1"/>
                </a:solidFill>
              </a:rPr>
              <a:t>2 RDDs:</a:t>
            </a:r>
            <a:br>
              <a:rPr lang="en-US" sz="2400" dirty="0">
                <a:solidFill>
                  <a:schemeClr val="bg1"/>
                </a:solidFill>
              </a:rPr>
            </a:br>
            <a:r>
              <a:rPr lang="en-US" sz="2400" dirty="0">
                <a:solidFill>
                  <a:schemeClr val="bg1"/>
                </a:solidFill>
              </a:rPr>
              <a:t>	Map(state, # of accidents)</a:t>
            </a:r>
            <a:br>
              <a:rPr lang="en-US" sz="2400" dirty="0">
                <a:solidFill>
                  <a:schemeClr val="bg1"/>
                </a:solidFill>
              </a:rPr>
            </a:br>
            <a:r>
              <a:rPr lang="en-US" sz="2400" dirty="0">
                <a:solidFill>
                  <a:schemeClr val="bg1"/>
                </a:solidFill>
              </a:rPr>
              <a:t>	Map(state, </a:t>
            </a:r>
            <a:r>
              <a:rPr lang="en-US" sz="2400" dirty="0" err="1">
                <a:solidFill>
                  <a:schemeClr val="bg1"/>
                </a:solidFill>
              </a:rPr>
              <a:t>SortedList</a:t>
            </a:r>
            <a:r>
              <a:rPr lang="en-US" sz="2400" dirty="0">
                <a:solidFill>
                  <a:schemeClr val="bg1"/>
                </a:solidFill>
              </a:rPr>
              <a:t>(</a:t>
            </a:r>
            <a:r>
              <a:rPr lang="en-US" sz="2400" dirty="0" err="1">
                <a:solidFill>
                  <a:schemeClr val="bg1"/>
                </a:solidFill>
              </a:rPr>
              <a:t>roadtype</a:t>
            </a:r>
            <a:r>
              <a:rPr lang="en-US" sz="2400" dirty="0">
                <a:solidFill>
                  <a:schemeClr val="bg1"/>
                </a:solidFill>
              </a:rPr>
              <a:t>, # of accidents, </a:t>
            </a:r>
            <a:r>
              <a:rPr lang="en-US" sz="2400" dirty="0" err="1">
                <a:solidFill>
                  <a:schemeClr val="bg1"/>
                </a:solidFill>
              </a:rPr>
              <a:t>avg</a:t>
            </a:r>
            <a:r>
              <a:rPr lang="en-US" sz="2400" dirty="0">
                <a:solidFill>
                  <a:schemeClr val="bg1"/>
                </a:solidFill>
              </a:rPr>
              <a:t> severity))</a:t>
            </a:r>
          </a:p>
          <a:p>
            <a:pPr marL="0" indent="-457200" defTabSz="914400">
              <a:lnSpc>
                <a:spcPct val="150000"/>
              </a:lnSpc>
              <a:spcBef>
                <a:spcPts val="0"/>
              </a:spcBef>
              <a:spcAft>
                <a:spcPts val="0"/>
              </a:spcAft>
              <a:buClrTx/>
              <a:buSzTx/>
              <a:buFont typeface="Arial" charset="0"/>
              <a:buChar char="•"/>
            </a:pPr>
            <a:r>
              <a:rPr lang="en-US" sz="2400" dirty="0">
                <a:solidFill>
                  <a:schemeClr val="bg1"/>
                </a:solidFill>
              </a:rPr>
              <a:t>Road types were extracted using regular expressions</a:t>
            </a:r>
          </a:p>
          <a:p>
            <a:pPr marL="914400" lvl="2" indent="-457200" defTabSz="914400">
              <a:lnSpc>
                <a:spcPct val="150000"/>
              </a:lnSpc>
              <a:spcBef>
                <a:spcPts val="0"/>
              </a:spcBef>
              <a:spcAft>
                <a:spcPts val="0"/>
              </a:spcAft>
              <a:buClrTx/>
              <a:buSzTx/>
              <a:buFont typeface="Arial" charset="0"/>
              <a:buChar char="•"/>
            </a:pPr>
            <a:r>
              <a:rPr lang="en-US" sz="2400" dirty="0">
                <a:solidFill>
                  <a:schemeClr val="bg1"/>
                </a:solidFill>
              </a:rPr>
              <a:t>“I-5 W” contains “I-{number} {bound}”</a:t>
            </a:r>
          </a:p>
          <a:p>
            <a:pPr marL="914400" lvl="2" indent="-457200" defTabSz="914400">
              <a:lnSpc>
                <a:spcPct val="150000"/>
              </a:lnSpc>
              <a:spcBef>
                <a:spcPts val="0"/>
              </a:spcBef>
              <a:spcAft>
                <a:spcPts val="0"/>
              </a:spcAft>
              <a:buClrTx/>
              <a:buSzTx/>
              <a:buFont typeface="Arial" charset="0"/>
              <a:buChar char="•"/>
            </a:pPr>
            <a:r>
              <a:rPr lang="en-US" sz="2400" dirty="0">
                <a:solidFill>
                  <a:schemeClr val="bg1"/>
                </a:solidFill>
              </a:rPr>
              <a:t>“CA-1 S” contains ”{2 char </a:t>
            </a:r>
            <a:r>
              <a:rPr lang="en-US" sz="2400" dirty="0" err="1">
                <a:solidFill>
                  <a:schemeClr val="bg1"/>
                </a:solidFill>
              </a:rPr>
              <a:t>abbv</a:t>
            </a:r>
            <a:r>
              <a:rPr lang="en-US" sz="2400" dirty="0">
                <a:solidFill>
                  <a:schemeClr val="bg1"/>
                </a:solidFill>
              </a:rPr>
              <a:t> for state}-{number} {bound}”</a:t>
            </a:r>
          </a:p>
        </p:txBody>
      </p:sp>
    </p:spTree>
    <p:extLst>
      <p:ext uri="{BB962C8B-B14F-4D97-AF65-F5344CB8AC3E}">
        <p14:creationId xmlns:p14="http://schemas.microsoft.com/office/powerpoint/2010/main" val="125806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Q1 (cont.)</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1" y="1881259"/>
            <a:ext cx="11216843" cy="3785250"/>
          </a:xfrm>
        </p:spPr>
        <p:txBody>
          <a:bodyPr anchor="t">
            <a:normAutofit lnSpcReduction="10000"/>
          </a:bodyPr>
          <a:lstStyle/>
          <a:p>
            <a:pPr marL="0" indent="0" defTabSz="914400">
              <a:spcBef>
                <a:spcPts val="0"/>
              </a:spcBef>
              <a:spcAft>
                <a:spcPts val="0"/>
              </a:spcAft>
              <a:buClrTx/>
              <a:buSzTx/>
              <a:buFont typeface="+mj-lt"/>
              <a:buNone/>
            </a:pPr>
            <a:r>
              <a:rPr lang="en-US" sz="2400" dirty="0">
                <a:solidFill>
                  <a:schemeClr val="bg1"/>
                </a:solidFill>
              </a:rPr>
              <a:t>Results:</a:t>
            </a:r>
          </a:p>
          <a:p>
            <a:pPr defTabSz="914400">
              <a:spcBef>
                <a:spcPts val="0"/>
              </a:spcBef>
              <a:spcAft>
                <a:spcPts val="0"/>
              </a:spcAft>
              <a:buClrTx/>
              <a:buSzTx/>
              <a:buFont typeface="Arial" charset="0"/>
              <a:buChar char="•"/>
            </a:pPr>
            <a:r>
              <a:rPr lang="en-US" sz="2400" dirty="0">
                <a:solidFill>
                  <a:schemeClr val="bg1"/>
                </a:solidFill>
              </a:rPr>
              <a:t>CA 9768</a:t>
            </a:r>
          </a:p>
          <a:p>
            <a:pPr lvl="1" defTabSz="914400">
              <a:spcBef>
                <a:spcPts val="0"/>
              </a:spcBef>
              <a:spcAft>
                <a:spcPts val="0"/>
              </a:spcAft>
              <a:buClrTx/>
              <a:buSzTx/>
              <a:buFont typeface="Arial" charset="0"/>
              <a:buChar char="•"/>
            </a:pPr>
            <a:r>
              <a:rPr lang="en-US" sz="1600" dirty="0">
                <a:solidFill>
                  <a:schemeClr val="bg1"/>
                </a:solidFill>
              </a:rPr>
              <a:t>(Local Street, 4039, 2.23), (Interstate, 2352, 2.92), (Freeway, 1748, 2.58), (State Highway, 1388, 2.09), (Highway, 241, 2.08)</a:t>
            </a:r>
          </a:p>
          <a:p>
            <a:pPr defTabSz="914400">
              <a:spcBef>
                <a:spcPts val="0"/>
              </a:spcBef>
              <a:spcAft>
                <a:spcPts val="0"/>
              </a:spcAft>
              <a:buClrTx/>
              <a:buSzTx/>
              <a:buFont typeface="Arial" charset="0"/>
              <a:buChar char="•"/>
            </a:pPr>
            <a:r>
              <a:rPr lang="en-US" sz="2400" dirty="0">
                <a:solidFill>
                  <a:schemeClr val="bg1"/>
                </a:solidFill>
              </a:rPr>
              <a:t>TX 4877</a:t>
            </a:r>
          </a:p>
          <a:p>
            <a:pPr lvl="1" defTabSz="914400">
              <a:spcBef>
                <a:spcPts val="0"/>
              </a:spcBef>
              <a:spcAft>
                <a:spcPts val="0"/>
              </a:spcAft>
              <a:buClrTx/>
              <a:buSzTx/>
              <a:buFont typeface="Arial" charset="0"/>
              <a:buChar char="•"/>
            </a:pPr>
            <a:r>
              <a:rPr lang="en-US" sz="1600" dirty="0">
                <a:solidFill>
                  <a:schemeClr val="bg1"/>
                </a:solidFill>
              </a:rPr>
              <a:t>(Local Street, 3837, 2.13), (Interstate, 417, 2.87), (State Highway, 367, 2.43), (Freeway, 213, 2.56),</a:t>
            </a:r>
            <a:br>
              <a:rPr lang="en-US" sz="1600" dirty="0">
                <a:solidFill>
                  <a:schemeClr val="bg1"/>
                </a:solidFill>
              </a:rPr>
            </a:br>
            <a:r>
              <a:rPr lang="en-US" sz="1600" dirty="0">
                <a:solidFill>
                  <a:schemeClr val="bg1"/>
                </a:solidFill>
              </a:rPr>
              <a:t>(Highway, 43, 2.28)</a:t>
            </a:r>
          </a:p>
          <a:p>
            <a:pPr defTabSz="914400">
              <a:spcBef>
                <a:spcPts val="0"/>
              </a:spcBef>
              <a:spcAft>
                <a:spcPts val="0"/>
              </a:spcAft>
              <a:buClrTx/>
              <a:buSzTx/>
              <a:buFont typeface="Arial" charset="0"/>
              <a:buChar char="•"/>
            </a:pPr>
            <a:r>
              <a:rPr lang="en-US" sz="2400" dirty="0">
                <a:solidFill>
                  <a:schemeClr val="bg1"/>
                </a:solidFill>
              </a:rPr>
              <a:t>FL 3034</a:t>
            </a:r>
          </a:p>
          <a:p>
            <a:pPr lvl="1" defTabSz="914400">
              <a:spcBef>
                <a:spcPts val="0"/>
              </a:spcBef>
              <a:spcAft>
                <a:spcPts val="0"/>
              </a:spcAft>
              <a:buClrTx/>
              <a:buSzTx/>
              <a:buFont typeface="Arial" charset="0"/>
              <a:buChar char="•"/>
            </a:pPr>
            <a:r>
              <a:rPr lang="en-US" sz="1600" dirty="0">
                <a:solidFill>
                  <a:schemeClr val="bg1"/>
                </a:solidFill>
              </a:rPr>
              <a:t>(Local Street, 2329, 2.18), (Interstate, 619, 2.92), (Highway, 53, 2.15), (State Highway, 33, 2.39)</a:t>
            </a:r>
          </a:p>
          <a:p>
            <a:pPr defTabSz="914400">
              <a:spcBef>
                <a:spcPts val="0"/>
              </a:spcBef>
              <a:spcAft>
                <a:spcPts val="0"/>
              </a:spcAft>
              <a:buClrTx/>
              <a:buSzTx/>
              <a:buFont typeface="Arial" charset="0"/>
              <a:buChar char="•"/>
            </a:pPr>
            <a:r>
              <a:rPr lang="en-US" sz="2400" dirty="0">
                <a:solidFill>
                  <a:schemeClr val="bg1"/>
                </a:solidFill>
              </a:rPr>
              <a:t>PA 1835</a:t>
            </a:r>
          </a:p>
          <a:p>
            <a:pPr lvl="1" defTabSz="914400">
              <a:spcBef>
                <a:spcPts val="0"/>
              </a:spcBef>
              <a:spcAft>
                <a:spcPts val="0"/>
              </a:spcAft>
              <a:buClrTx/>
              <a:buSzTx/>
              <a:buFont typeface="Arial" charset="0"/>
              <a:buChar char="•"/>
            </a:pPr>
            <a:r>
              <a:rPr lang="en-US" sz="1600" dirty="0">
                <a:solidFill>
                  <a:schemeClr val="bg1"/>
                </a:solidFill>
              </a:rPr>
              <a:t>(Local Street, 1573, 2.08), (Interstate, 136, 2.86), (State Highway, 80, 2.31), (Highway, 46, 2.37)</a:t>
            </a:r>
          </a:p>
          <a:p>
            <a:pPr defTabSz="914400">
              <a:spcBef>
                <a:spcPts val="0"/>
              </a:spcBef>
              <a:spcAft>
                <a:spcPts val="0"/>
              </a:spcAft>
              <a:buClrTx/>
              <a:buSzTx/>
              <a:buFont typeface="Arial" charset="0"/>
              <a:buChar char="•"/>
            </a:pPr>
            <a:r>
              <a:rPr lang="en-US" sz="2400" dirty="0">
                <a:solidFill>
                  <a:schemeClr val="bg1"/>
                </a:solidFill>
              </a:rPr>
              <a:t>NY 1732</a:t>
            </a:r>
          </a:p>
          <a:p>
            <a:pPr lvl="1" defTabSz="914400">
              <a:spcBef>
                <a:spcPts val="0"/>
              </a:spcBef>
              <a:spcAft>
                <a:spcPts val="0"/>
              </a:spcAft>
              <a:buClrTx/>
              <a:buSzTx/>
              <a:buFont typeface="Arial" charset="0"/>
              <a:buChar char="•"/>
            </a:pPr>
            <a:r>
              <a:rPr lang="en-US" sz="1600" dirty="0">
                <a:solidFill>
                  <a:schemeClr val="bg1"/>
                </a:solidFill>
              </a:rPr>
              <a:t>(Local Street, 1448, 2.37), (Interstate, 253, 2.82), (State Highway, 16, 2.31), (Highway, 15, 2.13)</a:t>
            </a:r>
          </a:p>
        </p:txBody>
      </p:sp>
    </p:spTree>
    <p:extLst>
      <p:ext uri="{BB962C8B-B14F-4D97-AF65-F5344CB8AC3E}">
        <p14:creationId xmlns:p14="http://schemas.microsoft.com/office/powerpoint/2010/main" val="69629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Q1 (cont.)</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1" y="1881259"/>
            <a:ext cx="11216843" cy="3785250"/>
          </a:xfrm>
        </p:spPr>
        <p:txBody>
          <a:bodyPr anchor="t">
            <a:normAutofit/>
          </a:bodyPr>
          <a:lstStyle/>
          <a:p>
            <a:pPr marL="0" indent="0" defTabSz="914400">
              <a:lnSpc>
                <a:spcPct val="150000"/>
              </a:lnSpc>
              <a:spcBef>
                <a:spcPts val="0"/>
              </a:spcBef>
              <a:spcAft>
                <a:spcPts val="0"/>
              </a:spcAft>
              <a:buClrTx/>
              <a:buSzTx/>
              <a:buFont typeface="+mj-lt"/>
              <a:buNone/>
            </a:pPr>
            <a:r>
              <a:rPr lang="en-US" sz="2400" dirty="0">
                <a:solidFill>
                  <a:schemeClr val="bg1"/>
                </a:solidFill>
              </a:rPr>
              <a:t>Observations From Findings:</a:t>
            </a:r>
          </a:p>
          <a:p>
            <a:pPr defTabSz="914400">
              <a:lnSpc>
                <a:spcPct val="150000"/>
              </a:lnSpc>
              <a:spcBef>
                <a:spcPts val="0"/>
              </a:spcBef>
              <a:spcAft>
                <a:spcPts val="0"/>
              </a:spcAft>
              <a:buClrTx/>
              <a:buSzTx/>
              <a:buFont typeface="Arial" charset="0"/>
              <a:buChar char="•"/>
            </a:pPr>
            <a:r>
              <a:rPr lang="en-US" sz="2400" dirty="0">
                <a:solidFill>
                  <a:schemeClr val="bg1"/>
                </a:solidFill>
              </a:rPr>
              <a:t>California had the highest number of accidents in this sample</a:t>
            </a:r>
          </a:p>
          <a:p>
            <a:pPr defTabSz="914400">
              <a:lnSpc>
                <a:spcPct val="150000"/>
              </a:lnSpc>
              <a:spcBef>
                <a:spcPts val="0"/>
              </a:spcBef>
              <a:spcAft>
                <a:spcPts val="0"/>
              </a:spcAft>
              <a:buClrTx/>
              <a:buSzTx/>
              <a:buFont typeface="Arial" charset="0"/>
              <a:buChar char="•"/>
            </a:pPr>
            <a:r>
              <a:rPr lang="en-US" sz="2400" dirty="0">
                <a:solidFill>
                  <a:schemeClr val="bg1"/>
                </a:solidFill>
              </a:rPr>
              <a:t>For all 5 top states, the most accidents occurred on local streets (1</a:t>
            </a:r>
            <a:r>
              <a:rPr lang="en-US" sz="2400" baseline="30000" dirty="0">
                <a:solidFill>
                  <a:schemeClr val="bg1"/>
                </a:solidFill>
              </a:rPr>
              <a:t>st</a:t>
            </a:r>
            <a:r>
              <a:rPr lang="en-US" sz="2400" dirty="0">
                <a:solidFill>
                  <a:schemeClr val="bg1"/>
                </a:solidFill>
              </a:rPr>
              <a:t>) then on interstates (2</a:t>
            </a:r>
            <a:r>
              <a:rPr lang="en-US" sz="2400" baseline="30000" dirty="0">
                <a:solidFill>
                  <a:schemeClr val="bg1"/>
                </a:solidFill>
              </a:rPr>
              <a:t>nd</a:t>
            </a:r>
            <a:r>
              <a:rPr lang="en-US" sz="2400" dirty="0">
                <a:solidFill>
                  <a:schemeClr val="bg1"/>
                </a:solidFill>
              </a:rPr>
              <a:t>)</a:t>
            </a:r>
          </a:p>
          <a:p>
            <a:pPr defTabSz="914400">
              <a:lnSpc>
                <a:spcPct val="150000"/>
              </a:lnSpc>
              <a:spcBef>
                <a:spcPts val="0"/>
              </a:spcBef>
              <a:spcAft>
                <a:spcPts val="0"/>
              </a:spcAft>
              <a:buClrTx/>
              <a:buSzTx/>
              <a:buFont typeface="Arial" charset="0"/>
              <a:buChar char="•"/>
            </a:pPr>
            <a:r>
              <a:rPr lang="en-US" sz="2400" dirty="0">
                <a:solidFill>
                  <a:schemeClr val="bg1"/>
                </a:solidFill>
              </a:rPr>
              <a:t>For all 5 top states, the road with the highest average severity was the Interstates</a:t>
            </a:r>
          </a:p>
        </p:txBody>
      </p:sp>
    </p:spTree>
    <p:extLst>
      <p:ext uri="{BB962C8B-B14F-4D97-AF65-F5344CB8AC3E}">
        <p14:creationId xmlns:p14="http://schemas.microsoft.com/office/powerpoint/2010/main" val="127384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6977-A750-4BB6-9AE6-AEB2DC7066DF}"/>
              </a:ext>
            </a:extLst>
          </p:cNvPr>
          <p:cNvSpPr>
            <a:spLocks noGrp="1"/>
          </p:cNvSpPr>
          <p:nvPr>
            <p:ph type="title"/>
          </p:nvPr>
        </p:nvSpPr>
        <p:spPr>
          <a:xfrm>
            <a:off x="684212" y="703874"/>
            <a:ext cx="8534400" cy="1507067"/>
          </a:xfrm>
        </p:spPr>
        <p:txBody>
          <a:bodyPr/>
          <a:lstStyle/>
          <a:p>
            <a:r>
              <a:rPr lang="en-US" dirty="0"/>
              <a:t>Q2</a:t>
            </a:r>
          </a:p>
        </p:txBody>
      </p:sp>
      <p:sp>
        <p:nvSpPr>
          <p:cNvPr id="3" name="Content Placeholder 2">
            <a:extLst>
              <a:ext uri="{FF2B5EF4-FFF2-40B4-BE49-F238E27FC236}">
                <a16:creationId xmlns:a16="http://schemas.microsoft.com/office/drawing/2014/main" id="{F97BA237-BBF0-49FD-B184-71910E0D1F83}"/>
              </a:ext>
            </a:extLst>
          </p:cNvPr>
          <p:cNvSpPr>
            <a:spLocks noGrp="1"/>
          </p:cNvSpPr>
          <p:nvPr>
            <p:ph idx="1"/>
          </p:nvPr>
        </p:nvSpPr>
        <p:spPr>
          <a:xfrm>
            <a:off x="684212" y="1666474"/>
            <a:ext cx="8534400" cy="2178122"/>
          </a:xfrm>
        </p:spPr>
        <p:txBody>
          <a:bodyPr>
            <a:normAutofit lnSpcReduction="10000"/>
          </a:bodyPr>
          <a:lstStyle/>
          <a:p>
            <a:pPr marL="0" indent="0">
              <a:buClrTx/>
              <a:buNone/>
            </a:pPr>
            <a:r>
              <a:rPr lang="en-US" sz="2400" dirty="0">
                <a:solidFill>
                  <a:schemeClr val="bg1"/>
                </a:solidFill>
              </a:rPr>
              <a:t>Is there a correlation between the natural language description format and the severity of the accident? Does the API source matter?</a:t>
            </a:r>
          </a:p>
          <a:p>
            <a:pPr marL="0" indent="0">
              <a:buClrTx/>
              <a:buNone/>
            </a:pPr>
            <a:endParaRPr lang="en-US" sz="2400" dirty="0">
              <a:solidFill>
                <a:schemeClr val="bg1"/>
              </a:solidFill>
            </a:endParaRPr>
          </a:p>
          <a:p>
            <a:pPr marL="0" indent="0">
              <a:buClrTx/>
              <a:buNone/>
            </a:pPr>
            <a:r>
              <a:rPr lang="en-US" sz="2400" dirty="0">
                <a:solidFill>
                  <a:schemeClr val="bg1"/>
                </a:solidFill>
              </a:rPr>
              <a:t>2 Main Types of Descriptions:</a:t>
            </a:r>
          </a:p>
        </p:txBody>
      </p:sp>
      <p:pic>
        <p:nvPicPr>
          <p:cNvPr id="5" name="Picture 4">
            <a:extLst>
              <a:ext uri="{FF2B5EF4-FFF2-40B4-BE49-F238E27FC236}">
                <a16:creationId xmlns:a16="http://schemas.microsoft.com/office/drawing/2014/main" id="{200ECA3F-4939-4EF2-A1DB-C471CBA14D63}"/>
              </a:ext>
            </a:extLst>
          </p:cNvPr>
          <p:cNvPicPr>
            <a:picLocks noChangeAspect="1"/>
          </p:cNvPicPr>
          <p:nvPr/>
        </p:nvPicPr>
        <p:blipFill>
          <a:blip r:embed="rId2"/>
          <a:stretch>
            <a:fillRect/>
          </a:stretch>
        </p:blipFill>
        <p:spPr>
          <a:xfrm>
            <a:off x="1333794" y="3800212"/>
            <a:ext cx="3782308" cy="346765"/>
          </a:xfrm>
          <a:prstGeom prst="rect">
            <a:avLst/>
          </a:prstGeom>
        </p:spPr>
      </p:pic>
      <p:pic>
        <p:nvPicPr>
          <p:cNvPr id="7" name="Picture 6">
            <a:extLst>
              <a:ext uri="{FF2B5EF4-FFF2-40B4-BE49-F238E27FC236}">
                <a16:creationId xmlns:a16="http://schemas.microsoft.com/office/drawing/2014/main" id="{69E65273-4A91-4276-B9BF-98494B3A6E26}"/>
              </a:ext>
            </a:extLst>
          </p:cNvPr>
          <p:cNvPicPr>
            <a:picLocks noChangeAspect="1"/>
          </p:cNvPicPr>
          <p:nvPr/>
        </p:nvPicPr>
        <p:blipFill>
          <a:blip r:embed="rId3"/>
          <a:stretch>
            <a:fillRect/>
          </a:stretch>
        </p:blipFill>
        <p:spPr>
          <a:xfrm>
            <a:off x="1333794" y="4300295"/>
            <a:ext cx="8215163" cy="346765"/>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56D8157-FB7C-4F95-888E-F8A593447584}"/>
                  </a:ext>
                </a:extLst>
              </p14:cNvPr>
              <p14:cNvContentPartPr/>
              <p14:nvPr/>
            </p14:nvContentPartPr>
            <p14:xfrm>
              <a:off x="1454230" y="3946490"/>
              <a:ext cx="1296720" cy="51840"/>
            </p14:xfrm>
          </p:contentPart>
        </mc:Choice>
        <mc:Fallback xmlns="">
          <p:pic>
            <p:nvPicPr>
              <p:cNvPr id="9" name="Ink 8">
                <a:extLst>
                  <a:ext uri="{FF2B5EF4-FFF2-40B4-BE49-F238E27FC236}">
                    <a16:creationId xmlns:a16="http://schemas.microsoft.com/office/drawing/2014/main" id="{056D8157-FB7C-4F95-888E-F8A593447584}"/>
                  </a:ext>
                </a:extLst>
              </p:cNvPr>
              <p:cNvPicPr/>
              <p:nvPr/>
            </p:nvPicPr>
            <p:blipFill>
              <a:blip r:embed="rId5"/>
              <a:stretch>
                <a:fillRect/>
              </a:stretch>
            </p:blipFill>
            <p:spPr>
              <a:xfrm>
                <a:off x="1400590" y="3838490"/>
                <a:ext cx="140436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1EC8ABE-B141-4B1E-AB78-B6BB586059E1}"/>
                  </a:ext>
                </a:extLst>
              </p14:cNvPr>
              <p14:cNvContentPartPr/>
              <p14:nvPr/>
            </p14:nvContentPartPr>
            <p14:xfrm>
              <a:off x="1423630" y="4457690"/>
              <a:ext cx="2873160" cy="32040"/>
            </p14:xfrm>
          </p:contentPart>
        </mc:Choice>
        <mc:Fallback xmlns="">
          <p:pic>
            <p:nvPicPr>
              <p:cNvPr id="10" name="Ink 9">
                <a:extLst>
                  <a:ext uri="{FF2B5EF4-FFF2-40B4-BE49-F238E27FC236}">
                    <a16:creationId xmlns:a16="http://schemas.microsoft.com/office/drawing/2014/main" id="{A1EC8ABE-B141-4B1E-AB78-B6BB586059E1}"/>
                  </a:ext>
                </a:extLst>
              </p:cNvPr>
              <p:cNvPicPr/>
              <p:nvPr/>
            </p:nvPicPr>
            <p:blipFill>
              <a:blip r:embed="rId7"/>
              <a:stretch>
                <a:fillRect/>
              </a:stretch>
            </p:blipFill>
            <p:spPr>
              <a:xfrm>
                <a:off x="1369630" y="4349690"/>
                <a:ext cx="2980800" cy="247680"/>
              </a:xfrm>
              <a:prstGeom prst="rect">
                <a:avLst/>
              </a:prstGeom>
            </p:spPr>
          </p:pic>
        </mc:Fallback>
      </mc:AlternateContent>
    </p:spTree>
    <p:extLst>
      <p:ext uri="{BB962C8B-B14F-4D97-AF65-F5344CB8AC3E}">
        <p14:creationId xmlns:p14="http://schemas.microsoft.com/office/powerpoint/2010/main" val="257085347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{C4D70354-26FE-498F-8602-474D288DA8E5}tf02900771</Template>
  <TotalTime>564</TotalTime>
  <Words>1264</Words>
  <Application>Microsoft Office PowerPoint</Application>
  <PresentationFormat>Widescreen</PresentationFormat>
  <Paragraphs>134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 3</vt:lpstr>
      <vt:lpstr>Slice</vt:lpstr>
      <vt:lpstr>CSC 369 Final Project</vt:lpstr>
      <vt:lpstr>Our Data</vt:lpstr>
      <vt:lpstr>Questions to Answer</vt:lpstr>
      <vt:lpstr>Methodology</vt:lpstr>
      <vt:lpstr>Q1</vt:lpstr>
      <vt:lpstr>Q1 (cont.)</vt:lpstr>
      <vt:lpstr>Q1 (cont.)</vt:lpstr>
      <vt:lpstr>Q1 (cont.)</vt:lpstr>
      <vt:lpstr>Q2</vt:lpstr>
      <vt:lpstr>Q2 (cont.)</vt:lpstr>
      <vt:lpstr>Q2 (cont.)</vt:lpstr>
      <vt:lpstr>Q3</vt:lpstr>
      <vt:lpstr>Q3 – Part 1</vt:lpstr>
      <vt:lpstr>Q3 – Part 1</vt:lpstr>
      <vt:lpstr>Q3 – Part 2</vt:lpstr>
      <vt:lpstr>Q3 – Part 2</vt:lpstr>
      <vt:lpstr>Q3 – Part 3</vt:lpstr>
      <vt:lpstr>Q3 – Part 3</vt:lpstr>
      <vt:lpstr>Q4</vt:lpstr>
      <vt:lpstr>What we learned</vt:lpstr>
      <vt:lpstr>Obstacles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369 Final Project</dc:title>
  <dc:creator>Derek Kelley</dc:creator>
  <cp:lastModifiedBy>Joulien Ivov Ivanov</cp:lastModifiedBy>
  <cp:revision>34</cp:revision>
  <dcterms:created xsi:type="dcterms:W3CDTF">2020-03-12T19:54:55Z</dcterms:created>
  <dcterms:modified xsi:type="dcterms:W3CDTF">2020-03-16T00:33:49Z</dcterms:modified>
</cp:coreProperties>
</file>