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8" r:id="rId5"/>
    <p:sldId id="286" r:id="rId6"/>
    <p:sldId id="289" r:id="rId7"/>
    <p:sldId id="287" r:id="rId8"/>
    <p:sldId id="292" r:id="rId9"/>
    <p:sldId id="291" r:id="rId10"/>
    <p:sldId id="293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  <a:srgbClr val="7482B5"/>
    <a:srgbClr val="AD8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6" autoAdjust="0"/>
    <p:restoredTop sz="94660"/>
  </p:normalViewPr>
  <p:slideViewPr>
    <p:cSldViewPr>
      <p:cViewPr varScale="1">
        <p:scale>
          <a:sx n="35" d="100"/>
          <a:sy n="35" d="100"/>
        </p:scale>
        <p:origin x="60" y="2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429500" y="2464287"/>
            <a:ext cx="3429000" cy="1645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000" kern="0" spc="-3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텀</a:t>
            </a:r>
            <a:r>
              <a:rPr lang="ko-KR" altLang="en-US" sz="6000" kern="0" spc="-3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프로젝트</a:t>
            </a:r>
            <a:endParaRPr lang="en-US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0612" y="3897770"/>
            <a:ext cx="7004271" cy="10869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3" pitchFamily="34" charset="0"/>
              </a:rPr>
              <a:t>- </a:t>
            </a:r>
            <a:r>
              <a:rPr lang="ko-KR" altLang="en-US" sz="4400" kern="0" spc="-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3" pitchFamily="34" charset="0"/>
              </a:rPr>
              <a:t>온라인 새벽 배송 쇼핑몰 서비스</a:t>
            </a:r>
            <a:endParaRPr lang="en-US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4181" y="5550617"/>
            <a:ext cx="8232778" cy="138091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altLang="ko-KR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&lt;</a:t>
            </a:r>
            <a:r>
              <a:rPr lang="ko-KR" altLang="en-US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데이터베이스</a:t>
            </a:r>
            <a:r>
              <a:rPr lang="en-US" altLang="ko-KR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&gt;</a:t>
            </a:r>
            <a:endParaRPr lang="en-US" sz="2700" kern="0" spc="-1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에스코어 드림 5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2700" kern="0" spc="-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건설환경공학과</a:t>
            </a:r>
            <a:r>
              <a:rPr lang="en-US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  2018112197 이정윤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2DE74C-24C7-4124-963F-B53432E719D0}"/>
              </a:ext>
            </a:extLst>
          </p:cNvPr>
          <p:cNvSpPr/>
          <p:nvPr/>
        </p:nvSpPr>
        <p:spPr>
          <a:xfrm flipV="1">
            <a:off x="2231040" y="4947638"/>
            <a:ext cx="13825919" cy="740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3711931" y="5970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4401800" y="266341"/>
            <a:ext cx="2878908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테스트 결과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002D5E-23BD-403B-A776-831BCA10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9" y="1486178"/>
            <a:ext cx="6022848" cy="23429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A4D567-21FA-4CAF-A9FA-F8E97AE1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30" y="3885488"/>
            <a:ext cx="6022848" cy="5144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B99146-70C6-4813-960E-1CB0FB64F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29" y="9097315"/>
            <a:ext cx="3200400" cy="9374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73FFA1-DAF5-44AE-BE44-96F07C55C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962" y="1482382"/>
            <a:ext cx="8810625" cy="1219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FBC393-CC6E-43BE-9D09-42056B4C8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8962" y="2883374"/>
            <a:ext cx="8096250" cy="1266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D28ACF-CDE4-4D8D-A28F-75C6E50E4A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8399"/>
          <a:stretch/>
        </p:blipFill>
        <p:spPr>
          <a:xfrm>
            <a:off x="6911530" y="4510730"/>
            <a:ext cx="5133112" cy="1238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D15CB6-092B-4B55-91ED-0BE5A20072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89694" y="4517342"/>
            <a:ext cx="5476875" cy="12096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7EEF95-0510-49E6-A33B-44C10E18D3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1530" y="6431974"/>
            <a:ext cx="8076226" cy="33095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A8302F-A32C-4518-AD74-0685A53A40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14735" y="5748980"/>
            <a:ext cx="4700016" cy="177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4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 정의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5845703-5379-4D41-8756-6014720EF857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C072B4-C1B7-418A-B56A-778926AB7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49286"/>
              </p:ext>
            </p:extLst>
          </p:nvPr>
        </p:nvGraphicFramePr>
        <p:xfrm>
          <a:off x="1981200" y="2978734"/>
          <a:ext cx="13835380" cy="6803059"/>
        </p:xfrm>
        <a:graphic>
          <a:graphicData uri="http://schemas.openxmlformats.org/drawingml/2006/table">
            <a:tbl>
              <a:tblPr firstRow="1" firstCol="1" bandRow="1"/>
              <a:tblGrid>
                <a:gridCol w="3472656">
                  <a:extLst>
                    <a:ext uri="{9D8B030D-6E8A-4147-A177-3AD203B41FA5}">
                      <a16:colId xmlns:a16="http://schemas.microsoft.com/office/drawing/2014/main" val="1813177461"/>
                    </a:ext>
                  </a:extLst>
                </a:gridCol>
                <a:gridCol w="10362724">
                  <a:extLst>
                    <a:ext uri="{9D8B030D-6E8A-4147-A177-3AD203B41FA5}">
                      <a16:colId xmlns:a16="http://schemas.microsoft.com/office/drawing/2014/main" val="3500503104"/>
                    </a:ext>
                  </a:extLst>
                </a:gridCol>
              </a:tblGrid>
              <a:tr h="53913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사용자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작업 내용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93171"/>
                  </a:ext>
                </a:extLst>
              </a:tr>
              <a:tr h="17431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 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원하는 상품을 주문한다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원하는 상품을 장바구니에 담거나 뺀다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상품을 카테고리 별로 검색한다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상품을 제조업체 별로 검색한다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883435"/>
                  </a:ext>
                </a:extLst>
              </a:tr>
              <a:tr h="209744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수량 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개 이하 상품 검색한다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위 상품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(5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개 이하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을 요청리스트에 추가한다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전날 주문 건 검색하여 새벽배송리스트 제작한다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제조업체가 공급한 상품을 검색한다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공급량만큼 상품의 수량을 수정한다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671031"/>
                  </a:ext>
                </a:extLst>
              </a:tr>
              <a:tr h="13888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개발한 신제품 정보를 상품 테이블에 추가한다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자사에서 공급하는 상품들을 확인한다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직원에게 </a:t>
                      </a:r>
                      <a:r>
                        <a:rPr lang="ko-KR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요청받은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상품 공급 후 공급 정보를 작성한다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35736"/>
                  </a:ext>
                </a:extLst>
              </a:tr>
              <a:tr h="1034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배송업체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새벽배송리스트에서 특정 주소 포함한 주문 건들을 검색한다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배송완료한 주문은 삭제한다</a:t>
                      </a:r>
                      <a:r>
                        <a:rPr lang="en-US" alt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98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0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관계형 데이터베이스 스키마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E9FA056-79C9-4868-AC42-0B79956A6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15713"/>
              </p:ext>
            </p:extLst>
          </p:nvPr>
        </p:nvGraphicFramePr>
        <p:xfrm>
          <a:off x="767032" y="3080341"/>
          <a:ext cx="7025005" cy="2631486"/>
        </p:xfrm>
        <a:graphic>
          <a:graphicData uri="http://schemas.openxmlformats.org/drawingml/2006/table">
            <a:tbl>
              <a:tblPr firstRow="1" firstCol="1" bandRow="1"/>
              <a:tblGrid>
                <a:gridCol w="1843405">
                  <a:extLst>
                    <a:ext uri="{9D8B030D-6E8A-4147-A177-3AD203B41FA5}">
                      <a16:colId xmlns:a16="http://schemas.microsoft.com/office/drawing/2014/main" val="163586049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94154781"/>
                    </a:ext>
                  </a:extLst>
                </a:gridCol>
                <a:gridCol w="1090005">
                  <a:extLst>
                    <a:ext uri="{9D8B030D-6E8A-4147-A177-3AD203B41FA5}">
                      <a16:colId xmlns:a16="http://schemas.microsoft.com/office/drawing/2014/main" val="2512422581"/>
                    </a:ext>
                  </a:extLst>
                </a:gridCol>
                <a:gridCol w="1089236">
                  <a:extLst>
                    <a:ext uri="{9D8B030D-6E8A-4147-A177-3AD203B41FA5}">
                      <a16:colId xmlns:a16="http://schemas.microsoft.com/office/drawing/2014/main" val="37455185"/>
                    </a:ext>
                  </a:extLst>
                </a:gridCol>
                <a:gridCol w="1021159">
                  <a:extLst>
                    <a:ext uri="{9D8B030D-6E8A-4147-A177-3AD203B41FA5}">
                      <a16:colId xmlns:a16="http://schemas.microsoft.com/office/drawing/2014/main" val="1522213253"/>
                    </a:ext>
                  </a:extLst>
                </a:gridCol>
              </a:tblGrid>
              <a:tr h="438581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69420"/>
                  </a:ext>
                </a:extLst>
              </a:tr>
              <a:tr h="4385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456669"/>
                  </a:ext>
                </a:extLst>
              </a:tr>
              <a:tr h="4385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9280" algn="ctr"/>
                        </a:tabLs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033532"/>
                  </a:ext>
                </a:extLst>
              </a:tr>
              <a:tr h="4385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pw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varchar(12)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88153"/>
                  </a:ext>
                </a:extLst>
              </a:tr>
              <a:tr h="4385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36719"/>
                  </a:ext>
                </a:extLst>
              </a:tr>
              <a:tr h="4385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birth(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생년월일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10805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6901FD9-3FB6-4E04-99C4-3C8AAFBF2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36120"/>
              </p:ext>
            </p:extLst>
          </p:nvPr>
        </p:nvGraphicFramePr>
        <p:xfrm>
          <a:off x="767032" y="5981700"/>
          <a:ext cx="7025004" cy="1828804"/>
        </p:xfrm>
        <a:graphic>
          <a:graphicData uri="http://schemas.openxmlformats.org/drawingml/2006/table">
            <a:tbl>
              <a:tblPr firstRow="1" firstCol="1" bandRow="1"/>
              <a:tblGrid>
                <a:gridCol w="1404865">
                  <a:extLst>
                    <a:ext uri="{9D8B030D-6E8A-4147-A177-3AD203B41FA5}">
                      <a16:colId xmlns:a16="http://schemas.microsoft.com/office/drawing/2014/main" val="3952990748"/>
                    </a:ext>
                  </a:extLst>
                </a:gridCol>
                <a:gridCol w="1404865">
                  <a:extLst>
                    <a:ext uri="{9D8B030D-6E8A-4147-A177-3AD203B41FA5}">
                      <a16:colId xmlns:a16="http://schemas.microsoft.com/office/drawing/2014/main" val="1302383452"/>
                    </a:ext>
                  </a:extLst>
                </a:gridCol>
                <a:gridCol w="741400">
                  <a:extLst>
                    <a:ext uri="{9D8B030D-6E8A-4147-A177-3AD203B41FA5}">
                      <a16:colId xmlns:a16="http://schemas.microsoft.com/office/drawing/2014/main" val="3643337728"/>
                    </a:ext>
                  </a:extLst>
                </a:gridCol>
                <a:gridCol w="864741">
                  <a:extLst>
                    <a:ext uri="{9D8B030D-6E8A-4147-A177-3AD203B41FA5}">
                      <a16:colId xmlns:a16="http://schemas.microsoft.com/office/drawing/2014/main" val="2402390333"/>
                    </a:ext>
                  </a:extLst>
                </a:gridCol>
                <a:gridCol w="2609133">
                  <a:extLst>
                    <a:ext uri="{9D8B030D-6E8A-4147-A177-3AD203B41FA5}">
                      <a16:colId xmlns:a16="http://schemas.microsoft.com/office/drawing/2014/main" val="1332985327"/>
                    </a:ext>
                  </a:extLst>
                </a:gridCol>
              </a:tblGrid>
              <a:tr h="457201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전화번호 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customer-phone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50868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90976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고객테이블의 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563557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85718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F852F01-C1A9-430A-AE47-03752726E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45175"/>
              </p:ext>
            </p:extLst>
          </p:nvPr>
        </p:nvGraphicFramePr>
        <p:xfrm>
          <a:off x="739322" y="8097694"/>
          <a:ext cx="7052715" cy="1737365"/>
        </p:xfrm>
        <a:graphic>
          <a:graphicData uri="http://schemas.openxmlformats.org/drawingml/2006/table">
            <a:tbl>
              <a:tblPr firstRow="1" firstCol="1" bandRow="1"/>
              <a:tblGrid>
                <a:gridCol w="1410407">
                  <a:extLst>
                    <a:ext uri="{9D8B030D-6E8A-4147-A177-3AD203B41FA5}">
                      <a16:colId xmlns:a16="http://schemas.microsoft.com/office/drawing/2014/main" val="2832890321"/>
                    </a:ext>
                  </a:extLst>
                </a:gridCol>
                <a:gridCol w="1410407">
                  <a:extLst>
                    <a:ext uri="{9D8B030D-6E8A-4147-A177-3AD203B41FA5}">
                      <a16:colId xmlns:a16="http://schemas.microsoft.com/office/drawing/2014/main" val="660637222"/>
                    </a:ext>
                  </a:extLst>
                </a:gridCol>
                <a:gridCol w="744325">
                  <a:extLst>
                    <a:ext uri="{9D8B030D-6E8A-4147-A177-3AD203B41FA5}">
                      <a16:colId xmlns:a16="http://schemas.microsoft.com/office/drawing/2014/main" val="2331532583"/>
                    </a:ext>
                  </a:extLst>
                </a:gridCol>
                <a:gridCol w="868152">
                  <a:extLst>
                    <a:ext uri="{9D8B030D-6E8A-4147-A177-3AD203B41FA5}">
                      <a16:colId xmlns:a16="http://schemas.microsoft.com/office/drawing/2014/main" val="427181033"/>
                    </a:ext>
                  </a:extLst>
                </a:gridCol>
                <a:gridCol w="2619424">
                  <a:extLst>
                    <a:ext uri="{9D8B030D-6E8A-4147-A177-3AD203B41FA5}">
                      <a16:colId xmlns:a16="http://schemas.microsoft.com/office/drawing/2014/main" val="3672196708"/>
                    </a:ext>
                  </a:extLst>
                </a:gridCol>
              </a:tblGrid>
              <a:tr h="347473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주소 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customer-address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9858"/>
                  </a:ext>
                </a:extLst>
              </a:tr>
              <a:tr h="3474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38310"/>
                  </a:ext>
                </a:extLst>
              </a:tr>
              <a:tr h="3474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고객테이블의 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117357"/>
                  </a:ext>
                </a:extLst>
              </a:tr>
              <a:tr h="3474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postcode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23413"/>
                  </a:ext>
                </a:extLst>
              </a:tr>
              <a:tr h="3474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79435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CF43CA3-4B12-486B-B102-8D5D5DE1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40592"/>
              </p:ext>
            </p:extLst>
          </p:nvPr>
        </p:nvGraphicFramePr>
        <p:xfrm>
          <a:off x="8573430" y="3080340"/>
          <a:ext cx="8266769" cy="2486190"/>
        </p:xfrm>
        <a:graphic>
          <a:graphicData uri="http://schemas.openxmlformats.org/drawingml/2006/table">
            <a:tbl>
              <a:tblPr firstRow="1" firstCol="1" bandRow="1"/>
              <a:tblGrid>
                <a:gridCol w="2018370">
                  <a:extLst>
                    <a:ext uri="{9D8B030D-6E8A-4147-A177-3AD203B41FA5}">
                      <a16:colId xmlns:a16="http://schemas.microsoft.com/office/drawing/2014/main" val="425953229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120475084"/>
                    </a:ext>
                  </a:extLst>
                </a:gridCol>
                <a:gridCol w="560271">
                  <a:extLst>
                    <a:ext uri="{9D8B030D-6E8A-4147-A177-3AD203B41FA5}">
                      <a16:colId xmlns:a16="http://schemas.microsoft.com/office/drawing/2014/main" val="314516486"/>
                    </a:ext>
                  </a:extLst>
                </a:gridCol>
                <a:gridCol w="1017596">
                  <a:extLst>
                    <a:ext uri="{9D8B030D-6E8A-4147-A177-3AD203B41FA5}">
                      <a16:colId xmlns:a16="http://schemas.microsoft.com/office/drawing/2014/main" val="663456910"/>
                    </a:ext>
                  </a:extLst>
                </a:gridCol>
                <a:gridCol w="3070332">
                  <a:extLst>
                    <a:ext uri="{9D8B030D-6E8A-4147-A177-3AD203B41FA5}">
                      <a16:colId xmlns:a16="http://schemas.microsoft.com/office/drawing/2014/main" val="2097165416"/>
                    </a:ext>
                  </a:extLst>
                </a:gridCol>
              </a:tblGrid>
              <a:tr h="39466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manufacturer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34493"/>
                  </a:ext>
                </a:extLst>
              </a:tr>
              <a:tr h="39466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88548"/>
                  </a:ext>
                </a:extLst>
              </a:tr>
              <a:tr h="39466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471826"/>
                  </a:ext>
                </a:extLst>
              </a:tr>
              <a:tr h="39466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40355"/>
                  </a:ext>
                </a:extLst>
              </a:tr>
              <a:tr h="39466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manager(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담당자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14861"/>
                  </a:ext>
                </a:extLst>
              </a:tr>
              <a:tr h="39466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담당직원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직원테이블의 </a:t>
                      </a: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7006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A672EF4-8A83-48A9-8514-3F4DF43CC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04537"/>
              </p:ext>
            </p:extLst>
          </p:nvPr>
        </p:nvGraphicFramePr>
        <p:xfrm>
          <a:off x="8545722" y="5981700"/>
          <a:ext cx="8266769" cy="1828806"/>
        </p:xfrm>
        <a:graphic>
          <a:graphicData uri="http://schemas.openxmlformats.org/drawingml/2006/table">
            <a:tbl>
              <a:tblPr firstRow="1" firstCol="1" bandRow="1"/>
              <a:tblGrid>
                <a:gridCol w="1653194">
                  <a:extLst>
                    <a:ext uri="{9D8B030D-6E8A-4147-A177-3AD203B41FA5}">
                      <a16:colId xmlns:a16="http://schemas.microsoft.com/office/drawing/2014/main" val="1271133041"/>
                    </a:ext>
                  </a:extLst>
                </a:gridCol>
                <a:gridCol w="1653194">
                  <a:extLst>
                    <a:ext uri="{9D8B030D-6E8A-4147-A177-3AD203B41FA5}">
                      <a16:colId xmlns:a16="http://schemas.microsoft.com/office/drawing/2014/main" val="2392362188"/>
                    </a:ext>
                  </a:extLst>
                </a:gridCol>
                <a:gridCol w="872453">
                  <a:extLst>
                    <a:ext uri="{9D8B030D-6E8A-4147-A177-3AD203B41FA5}">
                      <a16:colId xmlns:a16="http://schemas.microsoft.com/office/drawing/2014/main" val="2764435677"/>
                    </a:ext>
                  </a:extLst>
                </a:gridCol>
                <a:gridCol w="1017596">
                  <a:extLst>
                    <a:ext uri="{9D8B030D-6E8A-4147-A177-3AD203B41FA5}">
                      <a16:colId xmlns:a16="http://schemas.microsoft.com/office/drawing/2014/main" val="2425065580"/>
                    </a:ext>
                  </a:extLst>
                </a:gridCol>
                <a:gridCol w="3070332">
                  <a:extLst>
                    <a:ext uri="{9D8B030D-6E8A-4147-A177-3AD203B41FA5}">
                      <a16:colId xmlns:a16="http://schemas.microsoft.com/office/drawing/2014/main" val="217051401"/>
                    </a:ext>
                  </a:extLst>
                </a:gridCol>
              </a:tblGrid>
              <a:tr h="304801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230334"/>
                  </a:ext>
                </a:extLst>
              </a:tr>
              <a:tr h="3048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399884"/>
                  </a:ext>
                </a:extLst>
              </a:tr>
              <a:tr h="3048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358048"/>
                  </a:ext>
                </a:extLst>
              </a:tr>
              <a:tr h="3048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birth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603459"/>
                  </a:ext>
                </a:extLst>
              </a:tr>
              <a:tr h="3048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359892"/>
                  </a:ext>
                </a:extLst>
              </a:tr>
              <a:tr h="3048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enter_year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3536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E242AF-160F-46E5-8415-2168FEB64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64317"/>
              </p:ext>
            </p:extLst>
          </p:nvPr>
        </p:nvGraphicFramePr>
        <p:xfrm>
          <a:off x="8545721" y="8122808"/>
          <a:ext cx="8266769" cy="1737364"/>
        </p:xfrm>
        <a:graphic>
          <a:graphicData uri="http://schemas.openxmlformats.org/drawingml/2006/table">
            <a:tbl>
              <a:tblPr firstRow="1" firstCol="1" bandRow="1"/>
              <a:tblGrid>
                <a:gridCol w="1653194">
                  <a:extLst>
                    <a:ext uri="{9D8B030D-6E8A-4147-A177-3AD203B41FA5}">
                      <a16:colId xmlns:a16="http://schemas.microsoft.com/office/drawing/2014/main" val="2466720682"/>
                    </a:ext>
                  </a:extLst>
                </a:gridCol>
                <a:gridCol w="1653194">
                  <a:extLst>
                    <a:ext uri="{9D8B030D-6E8A-4147-A177-3AD203B41FA5}">
                      <a16:colId xmlns:a16="http://schemas.microsoft.com/office/drawing/2014/main" val="1358450542"/>
                    </a:ext>
                  </a:extLst>
                </a:gridCol>
                <a:gridCol w="872453">
                  <a:extLst>
                    <a:ext uri="{9D8B030D-6E8A-4147-A177-3AD203B41FA5}">
                      <a16:colId xmlns:a16="http://schemas.microsoft.com/office/drawing/2014/main" val="1971984925"/>
                    </a:ext>
                  </a:extLst>
                </a:gridCol>
                <a:gridCol w="1017596">
                  <a:extLst>
                    <a:ext uri="{9D8B030D-6E8A-4147-A177-3AD203B41FA5}">
                      <a16:colId xmlns:a16="http://schemas.microsoft.com/office/drawing/2014/main" val="363686394"/>
                    </a:ext>
                  </a:extLst>
                </a:gridCol>
                <a:gridCol w="3070332">
                  <a:extLst>
                    <a:ext uri="{9D8B030D-6E8A-4147-A177-3AD203B41FA5}">
                      <a16:colId xmlns:a16="http://schemas.microsoft.com/office/drawing/2014/main" val="1132409218"/>
                    </a:ext>
                  </a:extLst>
                </a:gridCol>
              </a:tblGrid>
              <a:tr h="434341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전화번호 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employee-phone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11311"/>
                  </a:ext>
                </a:extLst>
              </a:tr>
              <a:tr h="4343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174250"/>
                  </a:ext>
                </a:extLst>
              </a:tr>
              <a:tr h="4343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직원테이블의 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672037"/>
                  </a:ext>
                </a:extLst>
              </a:tr>
              <a:tr h="4343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56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57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A493F2-9B8A-4F2F-98B9-D1A25F1FC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9084"/>
              </p:ext>
            </p:extLst>
          </p:nvPr>
        </p:nvGraphicFramePr>
        <p:xfrm>
          <a:off x="533400" y="1862924"/>
          <a:ext cx="7753986" cy="1511808"/>
        </p:xfrm>
        <a:graphic>
          <a:graphicData uri="http://schemas.openxmlformats.org/drawingml/2006/table">
            <a:tbl>
              <a:tblPr firstRow="1" firstCol="1" bandRow="1"/>
              <a:tblGrid>
                <a:gridCol w="2115185">
                  <a:extLst>
                    <a:ext uri="{9D8B030D-6E8A-4147-A177-3AD203B41FA5}">
                      <a16:colId xmlns:a16="http://schemas.microsoft.com/office/drawing/2014/main" val="32302041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6719558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051439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18831763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2816860339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배송업체</a:t>
                      </a: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delivery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6102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3509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32997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32810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manager(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담당자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97997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담당직원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직원테이블의 </a:t>
                      </a: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65779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ED4D718-2797-4558-BF98-F9E989538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83870"/>
              </p:ext>
            </p:extLst>
          </p:nvPr>
        </p:nvGraphicFramePr>
        <p:xfrm>
          <a:off x="9144000" y="2221649"/>
          <a:ext cx="8915399" cy="2528634"/>
        </p:xfrm>
        <a:graphic>
          <a:graphicData uri="http://schemas.openxmlformats.org/drawingml/2006/table">
            <a:tbl>
              <a:tblPr firstRow="1" firstCol="1" bandRow="1"/>
              <a:tblGrid>
                <a:gridCol w="1886842">
                  <a:extLst>
                    <a:ext uri="{9D8B030D-6E8A-4147-A177-3AD203B41FA5}">
                      <a16:colId xmlns:a16="http://schemas.microsoft.com/office/drawing/2014/main" val="495912926"/>
                    </a:ext>
                  </a:extLst>
                </a:gridCol>
                <a:gridCol w="1886842">
                  <a:extLst>
                    <a:ext uri="{9D8B030D-6E8A-4147-A177-3AD203B41FA5}">
                      <a16:colId xmlns:a16="http://schemas.microsoft.com/office/drawing/2014/main" val="52332317"/>
                    </a:ext>
                  </a:extLst>
                </a:gridCol>
                <a:gridCol w="995757">
                  <a:extLst>
                    <a:ext uri="{9D8B030D-6E8A-4147-A177-3AD203B41FA5}">
                      <a16:colId xmlns:a16="http://schemas.microsoft.com/office/drawing/2014/main" val="931647953"/>
                    </a:ext>
                  </a:extLst>
                </a:gridCol>
                <a:gridCol w="1028526">
                  <a:extLst>
                    <a:ext uri="{9D8B030D-6E8A-4147-A177-3AD203B41FA5}">
                      <a16:colId xmlns:a16="http://schemas.microsoft.com/office/drawing/2014/main" val="3091932733"/>
                    </a:ext>
                  </a:extLst>
                </a:gridCol>
                <a:gridCol w="3117432">
                  <a:extLst>
                    <a:ext uri="{9D8B030D-6E8A-4147-A177-3AD203B41FA5}">
                      <a16:colId xmlns:a16="http://schemas.microsoft.com/office/drawing/2014/main" val="3123351587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product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0653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2115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num(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상품번호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char(5)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73820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상품이름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varchar(20)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01437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quantity(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재고량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406738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price(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단가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43013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category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743278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담당직원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직원테이블의 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6570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manufacturer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제조업체의 </a:t>
                      </a: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76271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538452A-EF2B-405A-A4AE-EDBED9173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04827"/>
              </p:ext>
            </p:extLst>
          </p:nvPr>
        </p:nvGraphicFramePr>
        <p:xfrm>
          <a:off x="502901" y="6128993"/>
          <a:ext cx="7296784" cy="1520762"/>
        </p:xfrm>
        <a:graphic>
          <a:graphicData uri="http://schemas.openxmlformats.org/drawingml/2006/table">
            <a:tbl>
              <a:tblPr firstRow="1" firstCol="1" bandRow="1"/>
              <a:tblGrid>
                <a:gridCol w="1544281">
                  <a:extLst>
                    <a:ext uri="{9D8B030D-6E8A-4147-A177-3AD203B41FA5}">
                      <a16:colId xmlns:a16="http://schemas.microsoft.com/office/drawing/2014/main" val="3469609541"/>
                    </a:ext>
                  </a:extLst>
                </a:gridCol>
                <a:gridCol w="1544281">
                  <a:extLst>
                    <a:ext uri="{9D8B030D-6E8A-4147-A177-3AD203B41FA5}">
                      <a16:colId xmlns:a16="http://schemas.microsoft.com/office/drawing/2014/main" val="4149138621"/>
                    </a:ext>
                  </a:extLst>
                </a:gridCol>
                <a:gridCol w="814975">
                  <a:extLst>
                    <a:ext uri="{9D8B030D-6E8A-4147-A177-3AD203B41FA5}">
                      <a16:colId xmlns:a16="http://schemas.microsoft.com/office/drawing/2014/main" val="550501242"/>
                    </a:ext>
                  </a:extLst>
                </a:gridCol>
                <a:gridCol w="841793">
                  <a:extLst>
                    <a:ext uri="{9D8B030D-6E8A-4147-A177-3AD203B41FA5}">
                      <a16:colId xmlns:a16="http://schemas.microsoft.com/office/drawing/2014/main" val="2675641703"/>
                    </a:ext>
                  </a:extLst>
                </a:gridCol>
                <a:gridCol w="2551454">
                  <a:extLst>
                    <a:ext uri="{9D8B030D-6E8A-4147-A177-3AD203B41FA5}">
                      <a16:colId xmlns:a16="http://schemas.microsoft.com/office/drawing/2014/main" val="3206391605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장바구니</a:t>
                      </a: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cart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10236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38445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고객테이블의 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7019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상품이름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varchar(20)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상품테이블의</a:t>
                      </a: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name 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56422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quantity 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수량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기본값 </a:t>
                      </a: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69386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A7926D6-317B-4A87-862A-60E4341D6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42126"/>
              </p:ext>
            </p:extLst>
          </p:nvPr>
        </p:nvGraphicFramePr>
        <p:xfrm>
          <a:off x="362585" y="8011639"/>
          <a:ext cx="8610601" cy="2015744"/>
        </p:xfrm>
        <a:graphic>
          <a:graphicData uri="http://schemas.openxmlformats.org/drawingml/2006/table">
            <a:tbl>
              <a:tblPr firstRow="1" firstCol="1" bandRow="1"/>
              <a:tblGrid>
                <a:gridCol w="1721954">
                  <a:extLst>
                    <a:ext uri="{9D8B030D-6E8A-4147-A177-3AD203B41FA5}">
                      <a16:colId xmlns:a16="http://schemas.microsoft.com/office/drawing/2014/main" val="2894108425"/>
                    </a:ext>
                  </a:extLst>
                </a:gridCol>
                <a:gridCol w="1721954">
                  <a:extLst>
                    <a:ext uri="{9D8B030D-6E8A-4147-A177-3AD203B41FA5}">
                      <a16:colId xmlns:a16="http://schemas.microsoft.com/office/drawing/2014/main" val="1296814397"/>
                    </a:ext>
                  </a:extLst>
                </a:gridCol>
                <a:gridCol w="908740">
                  <a:extLst>
                    <a:ext uri="{9D8B030D-6E8A-4147-A177-3AD203B41FA5}">
                      <a16:colId xmlns:a16="http://schemas.microsoft.com/office/drawing/2014/main" val="1221553710"/>
                    </a:ext>
                  </a:extLst>
                </a:gridCol>
                <a:gridCol w="1059920">
                  <a:extLst>
                    <a:ext uri="{9D8B030D-6E8A-4147-A177-3AD203B41FA5}">
                      <a16:colId xmlns:a16="http://schemas.microsoft.com/office/drawing/2014/main" val="100875759"/>
                    </a:ext>
                  </a:extLst>
                </a:gridCol>
                <a:gridCol w="3198033">
                  <a:extLst>
                    <a:ext uri="{9D8B030D-6E8A-4147-A177-3AD203B41FA5}">
                      <a16:colId xmlns:a16="http://schemas.microsoft.com/office/drawing/2014/main" val="670745273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주문</a:t>
                      </a: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order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64358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6001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num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char(5)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3156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고객테이블의 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75448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char(5)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상품테이블의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num 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325468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주소의 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 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97165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quantity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15808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datetime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6248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70AA05B-757D-4AE7-BACC-2C9C54082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31845"/>
              </p:ext>
            </p:extLst>
          </p:nvPr>
        </p:nvGraphicFramePr>
        <p:xfrm>
          <a:off x="516348" y="3733457"/>
          <a:ext cx="7935278" cy="2033652"/>
        </p:xfrm>
        <a:graphic>
          <a:graphicData uri="http://schemas.openxmlformats.org/drawingml/2006/table">
            <a:tbl>
              <a:tblPr firstRow="1" firstCol="1" bandRow="1"/>
              <a:tblGrid>
                <a:gridCol w="1586902">
                  <a:extLst>
                    <a:ext uri="{9D8B030D-6E8A-4147-A177-3AD203B41FA5}">
                      <a16:colId xmlns:a16="http://schemas.microsoft.com/office/drawing/2014/main" val="325700264"/>
                    </a:ext>
                  </a:extLst>
                </a:gridCol>
                <a:gridCol w="1586902">
                  <a:extLst>
                    <a:ext uri="{9D8B030D-6E8A-4147-A177-3AD203B41FA5}">
                      <a16:colId xmlns:a16="http://schemas.microsoft.com/office/drawing/2014/main" val="1918106365"/>
                    </a:ext>
                  </a:extLst>
                </a:gridCol>
                <a:gridCol w="728766">
                  <a:extLst>
                    <a:ext uri="{9D8B030D-6E8A-4147-A177-3AD203B41FA5}">
                      <a16:colId xmlns:a16="http://schemas.microsoft.com/office/drawing/2014/main" val="392042219"/>
                    </a:ext>
                  </a:extLst>
                </a:gridCol>
                <a:gridCol w="1194196">
                  <a:extLst>
                    <a:ext uri="{9D8B030D-6E8A-4147-A177-3AD203B41FA5}">
                      <a16:colId xmlns:a16="http://schemas.microsoft.com/office/drawing/2014/main" val="1441169882"/>
                    </a:ext>
                  </a:extLst>
                </a:gridCol>
                <a:gridCol w="2838512">
                  <a:extLst>
                    <a:ext uri="{9D8B030D-6E8A-4147-A177-3AD203B41FA5}">
                      <a16:colId xmlns:a16="http://schemas.microsoft.com/office/drawing/2014/main" val="1369378011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</a:t>
                      </a: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deliver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5710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29564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delivery_name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배송업체테이블의 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13798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고객테이블의 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2522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postcode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주소의 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postcode 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83135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주소의 </a:t>
                      </a: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 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0490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A05BC2B-F265-4123-9807-AE7F7C32C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5099"/>
              </p:ext>
            </p:extLst>
          </p:nvPr>
        </p:nvGraphicFramePr>
        <p:xfrm>
          <a:off x="8973185" y="5136440"/>
          <a:ext cx="9086213" cy="2151126"/>
        </p:xfrm>
        <a:graphic>
          <a:graphicData uri="http://schemas.openxmlformats.org/drawingml/2006/table">
            <a:tbl>
              <a:tblPr firstRow="1" firstCol="1" bandRow="1"/>
              <a:tblGrid>
                <a:gridCol w="1885080">
                  <a:extLst>
                    <a:ext uri="{9D8B030D-6E8A-4147-A177-3AD203B41FA5}">
                      <a16:colId xmlns:a16="http://schemas.microsoft.com/office/drawing/2014/main" val="500944814"/>
                    </a:ext>
                  </a:extLst>
                </a:gridCol>
                <a:gridCol w="1885080">
                  <a:extLst>
                    <a:ext uri="{9D8B030D-6E8A-4147-A177-3AD203B41FA5}">
                      <a16:colId xmlns:a16="http://schemas.microsoft.com/office/drawing/2014/main" val="2228818522"/>
                    </a:ext>
                  </a:extLst>
                </a:gridCol>
                <a:gridCol w="994828">
                  <a:extLst>
                    <a:ext uri="{9D8B030D-6E8A-4147-A177-3AD203B41FA5}">
                      <a16:colId xmlns:a16="http://schemas.microsoft.com/office/drawing/2014/main" val="2076812331"/>
                    </a:ext>
                  </a:extLst>
                </a:gridCol>
                <a:gridCol w="691105">
                  <a:extLst>
                    <a:ext uri="{9D8B030D-6E8A-4147-A177-3AD203B41FA5}">
                      <a16:colId xmlns:a16="http://schemas.microsoft.com/office/drawing/2014/main" val="4099722405"/>
                    </a:ext>
                  </a:extLst>
                </a:gridCol>
                <a:gridCol w="3630120">
                  <a:extLst>
                    <a:ext uri="{9D8B030D-6E8A-4147-A177-3AD203B41FA5}">
                      <a16:colId xmlns:a16="http://schemas.microsoft.com/office/drawing/2014/main" val="3910904753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요청</a:t>
                      </a:r>
                      <a:r>
                        <a:rPr lang="ko-KR" sz="15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ask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4960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7269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직원테이블의 </a:t>
                      </a: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ko-KR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64395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manufacturer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제조업체테이블의 </a:t>
                      </a: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ko-KR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070568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char(5)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상품테이블이 </a:t>
                      </a: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ko-KR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22599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prod_quantity(</a:t>
                      </a:r>
                      <a:r>
                        <a:rPr lang="ko-KR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요청수량</a:t>
                      </a: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5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기본값 </a:t>
                      </a:r>
                      <a:r>
                        <a:rPr lang="en-US" sz="15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5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97299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019FD06-F068-4531-8B79-78392042F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40414"/>
              </p:ext>
            </p:extLst>
          </p:nvPr>
        </p:nvGraphicFramePr>
        <p:xfrm>
          <a:off x="9529933" y="7649755"/>
          <a:ext cx="8511631" cy="2101564"/>
        </p:xfrm>
        <a:graphic>
          <a:graphicData uri="http://schemas.openxmlformats.org/drawingml/2006/table">
            <a:tbl>
              <a:tblPr firstRow="1" firstCol="1" bandRow="1"/>
              <a:tblGrid>
                <a:gridCol w="2290610">
                  <a:extLst>
                    <a:ext uri="{9D8B030D-6E8A-4147-A177-3AD203B41FA5}">
                      <a16:colId xmlns:a16="http://schemas.microsoft.com/office/drawing/2014/main" val="1751133899"/>
                    </a:ext>
                  </a:extLst>
                </a:gridCol>
                <a:gridCol w="1241138">
                  <a:extLst>
                    <a:ext uri="{9D8B030D-6E8A-4147-A177-3AD203B41FA5}">
                      <a16:colId xmlns:a16="http://schemas.microsoft.com/office/drawing/2014/main" val="952384291"/>
                    </a:ext>
                  </a:extLst>
                </a:gridCol>
                <a:gridCol w="931918">
                  <a:extLst>
                    <a:ext uri="{9D8B030D-6E8A-4147-A177-3AD203B41FA5}">
                      <a16:colId xmlns:a16="http://schemas.microsoft.com/office/drawing/2014/main" val="4173512419"/>
                    </a:ext>
                  </a:extLst>
                </a:gridCol>
                <a:gridCol w="893266">
                  <a:extLst>
                    <a:ext uri="{9D8B030D-6E8A-4147-A177-3AD203B41FA5}">
                      <a16:colId xmlns:a16="http://schemas.microsoft.com/office/drawing/2014/main" val="2591874080"/>
                    </a:ext>
                  </a:extLst>
                </a:gridCol>
                <a:gridCol w="3154699">
                  <a:extLst>
                    <a:ext uri="{9D8B030D-6E8A-4147-A177-3AD203B41FA5}">
                      <a16:colId xmlns:a16="http://schemas.microsoft.com/office/drawing/2014/main" val="3440982517"/>
                    </a:ext>
                  </a:extLst>
                </a:gridCol>
              </a:tblGrid>
              <a:tr h="295452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12053"/>
                  </a:ext>
                </a:extLst>
              </a:tr>
              <a:tr h="2954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08863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상품번호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char(5)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상품테이블의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num 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188944"/>
                  </a:ext>
                </a:extLst>
              </a:tr>
              <a:tr h="2954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supply_quantity(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공급수량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897910"/>
                  </a:ext>
                </a:extLst>
              </a:tr>
              <a:tr h="2954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supply_date(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공급일자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datetime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987468"/>
                  </a:ext>
                </a:extLst>
              </a:tr>
              <a:tr h="2954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manufacturer(</a:t>
                      </a:r>
                      <a:r>
                        <a:rPr lang="ko-KR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제조업체테이블의 </a:t>
                      </a: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1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27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생성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9AC0318-E4B4-4694-8868-609BD6823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82239"/>
              </p:ext>
            </p:extLst>
          </p:nvPr>
        </p:nvGraphicFramePr>
        <p:xfrm>
          <a:off x="1092200" y="2791303"/>
          <a:ext cx="16593714" cy="7019433"/>
        </p:xfrm>
        <a:graphic>
          <a:graphicData uri="http://schemas.openxmlformats.org/drawingml/2006/table">
            <a:tbl>
              <a:tblPr firstRow="1" firstCol="1" bandRow="1"/>
              <a:tblGrid>
                <a:gridCol w="3591395">
                  <a:extLst>
                    <a:ext uri="{9D8B030D-6E8A-4147-A177-3AD203B41FA5}">
                      <a16:colId xmlns:a16="http://schemas.microsoft.com/office/drawing/2014/main" val="1535060681"/>
                    </a:ext>
                  </a:extLst>
                </a:gridCol>
                <a:gridCol w="13002319">
                  <a:extLst>
                    <a:ext uri="{9D8B030D-6E8A-4147-A177-3AD203B41FA5}">
                      <a16:colId xmlns:a16="http://schemas.microsoft.com/office/drawing/2014/main" val="297936005"/>
                    </a:ext>
                  </a:extLst>
                </a:gridCol>
              </a:tblGrid>
              <a:tr h="5652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 테이블</a:t>
                      </a:r>
                      <a:endParaRPr lang="ko-KR" sz="18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ID varchar(10) not null, pw varchar(12) not null,  name varchar(8) not null, birth date,  primary key (ID) );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015794"/>
                  </a:ext>
                </a:extLst>
              </a:tr>
              <a:tr h="55400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전화번호 </a:t>
                      </a:r>
                      <a:r>
                        <a:rPr lang="en-US" altLang="ko-KR" sz="1800" kern="1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테이블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고객전화번호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ID varchar(10) not null, phone int not null, primary key (phone) );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436105"/>
                  </a:ext>
                </a:extLst>
              </a:tr>
              <a:tr h="4938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주소 테이블</a:t>
                      </a:r>
                      <a:endParaRPr lang="ko-KR" sz="18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고객주소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ID varchar(10) not null, postcode int not null,  address varchar(100) not null,  primary key (address));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67784"/>
                  </a:ext>
                </a:extLst>
              </a:tr>
              <a:tr h="5652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4) </a:t>
                      </a: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endParaRPr lang="ko-KR" sz="18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name varchar(10) not null, phone int,  manager varchar(8), employee varchar(8),  primary key (name) );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649354"/>
                  </a:ext>
                </a:extLst>
              </a:tr>
              <a:tr h="5652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5) </a:t>
                      </a: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  <a:endParaRPr lang="ko-KR" sz="18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name varchar(8) not null, birth date,  address varchar(100), </a:t>
                      </a:r>
                      <a:r>
                        <a:rPr lang="en-US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enter_year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int,  primary key (name) );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260505"/>
                  </a:ext>
                </a:extLst>
              </a:tr>
              <a:tr h="9462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6) </a:t>
                      </a: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전화번호</a:t>
                      </a:r>
                      <a:endParaRPr lang="ko-KR" sz="18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직원전화번호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name varchar(8) not null, phone int not null,  primary key (phone));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518264"/>
                  </a:ext>
                </a:extLst>
              </a:tr>
              <a:tr h="5652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7) </a:t>
                      </a: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배송업체</a:t>
                      </a:r>
                      <a:endParaRPr lang="ko-KR" sz="18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배송업체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name varchar(10) not null, phone int,  manager varchar(8), employee varchar(8), primary key (name));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974063"/>
                  </a:ext>
                </a:extLst>
              </a:tr>
              <a:tr h="77934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8) </a:t>
                      </a: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endParaRPr lang="ko-KR" sz="18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num char(5) not null, name varchar(20) not null, quantity int not null, price int not null, category varchar(10) not null, employee varchar(8),  manufacturer varchar(10),  primary key (num));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862096"/>
                  </a:ext>
                </a:extLst>
              </a:tr>
              <a:tr h="4938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9) </a:t>
                      </a: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장바구니</a:t>
                      </a:r>
                      <a:endParaRPr lang="ko-KR" sz="18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장바구니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varchar(10) not null, name varchar(20) not null, quantity int not null default 1, primary key (</a:t>
                      </a:r>
                      <a:r>
                        <a:rPr lang="en-US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 );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664986"/>
                  </a:ext>
                </a:extLst>
              </a:tr>
              <a:tr h="70798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10) </a:t>
                      </a: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주문</a:t>
                      </a:r>
                      <a:endParaRPr lang="ko-KR" sz="18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주문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num char(5) not null, </a:t>
                      </a:r>
                      <a:r>
                        <a:rPr lang="en-US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varchar(10) not null, </a:t>
                      </a:r>
                      <a:r>
                        <a:rPr lang="en-US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char(5) not null, address varchar(100) not null, quantity int not null,  date datetime not null,  primary key (num) );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3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4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생성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9AC0318-E4B4-4694-8868-609BD6823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99210"/>
              </p:ext>
            </p:extLst>
          </p:nvPr>
        </p:nvGraphicFramePr>
        <p:xfrm>
          <a:off x="1092200" y="2791303"/>
          <a:ext cx="16593714" cy="5546344"/>
        </p:xfrm>
        <a:graphic>
          <a:graphicData uri="http://schemas.openxmlformats.org/drawingml/2006/table">
            <a:tbl>
              <a:tblPr firstRow="1" firstCol="1" bandRow="1"/>
              <a:tblGrid>
                <a:gridCol w="3591395">
                  <a:extLst>
                    <a:ext uri="{9D8B030D-6E8A-4147-A177-3AD203B41FA5}">
                      <a16:colId xmlns:a16="http://schemas.microsoft.com/office/drawing/2014/main" val="1535060681"/>
                    </a:ext>
                  </a:extLst>
                </a:gridCol>
                <a:gridCol w="13002319">
                  <a:extLst>
                    <a:ext uri="{9D8B030D-6E8A-4147-A177-3AD203B41FA5}">
                      <a16:colId xmlns:a16="http://schemas.microsoft.com/office/drawing/2014/main" val="297936005"/>
                    </a:ext>
                  </a:extLst>
                </a:gridCol>
              </a:tblGrid>
              <a:tr h="8412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11) </a:t>
                      </a: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delivery_name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varchar(10) not null, </a:t>
                      </a:r>
                      <a:r>
                        <a:rPr lang="en-US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varchar(10) not null, postcode int not null, address varchar(100) not null,  primary key (</a:t>
                      </a:r>
                      <a:r>
                        <a:rPr lang="en-US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delivery_name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 );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799593"/>
                  </a:ext>
                </a:extLst>
              </a:tr>
              <a:tr h="5652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12) </a:t>
                      </a: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요청</a:t>
                      </a:r>
                      <a:endParaRPr lang="ko-KR" sz="18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요청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employee varchar(8) not null,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manufacturer varchar(10) not null,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char(5) not null,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prod_quantity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int not null default 0, 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primary key (employee, manufacturer)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);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704559"/>
                  </a:ext>
                </a:extLst>
              </a:tr>
              <a:tr h="5652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13) </a:t>
                      </a: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</a:t>
                      </a:r>
                      <a:endParaRPr lang="ko-KR" sz="18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</a:t>
                      </a:r>
                      <a:r>
                        <a:rPr lang="en-US" alt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char(5) not null,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supply_quantity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int not null,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supply_date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datetime not null,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manufacturer varchar(10) not null, 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primary key (</a:t>
                      </a:r>
                      <a:r>
                        <a:rPr lang="en-US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);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436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07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22223" y="1917894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12092" y="1587193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사용자별 작업 내용 처리를 위한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A57E2-CFDF-4B42-94FB-E237D0CF21E3}"/>
              </a:ext>
            </a:extLst>
          </p:cNvPr>
          <p:cNvSpPr txBox="1"/>
          <p:nvPr/>
        </p:nvSpPr>
        <p:spPr>
          <a:xfrm>
            <a:off x="1398590" y="2633748"/>
            <a:ext cx="1549081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테이블에 고객 정보 추가</a:t>
            </a:r>
          </a:p>
          <a:p>
            <a:pPr latinLnBrk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values(‘a1234’, ‘abc1234’, ‘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‘1990/01/01’), (‘b5678’, ‘bcd5678’, ‘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이정윤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‘1999/03/20’) ;</a:t>
            </a:r>
          </a:p>
          <a:p>
            <a:pPr latinLnBrk="1"/>
            <a:endParaRPr lang="ko-KR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전화번호 테이블에 정보 추가</a:t>
            </a:r>
          </a:p>
          <a:p>
            <a:pPr latinLnBrk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고객전화번호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01012345678 from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.id=’a1234’ and id=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  <a:endParaRPr lang="ko-KR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고객전화번호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0211111000 from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.id=’a1234’ and id=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  <a:endParaRPr lang="ko-KR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전화번호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01031371421 from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.id=’b1234’ and id=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</a:p>
          <a:p>
            <a:pPr latinLnBrk="1"/>
            <a:endParaRPr lang="ko-KR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주소 테이블에 정보 추가</a:t>
            </a:r>
          </a:p>
          <a:p>
            <a:pPr latinLnBrk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고객주소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01234, ‘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서울시 강남구 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강남로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from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.id=’a1234’ and id=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  <a:endParaRPr lang="ko-KR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고객주소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02345, ‘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서울시 중구 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필동로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from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.id=’a1234’ and id=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  <a:endParaRPr lang="ko-KR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고객주소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03456, ‘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서울시 노원구 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노원로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from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.id=’b1234’ and id=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</a:p>
          <a:p>
            <a:pPr latinLnBrk="1"/>
            <a:endParaRPr lang="ko-KR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테이블에 정보 추가</a:t>
            </a:r>
          </a:p>
          <a:p>
            <a:pPr latinLnBrk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 select ‘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스타별스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11112222, ‘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김커피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 from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.name=’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);</a:t>
            </a:r>
            <a:endParaRPr lang="ko-KR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 select ‘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서울바게트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11113333, ‘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이쿠키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 from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.name=’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’);</a:t>
            </a:r>
          </a:p>
          <a:p>
            <a:pPr latinLnBrk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테이블에 정보 추가</a:t>
            </a:r>
          </a:p>
          <a:p>
            <a:pPr latinLnBrk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values(‘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‘1980/01/01’, ‘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서울시 종로구 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종로동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2018);</a:t>
            </a:r>
          </a:p>
          <a:p>
            <a:pPr latinLnBrk="1"/>
            <a:endParaRPr lang="ko-KR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전화번호 테이블에 정보 추가</a:t>
            </a:r>
          </a:p>
          <a:p>
            <a:pPr latinLnBrk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직원전화번호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.name, 01022223333 from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.name=’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and name=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.name);</a:t>
            </a:r>
            <a:endParaRPr lang="ko-KR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직원전화번호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.name, 01022224444 from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.name=’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and name=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.name);</a:t>
            </a:r>
          </a:p>
          <a:p>
            <a:pPr latinLnBrk="1"/>
            <a:endParaRPr lang="ko-KR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배송업체 테이블에 정보 추가</a:t>
            </a:r>
          </a:p>
          <a:p>
            <a:pPr latinLnBrk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배송업체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‘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빨라배송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11114444, ‘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이배달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 from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.name=’</a:t>
            </a:r>
            <a:r>
              <a:rPr lang="ko-KR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and name=</a:t>
            </a:r>
            <a:r>
              <a:rPr lang="ko-KR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.name);</a:t>
            </a:r>
            <a:endParaRPr lang="ko-KR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45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38541" y="1785348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728410" y="1454647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사용자별 작업 내용 처리를 위한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DE94584-2933-4434-AE28-2676AA54F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71202"/>
              </p:ext>
            </p:extLst>
          </p:nvPr>
        </p:nvGraphicFramePr>
        <p:xfrm>
          <a:off x="914400" y="2402896"/>
          <a:ext cx="17029890" cy="7007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2345232841"/>
                    </a:ext>
                  </a:extLst>
                </a:gridCol>
                <a:gridCol w="9257490">
                  <a:extLst>
                    <a:ext uri="{9D8B030D-6E8A-4147-A177-3AD203B41FA5}">
                      <a16:colId xmlns:a16="http://schemas.microsoft.com/office/drawing/2014/main" val="1255866655"/>
                    </a:ext>
                  </a:extLst>
                </a:gridCol>
              </a:tblGrid>
              <a:tr h="497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제조업체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725375"/>
                  </a:ext>
                </a:extLst>
              </a:tr>
              <a:tr h="651009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개발한 신제품 정보를 상품테이블에 추가한다</a:t>
                      </a: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insert into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(num, name, quantity, price, category, manufacturer)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values (‘p0001’, ‘</a:t>
                      </a:r>
                      <a:r>
                        <a:rPr lang="ko-KR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바닐라콜드브루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5, 5000, ‘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커피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음료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‘</a:t>
                      </a:r>
                      <a:r>
                        <a:rPr lang="ko-KR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’);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insert into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(num, name, quantity, price, category, manufacturer)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values (‘p0002’, ‘</a:t>
                      </a:r>
                      <a:r>
                        <a:rPr lang="ko-KR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토스트식빵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200, 6000, ‘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빵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‘</a:t>
                      </a:r>
                      <a:r>
                        <a:rPr lang="ko-KR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서울바게트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’);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insert into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(num, name, quantity, price, category, manufacturer)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values (‘p0003’, ‘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아메리카노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100, 3000, ‘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커피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음료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‘</a:t>
                      </a:r>
                      <a:r>
                        <a:rPr lang="ko-KR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’);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* from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6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스타별스가</a:t>
                      </a:r>
                      <a:r>
                        <a:rPr lang="ko-KR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자사에서 공급하는 상품을 검색해 확인한다</a:t>
                      </a: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* from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where manufacturer=’</a:t>
                      </a:r>
                      <a:r>
                        <a:rPr lang="ko-KR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 ;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직원에게 </a:t>
                      </a:r>
                      <a:r>
                        <a:rPr lang="ko-KR" sz="16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요청받은</a:t>
                      </a:r>
                      <a:r>
                        <a:rPr lang="ko-KR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상품 공급 후 공급 정보를 작성한다</a:t>
                      </a: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insert into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공급 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values(‘p0001’, 100, ‘2020/11/26 22:00’, ‘</a:t>
                      </a:r>
                      <a:r>
                        <a:rPr lang="ko-KR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’);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상품을 카테고리 별로 검색한다</a:t>
                      </a: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카테고리 별 상품 개수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category as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카테고리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count(*) as </a:t>
                      </a:r>
                      <a:r>
                        <a:rPr lang="ko-KR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상품갯수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group by category;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카테고리가 커피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음료인 상품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* from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where category=’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커피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음료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’;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상품을 제조업체 별로 검색한다</a:t>
                      </a: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제조업체 별 상품 개수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manufacturer as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sum(*) as </a:t>
                      </a:r>
                      <a:r>
                        <a:rPr lang="ko-KR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상품갯수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group by manufacturer;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제조업체가 </a:t>
                      </a:r>
                      <a:r>
                        <a:rPr lang="ko-KR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서울바게트인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상품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* from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where manufacturer=’</a:t>
                      </a:r>
                      <a:r>
                        <a:rPr lang="ko-KR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서울바게트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원하는 상품을 장바구니에 담거나 뺀다</a:t>
                      </a: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김고객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(a1234)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바닐라콜드브루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세 개를 장바구니에 담는다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insert into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장바구니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name, quantity) values (‘a1234’, ‘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바닐라콜드브루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3);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김고객이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바닐라콜드브루를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장바구니에서 뺀다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delete from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장바구니 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where </a:t>
                      </a:r>
                      <a:r>
                        <a:rPr lang="en-US" altLang="ko-KR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=’a1234’ and name=’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바닐라콜드브루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 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4) </a:t>
                      </a:r>
                      <a:r>
                        <a:rPr lang="ko-KR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원하는 상품을 주문한다</a:t>
                      </a: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이정윤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(b1234)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ko-KR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토스트식빵을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 주문한다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insert into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 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values ( 'r0001', 'b1234', 'p0002', '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서울시 노원구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노원로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', 5, 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now());</a:t>
                      </a:r>
                      <a:endParaRPr lang="en-US" alt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17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1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22223" y="1917894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12092" y="1587193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사용자별 작업 내용 처리를 위한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DE94584-2933-4434-AE28-2676AA54F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44843"/>
              </p:ext>
            </p:extLst>
          </p:nvPr>
        </p:nvGraphicFramePr>
        <p:xfrm>
          <a:off x="1029510" y="3009899"/>
          <a:ext cx="16039290" cy="6495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9645">
                  <a:extLst>
                    <a:ext uri="{9D8B030D-6E8A-4147-A177-3AD203B41FA5}">
                      <a16:colId xmlns:a16="http://schemas.microsoft.com/office/drawing/2014/main" val="2345232841"/>
                    </a:ext>
                  </a:extLst>
                </a:gridCol>
                <a:gridCol w="8019645">
                  <a:extLst>
                    <a:ext uri="{9D8B030D-6E8A-4147-A177-3AD203B41FA5}">
                      <a16:colId xmlns:a16="http://schemas.microsoft.com/office/drawing/2014/main" val="1255866655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직원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배송업체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43785"/>
                  </a:ext>
                </a:extLst>
              </a:tr>
              <a:tr h="5962511">
                <a:tc>
                  <a:txBody>
                    <a:bodyPr/>
                    <a:lstStyle/>
                    <a:p>
                      <a:pPr latinLnBrk="1"/>
                      <a:endParaRPr lang="en-US" altLang="ko-KR" sz="1600" b="1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1)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수량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개 이하인 상품을 검색한다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select * from 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where quantity&lt;=5 ;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 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2)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수량이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개 이하인 상품을 요청 리스트에 추가한다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insert into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요청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 select '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정직원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',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.manufacturer,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.num, 200 from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where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.num in (select num from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where quantity&lt;=5));</a:t>
                      </a:r>
                    </a:p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 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3)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전날 주문 건 검색하여 새벽배송리스트를 제작한다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create view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새벽배송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고객아이디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배송지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상품번호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수량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as select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customer_ID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address,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prod_num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quantity</a:t>
                      </a:r>
                    </a:p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주문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where date like '2020-11-26%'</a:t>
                      </a:r>
                    </a:p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with check option;</a:t>
                      </a:r>
                    </a:p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 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4)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제조업체가 공급한 상품 검색 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select * from 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공급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;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 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5)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공급량만큼 상품의 수량 수정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update 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set quantity=quantity+200 where num in (select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prod_num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from 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공급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);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600" b="1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새벽배송리스트에서 특정 주소 포함한 주문 건들을 검색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서울시 강남구가 포함된 </a:t>
                      </a:r>
                      <a:r>
                        <a:rPr lang="ko-KR" sz="16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주문건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select * from 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새벽배송 </a:t>
                      </a: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where </a:t>
                      </a:r>
                      <a:r>
                        <a:rPr lang="ko-KR" sz="16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배송지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like ‘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서울시 강남구</a:t>
                      </a: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%’ ;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600" b="1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배송완료한 주문 삭제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- roo1 </a:t>
                      </a:r>
                      <a:r>
                        <a:rPr lang="ko-KR" sz="16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주문건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삭제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delete from 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새벽배송 </a:t>
                      </a: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where </a:t>
                      </a:r>
                      <a:r>
                        <a:rPr lang="ko-KR" sz="16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배송지</a:t>
                      </a:r>
                      <a:r>
                        <a:rPr lang="en-US" alt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like </a:t>
                      </a: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ko-KR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서울시 강남구</a:t>
                      </a: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%’ ;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1197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41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2368</Words>
  <Application>Microsoft Office PowerPoint</Application>
  <PresentationFormat>사용자 지정</PresentationFormat>
  <Paragraphs>527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나눔스퀘어_ac</vt:lpstr>
      <vt:lpstr>나눔스퀘어_ac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정윤 이</cp:lastModifiedBy>
  <cp:revision>73</cp:revision>
  <dcterms:created xsi:type="dcterms:W3CDTF">2020-11-18T20:39:56Z</dcterms:created>
  <dcterms:modified xsi:type="dcterms:W3CDTF">2020-12-14T18:02:32Z</dcterms:modified>
</cp:coreProperties>
</file>