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94" r:id="rId4"/>
    <p:sldId id="297" r:id="rId5"/>
    <p:sldId id="300" r:id="rId6"/>
    <p:sldId id="286" r:id="rId7"/>
    <p:sldId id="287" r:id="rId8"/>
    <p:sldId id="292" r:id="rId9"/>
    <p:sldId id="299" r:id="rId10"/>
    <p:sldId id="29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  <a:srgbClr val="7482B5"/>
    <a:srgbClr val="AD8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6" autoAdjust="0"/>
    <p:restoredTop sz="94660"/>
  </p:normalViewPr>
  <p:slideViewPr>
    <p:cSldViewPr>
      <p:cViewPr varScale="1">
        <p:scale>
          <a:sx n="32" d="100"/>
          <a:sy n="32" d="100"/>
        </p:scale>
        <p:origin x="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29500" y="2464287"/>
            <a:ext cx="3429000" cy="164567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6000" kern="0" spc="-3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텀</a:t>
            </a:r>
            <a:r>
              <a:rPr lang="ko-KR" altLang="en-US" sz="6000" kern="0" spc="-3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</a:t>
            </a:r>
            <a:endParaRPr lang="en-US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80612" y="3897770"/>
            <a:ext cx="7004271" cy="108691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3" pitchFamily="34" charset="0"/>
              </a:rPr>
              <a:t>- </a:t>
            </a:r>
            <a:r>
              <a:rPr lang="ko-KR" altLang="en-US" sz="4400" kern="0" spc="-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3" pitchFamily="34" charset="0"/>
              </a:rPr>
              <a:t>온라인 새벽 배송 쇼핑몰 서비스</a:t>
            </a:r>
            <a:endParaRPr lang="en-US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4181" y="5550617"/>
            <a:ext cx="8232778" cy="138091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데이터베이스</a:t>
            </a:r>
            <a:r>
              <a:rPr lang="en-US" altLang="ko-KR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- </a:t>
            </a:r>
            <a:r>
              <a:rPr lang="ko-KR" altLang="en-US" sz="2700" kern="0" spc="-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최창락</a:t>
            </a:r>
            <a:r>
              <a:rPr lang="ko-KR" altLang="en-US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 교수님</a:t>
            </a:r>
            <a:endParaRPr lang="en-US" sz="2700" kern="0" spc="-1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에스코어 드림 5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2700" kern="0" spc="-1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건설환경공학과</a:t>
            </a:r>
            <a:r>
              <a:rPr lang="en-US" sz="2700" kern="0" spc="-1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에스코어 드림 5" pitchFamily="34" charset="0"/>
              </a:rPr>
              <a:t>  2018112197 이정윤</a:t>
            </a:r>
            <a:endParaRPr 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2DE74C-24C7-4124-963F-B53432E719D0}"/>
              </a:ext>
            </a:extLst>
          </p:cNvPr>
          <p:cNvSpPr/>
          <p:nvPr/>
        </p:nvSpPr>
        <p:spPr>
          <a:xfrm flipV="1">
            <a:off x="2231040" y="4947638"/>
            <a:ext cx="13825919" cy="740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1121131" y="491716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1811000" y="161015"/>
            <a:ext cx="689159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사용자별 작업 내용 처리를 위한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DE94584-2933-4434-AE28-2676AA54F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13239"/>
              </p:ext>
            </p:extLst>
          </p:nvPr>
        </p:nvGraphicFramePr>
        <p:xfrm>
          <a:off x="1963152" y="1562100"/>
          <a:ext cx="14496048" cy="4748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5961">
                  <a:extLst>
                    <a:ext uri="{9D8B030D-6E8A-4147-A177-3AD203B41FA5}">
                      <a16:colId xmlns:a16="http://schemas.microsoft.com/office/drawing/2014/main" val="2345232841"/>
                    </a:ext>
                  </a:extLst>
                </a:gridCol>
                <a:gridCol w="7880087">
                  <a:extLst>
                    <a:ext uri="{9D8B030D-6E8A-4147-A177-3AD203B41FA5}">
                      <a16:colId xmlns:a16="http://schemas.microsoft.com/office/drawing/2014/main" val="1255866655"/>
                    </a:ext>
                  </a:extLst>
                </a:gridCol>
              </a:tblGrid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제조업체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고객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725375"/>
                  </a:ext>
                </a:extLst>
              </a:tr>
              <a:tr h="441093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개발한 신제품 정보를 상품테이블에 추가한다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(num, name, quantity, price, category, manufacturer)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values (‘p0001’,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5, 5000, 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(num, name, quantity, price, category, manufacturer)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values (‘p0002’,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토스트식빵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200, 6000, 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빵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서울바게트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insert into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(num, name, quantity, price, category, manufacturer)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values (‘p0003’, 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아메리카노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100, 3000, 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스타별스가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자사에서 공급하는 상품을 검색해 확인한다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manufacturer=’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 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직원에게 </a:t>
                      </a:r>
                      <a:r>
                        <a:rPr lang="ko-KR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요청받은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상품 공급 후 공급 정보를 작성한다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insert into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공급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values(‘p0001’, 100, ‘2020/11/26 22:00’, ‘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’);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상품을 카테고리 별로 검색한다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카테고리 별 상품 개수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category as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카테고리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count(*) as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상품갯수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group by category;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카테고리가 커피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음료인 상품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category=’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커피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음료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상품을 제조업체 별로 검색한다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 별 상품 개수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manufacturer as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sum(*) as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상품갯수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group by manufacturer;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제조업체가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서울바게트인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상품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manufacturer=’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서울바게트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원하는 상품을 장바구니에 담거나 뺀다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김고객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(a1234)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세 개를 장바구니에 담는다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name, quantity) values (‘a1234’, ‘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3);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김고객이 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바닐라콜드브루를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장바구니에서 뺀다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delete from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장바구니 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where </a:t>
                      </a:r>
                      <a:r>
                        <a:rPr lang="en-US" alt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=’a1234’ and name=’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바닐라콜드브루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’ 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원하는 상품을 주문한다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이정윤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(b1234)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</a:t>
                      </a:r>
                      <a:r>
                        <a:rPr lang="ko-KR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토스트식빵을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 주문한다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insert into 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values ( 'r0001', 'b1234', 'p0002', '</a:t>
                      </a: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서울시 노원구 </a:t>
                      </a: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노원로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', 5, </a:t>
                      </a:r>
                      <a:r>
                        <a:rPr 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now());</a:t>
                      </a:r>
                      <a:endParaRPr lang="en-US" alt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175492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6B6A035-B233-4490-95B9-43CCA6767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63888"/>
              </p:ext>
            </p:extLst>
          </p:nvPr>
        </p:nvGraphicFramePr>
        <p:xfrm>
          <a:off x="1963152" y="6497909"/>
          <a:ext cx="14496048" cy="3522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8024">
                  <a:extLst>
                    <a:ext uri="{9D8B030D-6E8A-4147-A177-3AD203B41FA5}">
                      <a16:colId xmlns:a16="http://schemas.microsoft.com/office/drawing/2014/main" val="2345232841"/>
                    </a:ext>
                  </a:extLst>
                </a:gridCol>
                <a:gridCol w="7248024">
                  <a:extLst>
                    <a:ext uri="{9D8B030D-6E8A-4147-A177-3AD203B41FA5}">
                      <a16:colId xmlns:a16="http://schemas.microsoft.com/office/drawing/2014/main" val="1255866655"/>
                    </a:ext>
                  </a:extLst>
                </a:gridCol>
              </a:tblGrid>
              <a:tr h="243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배송업체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43785"/>
                  </a:ext>
                </a:extLst>
              </a:tr>
              <a:tr h="3217950">
                <a:tc>
                  <a:txBody>
                    <a:bodyPr/>
                    <a:lstStyle/>
                    <a:p>
                      <a:pPr latinLnBrk="1"/>
                      <a:endParaRPr lang="en-US" altLang="ko-KR" sz="1200" b="1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1)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수량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개 이하인 상품을 검색한다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select * from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where quantity&lt;=5 ;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수량이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개 이하인 상품을 요청 리스트에 추가한다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insert into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요청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 select '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정직원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',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.manufacturer,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.num, 200 from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where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.num in (select num from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where quantity&lt;=5));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3)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전날 주문 건 검색하여 새벽배송리스트를 제작한다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create view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새벽배송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고객아이디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배송지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상품번호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수량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 as select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customer_ID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address,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prod_num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quantity from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where date like '2020-11-26%’ with check option;</a:t>
                      </a: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4)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제조업체가 공급한 상품 검색 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select * from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공급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;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5) </a:t>
                      </a: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공급량만큼 상품의 수량 수정</a:t>
                      </a:r>
                      <a:endParaRPr lang="ko-KR" altLang="ko-KR" sz="1200" kern="120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update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상품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set quantity=quantity+200 where num in (select </a:t>
                      </a: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prod_num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from </a:t>
                      </a:r>
                      <a:r>
                        <a:rPr lang="ko-KR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공급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);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새벽배송리스트에서 특정 주소 포함한 주문 건들을 검색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서울시 강남구가 포함된 </a:t>
                      </a: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주문건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select * from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where </a:t>
                      </a: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배송지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like ‘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서울시 강남구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%’ ;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b="1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배송완료한 주문 삭제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- roo1 </a:t>
                      </a: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주문건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삭제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delete from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where </a:t>
                      </a: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배송지</a:t>
                      </a:r>
                      <a:r>
                        <a:rPr lang="en-US" alt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like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서울시 강남구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%’ ;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197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6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8229036" y="2026685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8918905" y="1695984"/>
            <a:ext cx="223201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정의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5845703-5379-4D41-8756-6014720EF857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C072B4-C1B7-418A-B56A-778926AB7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57038"/>
              </p:ext>
            </p:extLst>
          </p:nvPr>
        </p:nvGraphicFramePr>
        <p:xfrm>
          <a:off x="8305800" y="2857500"/>
          <a:ext cx="9296400" cy="6803059"/>
        </p:xfrm>
        <a:graphic>
          <a:graphicData uri="http://schemas.openxmlformats.org/drawingml/2006/table">
            <a:tbl>
              <a:tblPr firstRow="1" firstCol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1813177461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3500503104"/>
                    </a:ext>
                  </a:extLst>
                </a:gridCol>
              </a:tblGrid>
              <a:tr h="5391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사용자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작업 내용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93171"/>
                  </a:ext>
                </a:extLst>
              </a:tr>
              <a:tr h="17431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 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원하는 상품을 주문한다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원하는 상품을 장바구니에 담거나 뺀다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상품을 카테고리 별로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상품을 제조업체 별로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883435"/>
                  </a:ext>
                </a:extLst>
              </a:tr>
              <a:tr h="209744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수량 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개 이하 상품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위 상품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(5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개 이하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을 요청리스트에 추가한다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전날 주문 건 검색하여 새벽배송리스트 제작한다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제조업체가 공급한 상품을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공급량만큼 상품의 수량을 수정한다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71031"/>
                  </a:ext>
                </a:extLst>
              </a:tr>
              <a:tr h="13888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개발한 신제품 정보를 상품 테이블에 추가한다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자사에서 공급하는 상품들을 확인한다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직원에게 </a:t>
                      </a:r>
                      <a:r>
                        <a:rPr lang="ko-KR" sz="18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요청받은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상품 공급 후 공급 정보를 작성한다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35736"/>
                  </a:ext>
                </a:extLst>
              </a:tr>
              <a:tr h="1034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새벽배송리스트에서 특정 주소 포함한 주문 건들을 검색한다</a:t>
                      </a: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배송완료한 주문은 삭제한다</a:t>
                      </a:r>
                      <a:r>
                        <a:rPr lang="en-US" altLang="ko-KR" sz="18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987244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32DD109-5CEA-4635-A590-F97D0C7495D2}"/>
              </a:ext>
            </a:extLst>
          </p:cNvPr>
          <p:cNvSpPr/>
          <p:nvPr/>
        </p:nvSpPr>
        <p:spPr>
          <a:xfrm rot="5400000">
            <a:off x="1057092" y="3781881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E46CB-E963-4AA2-BD97-224A19FA17BB}"/>
              </a:ext>
            </a:extLst>
          </p:cNvPr>
          <p:cNvSpPr txBox="1"/>
          <p:nvPr/>
        </p:nvSpPr>
        <p:spPr>
          <a:xfrm>
            <a:off x="1746961" y="3451180"/>
            <a:ext cx="320040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 선정 이유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F1F2-B2B3-436C-B9C7-E38CD7E55CF5}"/>
              </a:ext>
            </a:extLst>
          </p:cNvPr>
          <p:cNvSpPr txBox="1"/>
          <p:nvPr/>
        </p:nvSpPr>
        <p:spPr>
          <a:xfrm>
            <a:off x="1143000" y="4686300"/>
            <a:ext cx="5943600" cy="223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집에서 아침을 먹게 되면서 전날 주문하면 다음날 아침까지 배송이 되는 새벽 배송 시스템 사용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0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2721331" y="573664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11200" y="242963"/>
            <a:ext cx="520381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관계형 데이터베이스 스키마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03008C-077F-46F5-9819-503D474462D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6" b="59499"/>
          <a:stretch/>
        </p:blipFill>
        <p:spPr bwMode="auto">
          <a:xfrm>
            <a:off x="173168" y="1767094"/>
            <a:ext cx="4397279" cy="234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2BBE277-CA73-4482-8212-8B4564F8A34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6" t="4432" b="59499"/>
          <a:stretch/>
        </p:blipFill>
        <p:spPr bwMode="auto">
          <a:xfrm>
            <a:off x="588152" y="4824248"/>
            <a:ext cx="3912889" cy="230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9E3B656-DF1C-475D-BFC3-EBB3B53F44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3144" r="51716" b="31767"/>
          <a:stretch/>
        </p:blipFill>
        <p:spPr bwMode="auto">
          <a:xfrm>
            <a:off x="596173" y="7619109"/>
            <a:ext cx="3769895" cy="16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7215D59-C09E-458E-9F52-D44D1588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79596"/>
              </p:ext>
            </p:extLst>
          </p:nvPr>
        </p:nvGraphicFramePr>
        <p:xfrm>
          <a:off x="4967500" y="2046367"/>
          <a:ext cx="5274705" cy="1805725"/>
        </p:xfrm>
        <a:graphic>
          <a:graphicData uri="http://schemas.openxmlformats.org/drawingml/2006/table">
            <a:tbl>
              <a:tblPr firstRow="1" firstCol="1" bandRow="1"/>
              <a:tblGrid>
                <a:gridCol w="1384115">
                  <a:extLst>
                    <a:ext uri="{9D8B030D-6E8A-4147-A177-3AD203B41FA5}">
                      <a16:colId xmlns:a16="http://schemas.microsoft.com/office/drawing/2014/main" val="1635860494"/>
                    </a:ext>
                  </a:extLst>
                </a:gridCol>
                <a:gridCol w="1487579">
                  <a:extLst>
                    <a:ext uri="{9D8B030D-6E8A-4147-A177-3AD203B41FA5}">
                      <a16:colId xmlns:a16="http://schemas.microsoft.com/office/drawing/2014/main" val="794154781"/>
                    </a:ext>
                  </a:extLst>
                </a:gridCol>
                <a:gridCol w="818427">
                  <a:extLst>
                    <a:ext uri="{9D8B030D-6E8A-4147-A177-3AD203B41FA5}">
                      <a16:colId xmlns:a16="http://schemas.microsoft.com/office/drawing/2014/main" val="2512422581"/>
                    </a:ext>
                  </a:extLst>
                </a:gridCol>
                <a:gridCol w="817850">
                  <a:extLst>
                    <a:ext uri="{9D8B030D-6E8A-4147-A177-3AD203B41FA5}">
                      <a16:colId xmlns:a16="http://schemas.microsoft.com/office/drawing/2014/main" val="37455185"/>
                    </a:ext>
                  </a:extLst>
                </a:gridCol>
                <a:gridCol w="766734">
                  <a:extLst>
                    <a:ext uri="{9D8B030D-6E8A-4147-A177-3AD203B41FA5}">
                      <a16:colId xmlns:a16="http://schemas.microsoft.com/office/drawing/2014/main" val="1522213253"/>
                    </a:ext>
                  </a:extLst>
                </a:gridCol>
              </a:tblGrid>
              <a:tr h="166402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69420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456669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9280" algn="ctr"/>
                        </a:tabLs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033532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pw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varchar(12)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88153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36719"/>
                  </a:ext>
                </a:extLst>
              </a:tr>
              <a:tr h="3233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birth(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생년월일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108056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4FF6FA6-775E-4231-AF3B-8BB3BCFD2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24939"/>
              </p:ext>
            </p:extLst>
          </p:nvPr>
        </p:nvGraphicFramePr>
        <p:xfrm>
          <a:off x="11089813" y="1538697"/>
          <a:ext cx="5274706" cy="1250966"/>
        </p:xfrm>
        <a:graphic>
          <a:graphicData uri="http://schemas.openxmlformats.org/drawingml/2006/table">
            <a:tbl>
              <a:tblPr firstRow="1" firstCol="1" bandRow="1"/>
              <a:tblGrid>
                <a:gridCol w="808820">
                  <a:extLst>
                    <a:ext uri="{9D8B030D-6E8A-4147-A177-3AD203B41FA5}">
                      <a16:colId xmlns:a16="http://schemas.microsoft.com/office/drawing/2014/main" val="3952990748"/>
                    </a:ext>
                  </a:extLst>
                </a:gridCol>
                <a:gridCol w="1055367">
                  <a:extLst>
                    <a:ext uri="{9D8B030D-6E8A-4147-A177-3AD203B41FA5}">
                      <a16:colId xmlns:a16="http://schemas.microsoft.com/office/drawing/2014/main" val="1302383452"/>
                    </a:ext>
                  </a:extLst>
                </a:gridCol>
                <a:gridCol w="802170">
                  <a:extLst>
                    <a:ext uri="{9D8B030D-6E8A-4147-A177-3AD203B41FA5}">
                      <a16:colId xmlns:a16="http://schemas.microsoft.com/office/drawing/2014/main" val="3643337728"/>
                    </a:ext>
                  </a:extLst>
                </a:gridCol>
                <a:gridCol w="649289">
                  <a:extLst>
                    <a:ext uri="{9D8B030D-6E8A-4147-A177-3AD203B41FA5}">
                      <a16:colId xmlns:a16="http://schemas.microsoft.com/office/drawing/2014/main" val="2402390333"/>
                    </a:ext>
                  </a:extLst>
                </a:gridCol>
                <a:gridCol w="1959060">
                  <a:extLst>
                    <a:ext uri="{9D8B030D-6E8A-4147-A177-3AD203B41FA5}">
                      <a16:colId xmlns:a16="http://schemas.microsoft.com/office/drawing/2014/main" val="1332985327"/>
                    </a:ext>
                  </a:extLst>
                </a:gridCol>
              </a:tblGrid>
              <a:tr h="99603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customer-phone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50868"/>
                  </a:ext>
                </a:extLst>
              </a:tr>
              <a:tr h="3815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90976"/>
                  </a:ext>
                </a:extLst>
              </a:tr>
              <a:tr h="3401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563557"/>
                  </a:ext>
                </a:extLst>
              </a:tr>
              <a:tr h="3401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85718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9EE89BA-6C7C-456F-891D-5BD4809FC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499"/>
              </p:ext>
            </p:extLst>
          </p:nvPr>
        </p:nvGraphicFramePr>
        <p:xfrm>
          <a:off x="11072952" y="3086614"/>
          <a:ext cx="5291567" cy="1417510"/>
        </p:xfrm>
        <a:graphic>
          <a:graphicData uri="http://schemas.openxmlformats.org/drawingml/2006/table">
            <a:tbl>
              <a:tblPr firstRow="1" firstCol="1" bandRow="1"/>
              <a:tblGrid>
                <a:gridCol w="890448">
                  <a:extLst>
                    <a:ext uri="{9D8B030D-6E8A-4147-A177-3AD203B41FA5}">
                      <a16:colId xmlns:a16="http://schemas.microsoft.com/office/drawing/2014/main" val="283289032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60637222"/>
                    </a:ext>
                  </a:extLst>
                </a:gridCol>
                <a:gridCol w="717633">
                  <a:extLst>
                    <a:ext uri="{9D8B030D-6E8A-4147-A177-3AD203B41FA5}">
                      <a16:colId xmlns:a16="http://schemas.microsoft.com/office/drawing/2014/main" val="2331532583"/>
                    </a:ext>
                  </a:extLst>
                </a:gridCol>
                <a:gridCol w="651364">
                  <a:extLst>
                    <a:ext uri="{9D8B030D-6E8A-4147-A177-3AD203B41FA5}">
                      <a16:colId xmlns:a16="http://schemas.microsoft.com/office/drawing/2014/main" val="427181033"/>
                    </a:ext>
                  </a:extLst>
                </a:gridCol>
                <a:gridCol w="1965322">
                  <a:extLst>
                    <a:ext uri="{9D8B030D-6E8A-4147-A177-3AD203B41FA5}">
                      <a16:colId xmlns:a16="http://schemas.microsoft.com/office/drawing/2014/main" val="3672196708"/>
                    </a:ext>
                  </a:extLst>
                </a:gridCol>
              </a:tblGrid>
              <a:tr h="208857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customer-address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9858"/>
                  </a:ext>
                </a:extLst>
              </a:tr>
              <a:tr h="2804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38310"/>
                  </a:ext>
                </a:extLst>
              </a:tr>
              <a:tr h="3093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117357"/>
                  </a:ext>
                </a:extLst>
              </a:tr>
              <a:tr h="3093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postcode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23413"/>
                  </a:ext>
                </a:extLst>
              </a:tr>
              <a:tr h="30939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79435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3999EC3-9806-4EAF-851B-C5D6429BC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80169"/>
              </p:ext>
            </p:extLst>
          </p:nvPr>
        </p:nvGraphicFramePr>
        <p:xfrm>
          <a:off x="4967500" y="5147698"/>
          <a:ext cx="5585064" cy="1632279"/>
        </p:xfrm>
        <a:graphic>
          <a:graphicData uri="http://schemas.openxmlformats.org/drawingml/2006/table">
            <a:tbl>
              <a:tblPr firstRow="1" firstCol="1" bandRow="1"/>
              <a:tblGrid>
                <a:gridCol w="1279569">
                  <a:extLst>
                    <a:ext uri="{9D8B030D-6E8A-4147-A177-3AD203B41FA5}">
                      <a16:colId xmlns:a16="http://schemas.microsoft.com/office/drawing/2014/main" val="12711330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923621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644356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25065580"/>
                    </a:ext>
                  </a:extLst>
                </a:gridCol>
                <a:gridCol w="1181295">
                  <a:extLst>
                    <a:ext uri="{9D8B030D-6E8A-4147-A177-3AD203B41FA5}">
                      <a16:colId xmlns:a16="http://schemas.microsoft.com/office/drawing/2014/main" val="217051401"/>
                    </a:ext>
                  </a:extLst>
                </a:gridCol>
              </a:tblGrid>
              <a:tr h="272581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30334"/>
                  </a:ext>
                </a:extLst>
              </a:tr>
              <a:tr h="18005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399884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358048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birth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603459"/>
                  </a:ext>
                </a:extLst>
              </a:tr>
              <a:tr h="2562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359892"/>
                  </a:ext>
                </a:extLst>
              </a:tr>
              <a:tr h="30480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enter_year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3536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352ACB7-5C7F-4646-89CE-61FA835AE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81429"/>
              </p:ext>
            </p:extLst>
          </p:nvPr>
        </p:nvGraphicFramePr>
        <p:xfrm>
          <a:off x="11072952" y="5158818"/>
          <a:ext cx="5462448" cy="1567563"/>
        </p:xfrm>
        <a:graphic>
          <a:graphicData uri="http://schemas.openxmlformats.org/drawingml/2006/table">
            <a:tbl>
              <a:tblPr firstRow="1" firstCol="1" bandRow="1"/>
              <a:tblGrid>
                <a:gridCol w="724314">
                  <a:extLst>
                    <a:ext uri="{9D8B030D-6E8A-4147-A177-3AD203B41FA5}">
                      <a16:colId xmlns:a16="http://schemas.microsoft.com/office/drawing/2014/main" val="2466720682"/>
                    </a:ext>
                  </a:extLst>
                </a:gridCol>
                <a:gridCol w="1035554">
                  <a:extLst>
                    <a:ext uri="{9D8B030D-6E8A-4147-A177-3AD203B41FA5}">
                      <a16:colId xmlns:a16="http://schemas.microsoft.com/office/drawing/2014/main" val="1358450542"/>
                    </a:ext>
                  </a:extLst>
                </a:gridCol>
                <a:gridCol w="739681">
                  <a:extLst>
                    <a:ext uri="{9D8B030D-6E8A-4147-A177-3AD203B41FA5}">
                      <a16:colId xmlns:a16="http://schemas.microsoft.com/office/drawing/2014/main" val="1971984925"/>
                    </a:ext>
                  </a:extLst>
                </a:gridCol>
                <a:gridCol w="739681">
                  <a:extLst>
                    <a:ext uri="{9D8B030D-6E8A-4147-A177-3AD203B41FA5}">
                      <a16:colId xmlns:a16="http://schemas.microsoft.com/office/drawing/2014/main" val="363686394"/>
                    </a:ext>
                  </a:extLst>
                </a:gridCol>
                <a:gridCol w="2223218">
                  <a:extLst>
                    <a:ext uri="{9D8B030D-6E8A-4147-A177-3AD203B41FA5}">
                      <a16:colId xmlns:a16="http://schemas.microsoft.com/office/drawing/2014/main" val="1132409218"/>
                    </a:ext>
                  </a:extLst>
                </a:gridCol>
              </a:tblGrid>
              <a:tr h="289119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employee-phone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11311"/>
                  </a:ext>
                </a:extLst>
              </a:tr>
              <a:tr h="426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174250"/>
                  </a:ext>
                </a:extLst>
              </a:tr>
              <a:tr h="426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672037"/>
                  </a:ext>
                </a:extLst>
              </a:tr>
              <a:tr h="4261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6657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3281C26-39A2-4BA8-A710-5188AF3BA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1645"/>
              </p:ext>
            </p:extLst>
          </p:nvPr>
        </p:nvGraphicFramePr>
        <p:xfrm>
          <a:off x="4967500" y="7619109"/>
          <a:ext cx="6310100" cy="1949179"/>
        </p:xfrm>
        <a:graphic>
          <a:graphicData uri="http://schemas.openxmlformats.org/drawingml/2006/table">
            <a:tbl>
              <a:tblPr firstRow="1" firstCol="1" bandRow="1"/>
              <a:tblGrid>
                <a:gridCol w="1540640">
                  <a:extLst>
                    <a:ext uri="{9D8B030D-6E8A-4147-A177-3AD203B41FA5}">
                      <a16:colId xmlns:a16="http://schemas.microsoft.com/office/drawing/2014/main" val="4259532290"/>
                    </a:ext>
                  </a:extLst>
                </a:gridCol>
                <a:gridCol w="1221448">
                  <a:extLst>
                    <a:ext uri="{9D8B030D-6E8A-4147-A177-3AD203B41FA5}">
                      <a16:colId xmlns:a16="http://schemas.microsoft.com/office/drawing/2014/main" val="4120475084"/>
                    </a:ext>
                  </a:extLst>
                </a:gridCol>
                <a:gridCol w="427660">
                  <a:extLst>
                    <a:ext uri="{9D8B030D-6E8A-4147-A177-3AD203B41FA5}">
                      <a16:colId xmlns:a16="http://schemas.microsoft.com/office/drawing/2014/main" val="314516486"/>
                    </a:ext>
                  </a:extLst>
                </a:gridCol>
                <a:gridCol w="776740">
                  <a:extLst>
                    <a:ext uri="{9D8B030D-6E8A-4147-A177-3AD203B41FA5}">
                      <a16:colId xmlns:a16="http://schemas.microsoft.com/office/drawing/2014/main" val="663456910"/>
                    </a:ext>
                  </a:extLst>
                </a:gridCol>
                <a:gridCol w="2343612">
                  <a:extLst>
                    <a:ext uri="{9D8B030D-6E8A-4147-A177-3AD203B41FA5}">
                      <a16:colId xmlns:a16="http://schemas.microsoft.com/office/drawing/2014/main" val="2097165416"/>
                    </a:ext>
                  </a:extLst>
                </a:gridCol>
              </a:tblGrid>
              <a:tr h="258652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34493"/>
                  </a:ext>
                </a:extLst>
              </a:tr>
              <a:tr h="31824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88548"/>
                  </a:ext>
                </a:extLst>
              </a:tr>
              <a:tr h="3264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471826"/>
                  </a:ext>
                </a:extLst>
              </a:tr>
              <a:tr h="3264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40355"/>
                  </a:ext>
                </a:extLst>
              </a:tr>
              <a:tr h="3264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manager(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담당자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14861"/>
                  </a:ext>
                </a:extLst>
              </a:tr>
              <a:tr h="3264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담당직원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97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2721331" y="573664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11200" y="242963"/>
            <a:ext cx="520381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관계형 데이터베이스 스키마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93442F0-00C1-429D-BD28-93719CAA81D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6" t="41764" b="29562"/>
          <a:stretch/>
        </p:blipFill>
        <p:spPr bwMode="auto">
          <a:xfrm>
            <a:off x="1072621" y="2917326"/>
            <a:ext cx="391289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7452169-2987-4F54-AA76-F37715D0F3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25" t="74460" r="2436"/>
          <a:stretch/>
        </p:blipFill>
        <p:spPr bwMode="auto">
          <a:xfrm>
            <a:off x="7205882" y="2917326"/>
            <a:ext cx="3618449" cy="1897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04C6F82-C560-4D88-9F38-D3BAE05EA89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07" r="49676"/>
          <a:stretch/>
        </p:blipFill>
        <p:spPr bwMode="auto">
          <a:xfrm>
            <a:off x="13391034" y="3134995"/>
            <a:ext cx="3478013" cy="14625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06923D4-B831-42F8-8AF4-2F3BC27E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64993"/>
              </p:ext>
            </p:extLst>
          </p:nvPr>
        </p:nvGraphicFramePr>
        <p:xfrm>
          <a:off x="190731" y="4746126"/>
          <a:ext cx="5676670" cy="1363980"/>
        </p:xfrm>
        <a:graphic>
          <a:graphicData uri="http://schemas.openxmlformats.org/drawingml/2006/table">
            <a:tbl>
              <a:tblPr firstRow="1" firstCol="1" bandRow="1"/>
              <a:tblGrid>
                <a:gridCol w="1431317">
                  <a:extLst>
                    <a:ext uri="{9D8B030D-6E8A-4147-A177-3AD203B41FA5}">
                      <a16:colId xmlns:a16="http://schemas.microsoft.com/office/drawing/2014/main" val="3230204112"/>
                    </a:ext>
                  </a:extLst>
                </a:gridCol>
                <a:gridCol w="1040364">
                  <a:extLst>
                    <a:ext uri="{9D8B030D-6E8A-4147-A177-3AD203B41FA5}">
                      <a16:colId xmlns:a16="http://schemas.microsoft.com/office/drawing/2014/main" val="2067195589"/>
                    </a:ext>
                  </a:extLst>
                </a:gridCol>
                <a:gridCol w="607843">
                  <a:extLst>
                    <a:ext uri="{9D8B030D-6E8A-4147-A177-3AD203B41FA5}">
                      <a16:colId xmlns:a16="http://schemas.microsoft.com/office/drawing/2014/main" val="1605143958"/>
                    </a:ext>
                  </a:extLst>
                </a:gridCol>
                <a:gridCol w="552584">
                  <a:extLst>
                    <a:ext uri="{9D8B030D-6E8A-4147-A177-3AD203B41FA5}">
                      <a16:colId xmlns:a16="http://schemas.microsoft.com/office/drawing/2014/main" val="3418831763"/>
                    </a:ext>
                  </a:extLst>
                </a:gridCol>
                <a:gridCol w="2044562">
                  <a:extLst>
                    <a:ext uri="{9D8B030D-6E8A-4147-A177-3AD203B41FA5}">
                      <a16:colId xmlns:a16="http://schemas.microsoft.com/office/drawing/2014/main" val="2816860339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6102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3509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329970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32810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manager(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담당자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97997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담당직원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65779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AA50ABF-81B8-4842-9DCE-0AEC1D11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5829"/>
              </p:ext>
            </p:extLst>
          </p:nvPr>
        </p:nvGraphicFramePr>
        <p:xfrm>
          <a:off x="12162811" y="4773930"/>
          <a:ext cx="5934458" cy="2045970"/>
        </p:xfrm>
        <a:graphic>
          <a:graphicData uri="http://schemas.openxmlformats.org/drawingml/2006/table">
            <a:tbl>
              <a:tblPr firstRow="1" firstCol="1" bandRow="1"/>
              <a:tblGrid>
                <a:gridCol w="1787525">
                  <a:extLst>
                    <a:ext uri="{9D8B030D-6E8A-4147-A177-3AD203B41FA5}">
                      <a16:colId xmlns:a16="http://schemas.microsoft.com/office/drawing/2014/main" val="495912926"/>
                    </a:ext>
                  </a:extLst>
                </a:gridCol>
                <a:gridCol w="974789">
                  <a:extLst>
                    <a:ext uri="{9D8B030D-6E8A-4147-A177-3AD203B41FA5}">
                      <a16:colId xmlns:a16="http://schemas.microsoft.com/office/drawing/2014/main" val="52332317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931647953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3091932733"/>
                    </a:ext>
                  </a:extLst>
                </a:gridCol>
                <a:gridCol w="1954848">
                  <a:extLst>
                    <a:ext uri="{9D8B030D-6E8A-4147-A177-3AD203B41FA5}">
                      <a16:colId xmlns:a16="http://schemas.microsoft.com/office/drawing/2014/main" val="3123351587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product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0653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2115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상품번호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3820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상품이름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varchar(20)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01437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quantity(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재고량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40673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price(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단가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3013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74327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employee(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담당직원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65706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 (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76271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69FF7CD-584C-41FF-8BF2-ECF86203E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88274"/>
              </p:ext>
            </p:extLst>
          </p:nvPr>
        </p:nvGraphicFramePr>
        <p:xfrm>
          <a:off x="6207218" y="4746127"/>
          <a:ext cx="5615776" cy="1830927"/>
        </p:xfrm>
        <a:graphic>
          <a:graphicData uri="http://schemas.openxmlformats.org/drawingml/2006/table">
            <a:tbl>
              <a:tblPr firstRow="1" firstCol="1" bandRow="1"/>
              <a:tblGrid>
                <a:gridCol w="1221423">
                  <a:extLst>
                    <a:ext uri="{9D8B030D-6E8A-4147-A177-3AD203B41FA5}">
                      <a16:colId xmlns:a16="http://schemas.microsoft.com/office/drawing/2014/main" val="3469609541"/>
                    </a:ext>
                  </a:extLst>
                </a:gridCol>
                <a:gridCol w="1034490">
                  <a:extLst>
                    <a:ext uri="{9D8B030D-6E8A-4147-A177-3AD203B41FA5}">
                      <a16:colId xmlns:a16="http://schemas.microsoft.com/office/drawing/2014/main" val="4149138621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550501242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675641703"/>
                    </a:ext>
                  </a:extLst>
                </a:gridCol>
                <a:gridCol w="1709180">
                  <a:extLst>
                    <a:ext uri="{9D8B030D-6E8A-4147-A177-3AD203B41FA5}">
                      <a16:colId xmlns:a16="http://schemas.microsoft.com/office/drawing/2014/main" val="3206391605"/>
                    </a:ext>
                  </a:extLst>
                </a:gridCol>
              </a:tblGrid>
              <a:tr h="208435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cart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02362"/>
                  </a:ext>
                </a:extLst>
              </a:tr>
              <a:tr h="3527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384457"/>
                  </a:ext>
                </a:extLst>
              </a:tr>
              <a:tr h="53220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70194"/>
                  </a:ext>
                </a:extLst>
              </a:tr>
              <a:tr h="3527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상품이름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varchar(20)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상품테이블의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name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564229"/>
                  </a:ext>
                </a:extLst>
              </a:tr>
              <a:tr h="3527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quantity 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수량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기본값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69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1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2721331" y="573664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3411200" y="242963"/>
            <a:ext cx="520381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관계형 데이터베이스 스키마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917A494-6D2C-4E47-A190-DE6E6C964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53996"/>
              </p:ext>
            </p:extLst>
          </p:nvPr>
        </p:nvGraphicFramePr>
        <p:xfrm>
          <a:off x="6425386" y="5631326"/>
          <a:ext cx="5385183" cy="1818640"/>
        </p:xfrm>
        <a:graphic>
          <a:graphicData uri="http://schemas.openxmlformats.org/drawingml/2006/table">
            <a:tbl>
              <a:tblPr firstRow="1" firstCol="1" bandRow="1"/>
              <a:tblGrid>
                <a:gridCol w="1046798">
                  <a:extLst>
                    <a:ext uri="{9D8B030D-6E8A-4147-A177-3AD203B41FA5}">
                      <a16:colId xmlns:a16="http://schemas.microsoft.com/office/drawing/2014/main" val="2894108425"/>
                    </a:ext>
                  </a:extLst>
                </a:gridCol>
                <a:gridCol w="1066864">
                  <a:extLst>
                    <a:ext uri="{9D8B030D-6E8A-4147-A177-3AD203B41FA5}">
                      <a16:colId xmlns:a16="http://schemas.microsoft.com/office/drawing/2014/main" val="1296814397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1221553710"/>
                    </a:ext>
                  </a:extLst>
                </a:gridCol>
                <a:gridCol w="570548">
                  <a:extLst>
                    <a:ext uri="{9D8B030D-6E8A-4147-A177-3AD203B41FA5}">
                      <a16:colId xmlns:a16="http://schemas.microsoft.com/office/drawing/2014/main" val="100875759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670745273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order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6435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6001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3156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75448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상품테이블의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num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32546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97165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quantity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15808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datetime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62485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9825125-1BCC-4A18-A74B-9233D34D0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45770"/>
              </p:ext>
            </p:extLst>
          </p:nvPr>
        </p:nvGraphicFramePr>
        <p:xfrm>
          <a:off x="6544340" y="2795638"/>
          <a:ext cx="5199319" cy="1993648"/>
        </p:xfrm>
        <a:graphic>
          <a:graphicData uri="http://schemas.openxmlformats.org/drawingml/2006/table">
            <a:tbl>
              <a:tblPr firstRow="1" firstCol="1" bandRow="1"/>
              <a:tblGrid>
                <a:gridCol w="1169861">
                  <a:extLst>
                    <a:ext uri="{9D8B030D-6E8A-4147-A177-3AD203B41FA5}">
                      <a16:colId xmlns:a16="http://schemas.microsoft.com/office/drawing/2014/main" val="325700264"/>
                    </a:ext>
                  </a:extLst>
                </a:gridCol>
                <a:gridCol w="1066864">
                  <a:extLst>
                    <a:ext uri="{9D8B030D-6E8A-4147-A177-3AD203B41FA5}">
                      <a16:colId xmlns:a16="http://schemas.microsoft.com/office/drawing/2014/main" val="1918106365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392042219"/>
                    </a:ext>
                  </a:extLst>
                </a:gridCol>
                <a:gridCol w="646748">
                  <a:extLst>
                    <a:ext uri="{9D8B030D-6E8A-4147-A177-3AD203B41FA5}">
                      <a16:colId xmlns:a16="http://schemas.microsoft.com/office/drawing/2014/main" val="1441169882"/>
                    </a:ext>
                  </a:extLst>
                </a:gridCol>
                <a:gridCol w="1707198">
                  <a:extLst>
                    <a:ext uri="{9D8B030D-6E8A-4147-A177-3AD203B41FA5}">
                      <a16:colId xmlns:a16="http://schemas.microsoft.com/office/drawing/2014/main" val="1369378011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</a:t>
                      </a: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5710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295642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delivery_name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배송업체테이블의 </a:t>
                      </a:r>
                      <a:endParaRPr lang="en-US" alt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13798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25229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postcode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주소의 </a:t>
                      </a:r>
                      <a:endParaRPr lang="en-US" alt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postcode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831351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주소의 </a:t>
                      </a:r>
                      <a:endParaRPr lang="en-US" alt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address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0490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9EB04324-C00D-43B3-A317-6CC6EA539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73120"/>
              </p:ext>
            </p:extLst>
          </p:nvPr>
        </p:nvGraphicFramePr>
        <p:xfrm>
          <a:off x="11883421" y="2845375"/>
          <a:ext cx="6308156" cy="1678814"/>
        </p:xfrm>
        <a:graphic>
          <a:graphicData uri="http://schemas.openxmlformats.org/drawingml/2006/table">
            <a:tbl>
              <a:tblPr firstRow="1" firstCol="1" bandRow="1"/>
              <a:tblGrid>
                <a:gridCol w="1794995">
                  <a:extLst>
                    <a:ext uri="{9D8B030D-6E8A-4147-A177-3AD203B41FA5}">
                      <a16:colId xmlns:a16="http://schemas.microsoft.com/office/drawing/2014/main" val="500944814"/>
                    </a:ext>
                  </a:extLst>
                </a:gridCol>
                <a:gridCol w="988945">
                  <a:extLst>
                    <a:ext uri="{9D8B030D-6E8A-4147-A177-3AD203B41FA5}">
                      <a16:colId xmlns:a16="http://schemas.microsoft.com/office/drawing/2014/main" val="2228818522"/>
                    </a:ext>
                  </a:extLst>
                </a:gridCol>
                <a:gridCol w="617487">
                  <a:extLst>
                    <a:ext uri="{9D8B030D-6E8A-4147-A177-3AD203B41FA5}">
                      <a16:colId xmlns:a16="http://schemas.microsoft.com/office/drawing/2014/main" val="2076812331"/>
                    </a:ext>
                  </a:extLst>
                </a:gridCol>
                <a:gridCol w="617487">
                  <a:extLst>
                    <a:ext uri="{9D8B030D-6E8A-4147-A177-3AD203B41FA5}">
                      <a16:colId xmlns:a16="http://schemas.microsoft.com/office/drawing/2014/main" val="4099722405"/>
                    </a:ext>
                  </a:extLst>
                </a:gridCol>
                <a:gridCol w="2289242">
                  <a:extLst>
                    <a:ext uri="{9D8B030D-6E8A-4147-A177-3AD203B41FA5}">
                      <a16:colId xmlns:a16="http://schemas.microsoft.com/office/drawing/2014/main" val="3910904753"/>
                    </a:ext>
                  </a:extLst>
                </a:gridCol>
              </a:tblGrid>
              <a:tr h="227330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</a:t>
                      </a:r>
                      <a:r>
                        <a:rPr lang="ko-KR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ask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49606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72693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varchar(8)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직원테이블의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43955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070568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상품테이블이 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225994"/>
                  </a:ext>
                </a:extLst>
              </a:tr>
              <a:tr h="227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prod_quantity(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요청수량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기본값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2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9729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C60472BC-6981-4657-B103-104832A29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91015"/>
              </p:ext>
            </p:extLst>
          </p:nvPr>
        </p:nvGraphicFramePr>
        <p:xfrm>
          <a:off x="11891442" y="5621574"/>
          <a:ext cx="6308156" cy="1884126"/>
        </p:xfrm>
        <a:graphic>
          <a:graphicData uri="http://schemas.openxmlformats.org/drawingml/2006/table">
            <a:tbl>
              <a:tblPr firstRow="1" firstCol="1" bandRow="1"/>
              <a:tblGrid>
                <a:gridCol w="1897698">
                  <a:extLst>
                    <a:ext uri="{9D8B030D-6E8A-4147-A177-3AD203B41FA5}">
                      <a16:colId xmlns:a16="http://schemas.microsoft.com/office/drawing/2014/main" val="1751133899"/>
                    </a:ext>
                  </a:extLst>
                </a:gridCol>
                <a:gridCol w="974789">
                  <a:extLst>
                    <a:ext uri="{9D8B030D-6E8A-4147-A177-3AD203B41FA5}">
                      <a16:colId xmlns:a16="http://schemas.microsoft.com/office/drawing/2014/main" val="952384291"/>
                    </a:ext>
                  </a:extLst>
                </a:gridCol>
                <a:gridCol w="608648">
                  <a:extLst>
                    <a:ext uri="{9D8B030D-6E8A-4147-A177-3AD203B41FA5}">
                      <a16:colId xmlns:a16="http://schemas.microsoft.com/office/drawing/2014/main" val="4173512419"/>
                    </a:ext>
                  </a:extLst>
                </a:gridCol>
                <a:gridCol w="570548">
                  <a:extLst>
                    <a:ext uri="{9D8B030D-6E8A-4147-A177-3AD203B41FA5}">
                      <a16:colId xmlns:a16="http://schemas.microsoft.com/office/drawing/2014/main" val="2591874080"/>
                    </a:ext>
                  </a:extLst>
                </a:gridCol>
                <a:gridCol w="2256473">
                  <a:extLst>
                    <a:ext uri="{9D8B030D-6E8A-4147-A177-3AD203B41FA5}">
                      <a16:colId xmlns:a16="http://schemas.microsoft.com/office/drawing/2014/main" val="3440982517"/>
                    </a:ext>
                  </a:extLst>
                </a:gridCol>
              </a:tblGrid>
              <a:tr h="295452">
                <a:tc grid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2053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도메인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널 허용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키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제약조건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08863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상품번호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char(5)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기본키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상품테이블의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num 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188944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supply_quantity(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공급수량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97910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supply_date(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공급일자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datetime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987468"/>
                  </a:ext>
                </a:extLst>
              </a:tr>
              <a:tr h="2954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manufacturer(</a:t>
                      </a:r>
                      <a:r>
                        <a:rPr lang="ko-KR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varchar(10)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2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제조업체테이블의 </a:t>
                      </a:r>
                      <a:r>
                        <a:rPr lang="en-US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ko-KR" sz="12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속성 참조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137042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6A9F46C7-5E68-4BE7-BB3C-EC352FAB26B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1"/>
          <a:stretch/>
        </p:blipFill>
        <p:spPr bwMode="auto">
          <a:xfrm>
            <a:off x="381000" y="2095500"/>
            <a:ext cx="5665391" cy="647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7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4818547" y="59704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5508416" y="266341"/>
            <a:ext cx="246061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생성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AC0318-E4B4-4694-8868-609BD6823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67801"/>
              </p:ext>
            </p:extLst>
          </p:nvPr>
        </p:nvGraphicFramePr>
        <p:xfrm>
          <a:off x="381001" y="2095499"/>
          <a:ext cx="8640000" cy="7345681"/>
        </p:xfrm>
        <a:graphic>
          <a:graphicData uri="http://schemas.openxmlformats.org/drawingml/2006/table">
            <a:tbl>
              <a:tblPr firstRow="1" firstCol="1" bandRow="1"/>
              <a:tblGrid>
                <a:gridCol w="1383276">
                  <a:extLst>
                    <a:ext uri="{9D8B030D-6E8A-4147-A177-3AD203B41FA5}">
                      <a16:colId xmlns:a16="http://schemas.microsoft.com/office/drawing/2014/main" val="1535060681"/>
                    </a:ext>
                  </a:extLst>
                </a:gridCol>
                <a:gridCol w="7256724">
                  <a:extLst>
                    <a:ext uri="{9D8B030D-6E8A-4147-A177-3AD203B41FA5}">
                      <a16:colId xmlns:a16="http://schemas.microsoft.com/office/drawing/2014/main" val="297936005"/>
                    </a:ext>
                  </a:extLst>
                </a:gridCol>
              </a:tblGrid>
              <a:tr h="9408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 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 varchar(10) not null, pw varchar(12) not null,  name varchar(8) not null, birth date,  primary key (ID)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015794"/>
                  </a:ext>
                </a:extLst>
              </a:tr>
              <a:tr h="7036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 </a:t>
                      </a: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고객전화번호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 varchar(10) not null, phone int not null, primary key (phone)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436105"/>
                  </a:ext>
                </a:extLst>
              </a:tr>
              <a:tr h="9408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주소 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고객주소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ID varchar(10) not null, postcode int not null,  address varchar(100) not null,  primary key (address));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67784"/>
                  </a:ext>
                </a:extLst>
              </a:tr>
              <a:tr h="9408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제조업체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name varchar(10) not null, phone int,  manager varchar(8), employee varchar(8),  primary key (name) );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649354"/>
                  </a:ext>
                </a:extLst>
              </a:tr>
              <a:tr h="9408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5)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varchar(8) not null, birth date,  address varchar(100),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enter_year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int,  primary key (name)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60505"/>
                  </a:ext>
                </a:extLst>
              </a:tr>
              <a:tr h="75958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6)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전화번호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직원전화번호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varchar(8) not null, phone int not null,  primary key (phone));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518264"/>
                  </a:ext>
                </a:extLst>
              </a:tr>
              <a:tr h="9408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7)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배송업체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name varchar(10) not null, phone int,  manager varchar(8), employee varchar(8), primary key (name));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974063"/>
                  </a:ext>
                </a:extLst>
              </a:tr>
              <a:tr h="11781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8)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상품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 char(5) not null, name varchar(20) not null, quantity int not null, price int not null, category varchar(10) not null, employee varchar(8),  manufacturer varchar(10),  primary key (num));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86209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01A797-0756-43E8-AFF2-80B4FB146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49287"/>
              </p:ext>
            </p:extLst>
          </p:nvPr>
        </p:nvGraphicFramePr>
        <p:xfrm>
          <a:off x="9303095" y="2095499"/>
          <a:ext cx="8640000" cy="6126482"/>
        </p:xfrm>
        <a:graphic>
          <a:graphicData uri="http://schemas.openxmlformats.org/drawingml/2006/table">
            <a:tbl>
              <a:tblPr firstRow="1" firstCol="1" bandRow="1"/>
              <a:tblGrid>
                <a:gridCol w="1795037">
                  <a:extLst>
                    <a:ext uri="{9D8B030D-6E8A-4147-A177-3AD203B41FA5}">
                      <a16:colId xmlns:a16="http://schemas.microsoft.com/office/drawing/2014/main" val="1535060681"/>
                    </a:ext>
                  </a:extLst>
                </a:gridCol>
                <a:gridCol w="6844963">
                  <a:extLst>
                    <a:ext uri="{9D8B030D-6E8A-4147-A177-3AD203B41FA5}">
                      <a16:colId xmlns:a16="http://schemas.microsoft.com/office/drawing/2014/main" val="297936005"/>
                    </a:ext>
                  </a:extLst>
                </a:gridCol>
              </a:tblGrid>
              <a:tr h="10642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9)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name varchar(20) not null, quantity int not null default 1, primary key (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378775"/>
                  </a:ext>
                </a:extLst>
              </a:tr>
              <a:tr h="13326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10)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num char(5)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char(5) not null, address varchar(100) not null, quantity int not null,  date datetime not null,  primary key (num)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644034"/>
                  </a:ext>
                </a:extLst>
              </a:tr>
              <a:tr h="10642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11)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배송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delivery_name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varchar(10) not null, postcode int not null, address varchar(100) not null,  primary key (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delivery_name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 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799593"/>
                  </a:ext>
                </a:extLst>
              </a:tr>
              <a:tr h="13326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12)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요청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employee varchar(8) not null, manufacturer varchar(10)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char(5)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prod_quantity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int not null default 0,  primary key (employee, manufacturer)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704559"/>
                  </a:ext>
                </a:extLst>
              </a:tr>
              <a:tr h="13326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13)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</a:t>
                      </a:r>
                      <a:endParaRPr lang="ko-KR" sz="1400" kern="10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공급</a:t>
                      </a:r>
                      <a:r>
                        <a:rPr lang="en-US" altLang="ko-KR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(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char(5)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supply_quantity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int not null, 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supply_date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 datetime not null, manufacturer varchar(10) not null,  primary key (</a:t>
                      </a:r>
                      <a:r>
                        <a:rPr lang="en-US" sz="1400" kern="100" dirty="0" err="1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prod_num</a:t>
                      </a: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	);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69" marR="18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43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4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1121131" y="536459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1811000" y="205758"/>
            <a:ext cx="6993708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사용자별 작업 내용 처리를 위한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9A57E2-CFDF-4B42-94FB-E237D0CF21E3}"/>
              </a:ext>
            </a:extLst>
          </p:cNvPr>
          <p:cNvSpPr txBox="1"/>
          <p:nvPr/>
        </p:nvSpPr>
        <p:spPr>
          <a:xfrm>
            <a:off x="327019" y="1552094"/>
            <a:ext cx="1120140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테이블에 고객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values(‘a1234’, ‘abc1234’,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‘1990/01/01’), (‘b5678’, ‘bcd5678’, ‘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이정윤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‘1999/03/20’) ;</a:t>
            </a: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고객전화번호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01012345678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고객전화번호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0211111000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01031371421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.id=’b1234’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고객주소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01234, ‘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강남구 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고객주소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02345, ‘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중구 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필동로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.id=’a1234’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고객주소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.id, 03456, ‘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노원구 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노원로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.id=’b1234’ and id=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.id);</a:t>
            </a: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 select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스타별스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11112222,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김커피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 select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서울바게트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11113333,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이쿠키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’);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values(‘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‘1980/01/01’, ‘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서울시 종로구 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종로동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2018);</a:t>
            </a: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직원전화번호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.name, 01022223333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and name=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직원전화번호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.name, 01022224444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and name=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.name);</a:t>
            </a: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배송업체 테이블에 정보 추가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배송업체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(select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빨라배송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11114444, ‘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이배달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’,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 from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.name=’</a:t>
            </a:r>
            <a:r>
              <a:rPr lang="ko-KR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and name=</a:t>
            </a:r>
            <a:r>
              <a:rPr lang="ko-KR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.name);</a:t>
            </a:r>
            <a:endParaRPr lang="ko-KR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088C631-323E-4A3A-8D39-35F3FB4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202646"/>
              </p:ext>
            </p:extLst>
          </p:nvPr>
        </p:nvGraphicFramePr>
        <p:xfrm>
          <a:off x="10696589" y="1704167"/>
          <a:ext cx="5725160" cy="484317"/>
        </p:xfrm>
        <a:graphic>
          <a:graphicData uri="http://schemas.openxmlformats.org/drawingml/2006/table">
            <a:tbl>
              <a:tblPr firstRow="1" firstCol="1" bandRow="1"/>
              <a:tblGrid>
                <a:gridCol w="1431290">
                  <a:extLst>
                    <a:ext uri="{9D8B030D-6E8A-4147-A177-3AD203B41FA5}">
                      <a16:colId xmlns:a16="http://schemas.microsoft.com/office/drawing/2014/main" val="3412970602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410203970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481206699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195447744"/>
                    </a:ext>
                  </a:extLst>
                </a:gridCol>
              </a:tblGrid>
              <a:tr h="1614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pw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birth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957633"/>
                  </a:ext>
                </a:extLst>
              </a:tr>
              <a:tr h="1614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abc1234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김고객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1990/01/01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92757"/>
                  </a:ext>
                </a:extLst>
              </a:tr>
              <a:tr h="16143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bcd5678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이정윤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1999/03/20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64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807424-C587-4B17-8DF3-F1817B878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14027"/>
              </p:ext>
            </p:extLst>
          </p:nvPr>
        </p:nvGraphicFramePr>
        <p:xfrm>
          <a:off x="10696589" y="2785201"/>
          <a:ext cx="5725160" cy="759952"/>
        </p:xfrm>
        <a:graphic>
          <a:graphicData uri="http://schemas.openxmlformats.org/drawingml/2006/table">
            <a:tbl>
              <a:tblPr firstRow="1" firstCol="1" bandRow="1"/>
              <a:tblGrid>
                <a:gridCol w="2862580">
                  <a:extLst>
                    <a:ext uri="{9D8B030D-6E8A-4147-A177-3AD203B41FA5}">
                      <a16:colId xmlns:a16="http://schemas.microsoft.com/office/drawing/2014/main" val="265799228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566974133"/>
                    </a:ext>
                  </a:extLst>
                </a:gridCol>
              </a:tblGrid>
              <a:tr h="1899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363201"/>
                  </a:ext>
                </a:extLst>
              </a:tr>
              <a:tr h="1899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01012345678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144664"/>
                  </a:ext>
                </a:extLst>
              </a:tr>
              <a:tr h="1899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0211111000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2156"/>
                  </a:ext>
                </a:extLst>
              </a:tr>
              <a:tr h="1899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01031371421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23054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FA3873-C1AD-410C-A948-DA86017BE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79652"/>
              </p:ext>
            </p:extLst>
          </p:nvPr>
        </p:nvGraphicFramePr>
        <p:xfrm>
          <a:off x="10696589" y="4216048"/>
          <a:ext cx="5725160" cy="927452"/>
        </p:xfrm>
        <a:graphic>
          <a:graphicData uri="http://schemas.openxmlformats.org/drawingml/2006/table">
            <a:tbl>
              <a:tblPr firstRow="1" firstCol="1" bandRow="1"/>
              <a:tblGrid>
                <a:gridCol w="807085">
                  <a:extLst>
                    <a:ext uri="{9D8B030D-6E8A-4147-A177-3AD203B41FA5}">
                      <a16:colId xmlns:a16="http://schemas.microsoft.com/office/drawing/2014/main" val="2162857584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4136946874"/>
                    </a:ext>
                  </a:extLst>
                </a:gridCol>
                <a:gridCol w="3928110">
                  <a:extLst>
                    <a:ext uri="{9D8B030D-6E8A-4147-A177-3AD203B41FA5}">
                      <a16:colId xmlns:a16="http://schemas.microsoft.com/office/drawing/2014/main" val="3573918783"/>
                    </a:ext>
                  </a:extLst>
                </a:gridCol>
              </a:tblGrid>
              <a:tr h="2318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postcode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82486"/>
                  </a:ext>
                </a:extLst>
              </a:tr>
              <a:tr h="2318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서울시 강남구 강남로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길 강남아파트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76975"/>
                  </a:ext>
                </a:extLst>
              </a:tr>
              <a:tr h="2318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a1234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04620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서울시 중구 필동로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길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동국대학교 원흥관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E550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283827"/>
                  </a:ext>
                </a:extLst>
              </a:tr>
              <a:tr h="2318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05678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서울시 노원구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노원로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길 노원아파트 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 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22854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5CBB47-0015-44D5-A0C3-04026C3CF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66372"/>
              </p:ext>
            </p:extLst>
          </p:nvPr>
        </p:nvGraphicFramePr>
        <p:xfrm>
          <a:off x="10696589" y="5770900"/>
          <a:ext cx="5754370" cy="751820"/>
        </p:xfrm>
        <a:graphic>
          <a:graphicData uri="http://schemas.openxmlformats.org/drawingml/2006/table">
            <a:tbl>
              <a:tblPr firstRow="1" firstCol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13417457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48716565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313388759"/>
                    </a:ext>
                  </a:extLst>
                </a:gridCol>
                <a:gridCol w="1875790">
                  <a:extLst>
                    <a:ext uri="{9D8B030D-6E8A-4147-A177-3AD203B41FA5}">
                      <a16:colId xmlns:a16="http://schemas.microsoft.com/office/drawing/2014/main" val="2160722244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manager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employee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0700"/>
                  </a:ext>
                </a:extLst>
              </a:tr>
              <a:tr h="27938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스타별스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11112222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김커피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51694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서울바게트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11113333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이쿠키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48034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44B300F-BA0F-409A-B0C7-6B1CE5309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9153"/>
              </p:ext>
            </p:extLst>
          </p:nvPr>
        </p:nvGraphicFramePr>
        <p:xfrm>
          <a:off x="10696589" y="7369247"/>
          <a:ext cx="5362575" cy="463042"/>
        </p:xfrm>
        <a:graphic>
          <a:graphicData uri="http://schemas.openxmlformats.org/drawingml/2006/table">
            <a:tbl>
              <a:tblPr firstRow="1" firstCol="1" bandRow="1"/>
              <a:tblGrid>
                <a:gridCol w="716915">
                  <a:extLst>
                    <a:ext uri="{9D8B030D-6E8A-4147-A177-3AD203B41FA5}">
                      <a16:colId xmlns:a16="http://schemas.microsoft.com/office/drawing/2014/main" val="2561352685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16094342"/>
                    </a:ext>
                  </a:extLst>
                </a:gridCol>
                <a:gridCol w="2496820">
                  <a:extLst>
                    <a:ext uri="{9D8B030D-6E8A-4147-A177-3AD203B41FA5}">
                      <a16:colId xmlns:a16="http://schemas.microsoft.com/office/drawing/2014/main" val="907435513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551061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birth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address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enter_year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038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1980/01/01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서울시 종로구 종로동 직원빌라 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101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53444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F23B9C7-B2CB-4B19-81D4-30CC842EC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847634"/>
              </p:ext>
            </p:extLst>
          </p:nvPr>
        </p:nvGraphicFramePr>
        <p:xfrm>
          <a:off x="10696589" y="8154930"/>
          <a:ext cx="5725160" cy="449961"/>
        </p:xfrm>
        <a:graphic>
          <a:graphicData uri="http://schemas.openxmlformats.org/drawingml/2006/table">
            <a:tbl>
              <a:tblPr firstRow="1" firstCol="1" bandRow="1"/>
              <a:tblGrid>
                <a:gridCol w="2862580">
                  <a:extLst>
                    <a:ext uri="{9D8B030D-6E8A-4147-A177-3AD203B41FA5}">
                      <a16:colId xmlns:a16="http://schemas.microsoft.com/office/drawing/2014/main" val="162679282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2248199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99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01022223333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07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0222224444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52422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8B43DD3-0279-4721-B3BD-F54364ADE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79943"/>
              </p:ext>
            </p:extLst>
          </p:nvPr>
        </p:nvGraphicFramePr>
        <p:xfrm>
          <a:off x="10696589" y="9297437"/>
          <a:ext cx="5754370" cy="620940"/>
        </p:xfrm>
        <a:graphic>
          <a:graphicData uri="http://schemas.openxmlformats.org/drawingml/2006/table">
            <a:tbl>
              <a:tblPr firstRow="1" firstCol="1" bandRow="1"/>
              <a:tblGrid>
                <a:gridCol w="1314450">
                  <a:extLst>
                    <a:ext uri="{9D8B030D-6E8A-4147-A177-3AD203B41FA5}">
                      <a16:colId xmlns:a16="http://schemas.microsoft.com/office/drawing/2014/main" val="215810828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96133144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147043404"/>
                    </a:ext>
                  </a:extLst>
                </a:gridCol>
                <a:gridCol w="1875790">
                  <a:extLst>
                    <a:ext uri="{9D8B030D-6E8A-4147-A177-3AD203B41FA5}">
                      <a16:colId xmlns:a16="http://schemas.microsoft.com/office/drawing/2014/main" val="1057568062"/>
                    </a:ext>
                  </a:extLst>
                </a:gridCol>
              </a:tblGrid>
              <a:tr h="2656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phone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manager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employee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26773"/>
                  </a:ext>
                </a:extLst>
              </a:tr>
              <a:tr h="3552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빨라배송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11114444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이배달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정직원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54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45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1528038" y="44211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1963400" y="103483"/>
            <a:ext cx="666299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사용자별 작업 내용 처리를 위한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84D8A-58CD-45F1-882F-50AB1B22A7E0}"/>
              </a:ext>
            </a:extLst>
          </p:cNvPr>
          <p:cNvSpPr txBox="1"/>
          <p:nvPr/>
        </p:nvSpPr>
        <p:spPr>
          <a:xfrm>
            <a:off x="13122179" y="2205361"/>
            <a:ext cx="4861021" cy="7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manufacturer as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제조업체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count(*) as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상품갯수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group by manufacturer;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B5691F-F498-44F7-B536-B8BCFA423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2690"/>
          <a:stretch/>
        </p:blipFill>
        <p:spPr>
          <a:xfrm>
            <a:off x="348916" y="4379457"/>
            <a:ext cx="6022848" cy="13427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D4E6A4-763E-4E8D-A7A7-0FA9B164D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52"/>
          <a:stretch/>
        </p:blipFill>
        <p:spPr>
          <a:xfrm>
            <a:off x="7299158" y="2205361"/>
            <a:ext cx="5464872" cy="10105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1EB8C2-DC6C-4EEC-BA41-63BA2647E5CD}"/>
              </a:ext>
            </a:extLst>
          </p:cNvPr>
          <p:cNvSpPr txBox="1"/>
          <p:nvPr/>
        </p:nvSpPr>
        <p:spPr>
          <a:xfrm>
            <a:off x="7299158" y="6124280"/>
            <a:ext cx="2877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장바구니에 상품 담기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9462FB-DB3E-43F8-BFE6-BC91594A6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2" t="48604" r="1359" b="25698"/>
          <a:stretch/>
        </p:blipFill>
        <p:spPr>
          <a:xfrm>
            <a:off x="7299158" y="4511286"/>
            <a:ext cx="5325461" cy="1199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0F2C469-F5C7-41A1-8D4B-E8DB210C7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83" b="2949"/>
          <a:stretch/>
        </p:blipFill>
        <p:spPr>
          <a:xfrm>
            <a:off x="358381" y="7097403"/>
            <a:ext cx="6022848" cy="10090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027E7D-C476-4185-9748-DDC76FFA6571}"/>
              </a:ext>
            </a:extLst>
          </p:cNvPr>
          <p:cNvSpPr txBox="1"/>
          <p:nvPr/>
        </p:nvSpPr>
        <p:spPr>
          <a:xfrm>
            <a:off x="348916" y="1812701"/>
            <a:ext cx="550561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개발한 신제품 정보를 상품 테이블에 추가한다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D70853-4020-423E-919C-289D2AD73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610"/>
          <a:stretch/>
        </p:blipFill>
        <p:spPr>
          <a:xfrm>
            <a:off x="7299158" y="3380956"/>
            <a:ext cx="5464872" cy="9985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CFF8E01-30BA-4283-B912-F15462768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3031" y="6159986"/>
            <a:ext cx="3200400" cy="9374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8D1519-9DBF-428C-8FFF-FF7CD2717B4E}"/>
              </a:ext>
            </a:extLst>
          </p:cNvPr>
          <p:cNvSpPr txBox="1"/>
          <p:nvPr/>
        </p:nvSpPr>
        <p:spPr>
          <a:xfrm>
            <a:off x="7299158" y="6628695"/>
            <a:ext cx="7158789" cy="30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장바구니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customer_ID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name, quantity) values (‘a1234’, ‘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바닐라콜드브루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3);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F7D55-DB27-40E9-BE25-3A99D3ACE730}"/>
              </a:ext>
            </a:extLst>
          </p:cNvPr>
          <p:cNvSpPr txBox="1"/>
          <p:nvPr/>
        </p:nvSpPr>
        <p:spPr>
          <a:xfrm>
            <a:off x="7299158" y="7358896"/>
            <a:ext cx="287721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주문하기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FF3DF1A-2676-4EDB-AFB6-377FC1439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158" y="8254708"/>
            <a:ext cx="8810625" cy="1219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DF96435-C180-4A5B-85CA-B62A48716636}"/>
              </a:ext>
            </a:extLst>
          </p:cNvPr>
          <p:cNvSpPr txBox="1"/>
          <p:nvPr/>
        </p:nvSpPr>
        <p:spPr>
          <a:xfrm>
            <a:off x="7299158" y="7903525"/>
            <a:ext cx="7158789" cy="30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주문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values ( 'r0001', 'b1234', 'p0002', '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 노원구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노원로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 5, now());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938DD0-FA8E-45EC-916D-F99E15D69295}"/>
              </a:ext>
            </a:extLst>
          </p:cNvPr>
          <p:cNvSpPr txBox="1"/>
          <p:nvPr/>
        </p:nvSpPr>
        <p:spPr>
          <a:xfrm>
            <a:off x="7299158" y="1561786"/>
            <a:ext cx="729412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별 상품 개수 검색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 별 상품 개수 검색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카테고리 검색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43228F-1226-4D7E-BF6E-57DC0840B1C6}"/>
              </a:ext>
            </a:extLst>
          </p:cNvPr>
          <p:cNvSpPr txBox="1"/>
          <p:nvPr/>
        </p:nvSpPr>
        <p:spPr>
          <a:xfrm>
            <a:off x="324853" y="2363857"/>
            <a:ext cx="6022849" cy="19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insert into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(num, name, quantity, price, category, manufacturer)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 (‘p0001’,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바닐라콜드브루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5, 5000, 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커피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스타별스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insert into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(num, name, quantity, price, category, manufacturer)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 (‘p0002’,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토스트식빵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200, 6000, 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빵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서울바게트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(num, name, quantity, price, category, manufacturer)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values (‘p0003’, 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아메리카노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100, 3000, 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커피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스타별스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5D706-E30D-459F-ABFC-875C1DE03A2B}"/>
              </a:ext>
            </a:extLst>
          </p:cNvPr>
          <p:cNvSpPr txBox="1"/>
          <p:nvPr/>
        </p:nvSpPr>
        <p:spPr>
          <a:xfrm>
            <a:off x="303196" y="6351103"/>
            <a:ext cx="607803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자사에서 공급하는 제품을 검색한다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99975-8C50-4B2D-AD23-838DDAFE1E17}"/>
              </a:ext>
            </a:extLst>
          </p:cNvPr>
          <p:cNvSpPr txBox="1"/>
          <p:nvPr/>
        </p:nvSpPr>
        <p:spPr>
          <a:xfrm>
            <a:off x="366402" y="6785103"/>
            <a:ext cx="4940132" cy="30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* from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 manufacturer=’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스타별스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14A84-F2DB-4580-B2F7-0557ED2EF210}"/>
              </a:ext>
            </a:extLst>
          </p:cNvPr>
          <p:cNvSpPr txBox="1"/>
          <p:nvPr/>
        </p:nvSpPr>
        <p:spPr>
          <a:xfrm>
            <a:off x="13130201" y="3456470"/>
            <a:ext cx="4624400" cy="7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category as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카테고리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count(*) as 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상품갯수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group by category;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C515D4-F6B2-406C-B9E1-E7107A46C0B8}"/>
              </a:ext>
            </a:extLst>
          </p:cNvPr>
          <p:cNvCxnSpPr>
            <a:cxnSpLocks/>
          </p:cNvCxnSpPr>
          <p:nvPr/>
        </p:nvCxnSpPr>
        <p:spPr>
          <a:xfrm>
            <a:off x="6705600" y="1685248"/>
            <a:ext cx="0" cy="79204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1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5D385-3277-474D-80D7-09F58399C7AF}"/>
              </a:ext>
            </a:extLst>
          </p:cNvPr>
          <p:cNvSpPr/>
          <p:nvPr/>
        </p:nvSpPr>
        <p:spPr>
          <a:xfrm flipV="1">
            <a:off x="-22699" y="1254871"/>
            <a:ext cx="12600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1FA577C-2DC8-4CBA-82CD-D87D6BEC78A8}"/>
              </a:ext>
            </a:extLst>
          </p:cNvPr>
          <p:cNvSpPr/>
          <p:nvPr/>
        </p:nvSpPr>
        <p:spPr>
          <a:xfrm rot="5400000">
            <a:off x="11528038" y="442112"/>
            <a:ext cx="487099" cy="327476"/>
          </a:xfrm>
          <a:prstGeom prst="triangle">
            <a:avLst/>
          </a:prstGeom>
          <a:solidFill>
            <a:srgbClr val="FAC090"/>
          </a:solidFill>
          <a:ln>
            <a:solidFill>
              <a:srgbClr val="FAC0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A98D6E-5930-43DF-8E08-8B7643B7E44F}"/>
              </a:ext>
            </a:extLst>
          </p:cNvPr>
          <p:cNvSpPr txBox="1"/>
          <p:nvPr/>
        </p:nvSpPr>
        <p:spPr>
          <a:xfrm>
            <a:off x="11963400" y="103483"/>
            <a:ext cx="666299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사용자별 작업 내용 처리를 위한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</a:t>
            </a: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B94C3C3-E5EC-4A41-BEC3-B97534C215DA}"/>
              </a:ext>
            </a:extLst>
          </p:cNvPr>
          <p:cNvSpPr txBox="1"/>
          <p:nvPr/>
        </p:nvSpPr>
        <p:spPr>
          <a:xfrm>
            <a:off x="116732" y="266341"/>
            <a:ext cx="15011400" cy="96515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4400" kern="0" spc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에스코어 드림 7" pitchFamily="34" charset="0"/>
              </a:rPr>
              <a:t>온라인 새벽 배송 쇼핑몰 서비스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84D8A-58CD-45F1-882F-50AB1B22A7E0}"/>
              </a:ext>
            </a:extLst>
          </p:cNvPr>
          <p:cNvSpPr txBox="1"/>
          <p:nvPr/>
        </p:nvSpPr>
        <p:spPr>
          <a:xfrm>
            <a:off x="8975561" y="2830495"/>
            <a:ext cx="4861021" cy="138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create view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새벽배송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고객아이디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상품번호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 select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customer_ID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address,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prod_num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quantity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date like '2020-11-26%'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 check option;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27E7D-C476-4185-9748-DDC76FFA6571}"/>
              </a:ext>
            </a:extLst>
          </p:cNvPr>
          <p:cNvSpPr txBox="1"/>
          <p:nvPr/>
        </p:nvSpPr>
        <p:spPr>
          <a:xfrm>
            <a:off x="439353" y="1485900"/>
            <a:ext cx="550561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수량이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이하인 상품 검색 후 요청테이블에 추가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938DD0-FA8E-45EC-916D-F99E15D69295}"/>
              </a:ext>
            </a:extLst>
          </p:cNvPr>
          <p:cNvSpPr txBox="1"/>
          <p:nvPr/>
        </p:nvSpPr>
        <p:spPr>
          <a:xfrm>
            <a:off x="8975561" y="2302554"/>
            <a:ext cx="729412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전날 주문 건 검색하여 새벽 배송 리스트 제작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14A84-F2DB-4580-B2F7-0557ED2EF210}"/>
              </a:ext>
            </a:extLst>
          </p:cNvPr>
          <p:cNvSpPr txBox="1"/>
          <p:nvPr/>
        </p:nvSpPr>
        <p:spPr>
          <a:xfrm>
            <a:off x="8975561" y="6390745"/>
            <a:ext cx="4624400" cy="76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</a:pP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select * from 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새벽배송 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where </a:t>
            </a:r>
            <a:r>
              <a:rPr lang="ko-KR" altLang="ko-KR" sz="1400" kern="1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배송지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like ‘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서울시 </a:t>
            </a:r>
            <a:r>
              <a:rPr lang="ko-KR" altLang="en-US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노원구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%’ ;</a:t>
            </a:r>
          </a:p>
          <a:p>
            <a:pPr algn="just" latinLnBrk="1">
              <a:lnSpc>
                <a:spcPct val="107000"/>
              </a:lnSpc>
            </a:pP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delete from 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새벽배송 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where </a:t>
            </a:r>
            <a:r>
              <a:rPr lang="ko-KR" altLang="ko-KR" sz="1400" kern="100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배송지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like ’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서울시 </a:t>
            </a:r>
            <a:r>
              <a:rPr lang="ko-KR" altLang="en-US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노원</a:t>
            </a:r>
            <a:r>
              <a:rPr lang="ko-KR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</a:t>
            </a:r>
            <a:r>
              <a:rPr lang="en-US" altLang="ko-KR" sz="1400" kern="1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%’ ;</a:t>
            </a:r>
            <a:endParaRPr lang="ko-KR" altLang="ko-KR" sz="1400" kern="100" dirty="0"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C515D4-F6B2-406C-B9E1-E7107A46C0B8}"/>
              </a:ext>
            </a:extLst>
          </p:cNvPr>
          <p:cNvCxnSpPr>
            <a:cxnSpLocks/>
          </p:cNvCxnSpPr>
          <p:nvPr/>
        </p:nvCxnSpPr>
        <p:spPr>
          <a:xfrm>
            <a:off x="8610600" y="1685633"/>
            <a:ext cx="0" cy="79204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24FF50FA-5F60-4AE2-92FE-D9342836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53" y="2530699"/>
            <a:ext cx="6571045" cy="12668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C97F28E-860E-4120-846F-92BF71BE4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99"/>
          <a:stretch/>
        </p:blipFill>
        <p:spPr>
          <a:xfrm>
            <a:off x="439353" y="3869690"/>
            <a:ext cx="5853933" cy="12382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18C8090-C150-436D-A1C1-BDC44D781194}"/>
              </a:ext>
            </a:extLst>
          </p:cNvPr>
          <p:cNvSpPr txBox="1"/>
          <p:nvPr/>
        </p:nvSpPr>
        <p:spPr>
          <a:xfrm>
            <a:off x="439353" y="1943861"/>
            <a:ext cx="6194052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insert into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 select '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정직원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.manufacturer,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.num, 200 </a:t>
            </a:r>
          </a:p>
          <a:p>
            <a:pPr latinLnBrk="1"/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.num in (select num from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where quantity&lt;=5));</a:t>
            </a:r>
          </a:p>
          <a:p>
            <a:pPr algn="just" latinLnBrk="1">
              <a:lnSpc>
                <a:spcPct val="107000"/>
              </a:lnSpc>
              <a:spcAft>
                <a:spcPts val="0"/>
              </a:spcAft>
            </a:pP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54FAE9-8A40-4BA6-8C5B-C8429D0DDA2A}"/>
              </a:ext>
            </a:extLst>
          </p:cNvPr>
          <p:cNvSpPr txBox="1"/>
          <p:nvPr/>
        </p:nvSpPr>
        <p:spPr>
          <a:xfrm>
            <a:off x="439353" y="5219700"/>
            <a:ext cx="550561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직원에게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요청받은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상품 공급 후 공급 정보를 작성한다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BEE4554-C54D-4FEF-9544-6BC4EB44C8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413" b="70022"/>
          <a:stretch/>
        </p:blipFill>
        <p:spPr>
          <a:xfrm>
            <a:off x="439353" y="6001745"/>
            <a:ext cx="6194045" cy="99212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80DD2D8-FA44-418F-AA2A-CE2546E4EF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760"/>
          <a:stretch/>
        </p:blipFill>
        <p:spPr>
          <a:xfrm>
            <a:off x="439353" y="7693687"/>
            <a:ext cx="6296924" cy="20598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3EEB674-8394-47C4-9B01-C5E528247796}"/>
              </a:ext>
            </a:extLst>
          </p:cNvPr>
          <p:cNvSpPr txBox="1"/>
          <p:nvPr/>
        </p:nvSpPr>
        <p:spPr>
          <a:xfrm>
            <a:off x="439353" y="5603187"/>
            <a:ext cx="6194052" cy="30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insert into </a:t>
            </a:r>
            <a:r>
              <a:rPr lang="ko-KR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공급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values(‘p0001’, 100, ‘2020/11/26 22:00’, ‘</a:t>
            </a:r>
            <a:r>
              <a:rPr lang="ko-KR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스타별스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’);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381529-B8E4-4FC5-9201-9FF32509BBD7}"/>
              </a:ext>
            </a:extLst>
          </p:cNvPr>
          <p:cNvSpPr txBox="1"/>
          <p:nvPr/>
        </p:nvSpPr>
        <p:spPr>
          <a:xfrm>
            <a:off x="439353" y="7130708"/>
            <a:ext cx="5505616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제조업체가 공급한 상품 검색 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상품 재고 정보 수정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589AEFB-3B7F-4CF8-ADC7-46199D244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1802" y="3641822"/>
            <a:ext cx="5476875" cy="120967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2004B35-D3DD-4B87-849D-615516ECC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8211" y="7253023"/>
            <a:ext cx="6490466" cy="24539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5F9C2A8-E288-4F49-99DE-B10DDCE7304F}"/>
              </a:ext>
            </a:extLst>
          </p:cNvPr>
          <p:cNvSpPr txBox="1"/>
          <p:nvPr/>
        </p:nvSpPr>
        <p:spPr>
          <a:xfrm>
            <a:off x="8975561" y="5861775"/>
            <a:ext cx="729412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배송업체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새벽배송 리스트에서 특정 주소 포함한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주문건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검색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배송완료한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주문건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삭제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8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2890</Words>
  <Application>Microsoft Office PowerPoint</Application>
  <PresentationFormat>사용자 지정</PresentationFormat>
  <Paragraphs>646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나눔스퀘어_ac</vt:lpstr>
      <vt:lpstr>나눔스퀘어_ac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정윤 이</cp:lastModifiedBy>
  <cp:revision>87</cp:revision>
  <dcterms:created xsi:type="dcterms:W3CDTF">2020-11-18T20:39:56Z</dcterms:created>
  <dcterms:modified xsi:type="dcterms:W3CDTF">2020-12-16T16:45:16Z</dcterms:modified>
</cp:coreProperties>
</file>