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59" r:id="rId5"/>
    <p:sldId id="260" r:id="rId6"/>
    <p:sldId id="261" r:id="rId7"/>
    <p:sldId id="262" r:id="rId8"/>
    <p:sldId id="263" r:id="rId9"/>
    <p:sldId id="264" r:id="rId10"/>
    <p:sldId id="265"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F2B51-CD88-4540-B40D-74A5A5197B34}"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46783107-3B62-4872-BF5D-591338A83054}">
      <dgm:prSet custT="1"/>
      <dgm:spPr/>
      <dgm:t>
        <a:bodyPr/>
        <a:lstStyle/>
        <a:p>
          <a:pPr algn="just"/>
          <a:r>
            <a:rPr lang="en-IN" sz="4400" b="1" i="0" u="sng" dirty="0"/>
            <a:t>AGENDA</a:t>
          </a:r>
          <a:br>
            <a:rPr lang="en-US" sz="2500" b="1" i="0" dirty="0"/>
          </a:br>
          <a:r>
            <a:rPr lang="en-US" sz="2400" b="1" i="0" u="sng" dirty="0"/>
            <a:t>1.1 OUTLINE OF THE PROJECT</a:t>
          </a:r>
        </a:p>
        <a:p>
          <a:pPr algn="just"/>
          <a:r>
            <a:rPr lang="en-US" sz="2400" b="1" i="0" dirty="0"/>
            <a: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endParaRPr lang="en-IN" sz="2400" dirty="0"/>
        </a:p>
      </dgm:t>
    </dgm:pt>
    <dgm:pt modelId="{869A3F57-409E-4471-B48D-30B997FDDDCC}" type="parTrans" cxnId="{4D68D041-F765-4DD5-9BE8-3C9C9034BB35}">
      <dgm:prSet/>
      <dgm:spPr/>
      <dgm:t>
        <a:bodyPr/>
        <a:lstStyle/>
        <a:p>
          <a:endParaRPr lang="en-IN"/>
        </a:p>
      </dgm:t>
    </dgm:pt>
    <dgm:pt modelId="{D5CE5E08-6B09-4B66-82A8-61711AD7EF4F}" type="sibTrans" cxnId="{4D68D041-F765-4DD5-9BE8-3C9C9034BB35}">
      <dgm:prSet/>
      <dgm:spPr/>
      <dgm:t>
        <a:bodyPr/>
        <a:lstStyle/>
        <a:p>
          <a:endParaRPr lang="en-IN"/>
        </a:p>
      </dgm:t>
    </dgm:pt>
    <dgm:pt modelId="{D08A1387-99F6-4D82-9F01-FDA827D53F29}" type="pres">
      <dgm:prSet presAssocID="{489F2B51-CD88-4540-B40D-74A5A5197B34}" presName="Name0" presStyleCnt="0">
        <dgm:presLayoutVars>
          <dgm:chMax val="7"/>
          <dgm:dir/>
          <dgm:animLvl val="lvl"/>
          <dgm:resizeHandles val="exact"/>
        </dgm:presLayoutVars>
      </dgm:prSet>
      <dgm:spPr/>
    </dgm:pt>
    <dgm:pt modelId="{F8EADCC5-609B-4280-BE1E-A1BB1168FA01}" type="pres">
      <dgm:prSet presAssocID="{46783107-3B62-4872-BF5D-591338A83054}" presName="circle1" presStyleLbl="node1" presStyleIdx="0" presStyleCnt="1" custLinFactNeighborX="-397" custLinFactNeighborY="11162"/>
      <dgm:spPr/>
    </dgm:pt>
    <dgm:pt modelId="{25ACB27B-A23D-47FA-8354-0CF9F0AFEC83}" type="pres">
      <dgm:prSet presAssocID="{46783107-3B62-4872-BF5D-591338A83054}" presName="space" presStyleCnt="0"/>
      <dgm:spPr/>
    </dgm:pt>
    <dgm:pt modelId="{1A7D9864-01DE-4AB5-87FC-60F08252E40C}" type="pres">
      <dgm:prSet presAssocID="{46783107-3B62-4872-BF5D-591338A83054}" presName="rect1" presStyleLbl="alignAcc1" presStyleIdx="0" presStyleCnt="1" custLinFactX="90192" custLinFactNeighborX="100000" custLinFactNeighborY="52428"/>
      <dgm:spPr/>
    </dgm:pt>
    <dgm:pt modelId="{C0AA5550-3784-405C-B1CA-8836146719A1}" type="pres">
      <dgm:prSet presAssocID="{46783107-3B62-4872-BF5D-591338A83054}" presName="rect1ParTxNoCh" presStyleLbl="alignAcc1" presStyleIdx="0" presStyleCnt="1">
        <dgm:presLayoutVars>
          <dgm:chMax val="1"/>
          <dgm:bulletEnabled val="1"/>
        </dgm:presLayoutVars>
      </dgm:prSet>
      <dgm:spPr/>
    </dgm:pt>
  </dgm:ptLst>
  <dgm:cxnLst>
    <dgm:cxn modelId="{4D68D041-F765-4DD5-9BE8-3C9C9034BB35}" srcId="{489F2B51-CD88-4540-B40D-74A5A5197B34}" destId="{46783107-3B62-4872-BF5D-591338A83054}" srcOrd="0" destOrd="0" parTransId="{869A3F57-409E-4471-B48D-30B997FDDDCC}" sibTransId="{D5CE5E08-6B09-4B66-82A8-61711AD7EF4F}"/>
    <dgm:cxn modelId="{24C8358B-D7B1-45BB-A9FA-6BF93AD23A99}" type="presOf" srcId="{489F2B51-CD88-4540-B40D-74A5A5197B34}" destId="{D08A1387-99F6-4D82-9F01-FDA827D53F29}" srcOrd="0" destOrd="0" presId="urn:microsoft.com/office/officeart/2005/8/layout/target3"/>
    <dgm:cxn modelId="{22D0DBD0-EF73-4F03-9CBA-B8DCD32C8834}" type="presOf" srcId="{46783107-3B62-4872-BF5D-591338A83054}" destId="{C0AA5550-3784-405C-B1CA-8836146719A1}" srcOrd="1" destOrd="0" presId="urn:microsoft.com/office/officeart/2005/8/layout/target3"/>
    <dgm:cxn modelId="{B8F2BEFF-E92A-4B22-9905-52EEB9A99A7F}" type="presOf" srcId="{46783107-3B62-4872-BF5D-591338A83054}" destId="{1A7D9864-01DE-4AB5-87FC-60F08252E40C}" srcOrd="0" destOrd="0" presId="urn:microsoft.com/office/officeart/2005/8/layout/target3"/>
    <dgm:cxn modelId="{A782C009-88F5-4F25-9CF2-CA0A49D7305F}" type="presParOf" srcId="{D08A1387-99F6-4D82-9F01-FDA827D53F29}" destId="{F8EADCC5-609B-4280-BE1E-A1BB1168FA01}" srcOrd="0" destOrd="0" presId="urn:microsoft.com/office/officeart/2005/8/layout/target3"/>
    <dgm:cxn modelId="{9C2CE205-2864-43F1-B5CA-AFCDE4F3FB5B}" type="presParOf" srcId="{D08A1387-99F6-4D82-9F01-FDA827D53F29}" destId="{25ACB27B-A23D-47FA-8354-0CF9F0AFEC83}" srcOrd="1" destOrd="0" presId="urn:microsoft.com/office/officeart/2005/8/layout/target3"/>
    <dgm:cxn modelId="{1CE35837-1AFD-48C1-BA1B-8D85E7FB7A54}" type="presParOf" srcId="{D08A1387-99F6-4D82-9F01-FDA827D53F29}" destId="{1A7D9864-01DE-4AB5-87FC-60F08252E40C}" srcOrd="2" destOrd="0" presId="urn:microsoft.com/office/officeart/2005/8/layout/target3"/>
    <dgm:cxn modelId="{DB1712BC-9E2D-491C-9554-F1E7F1136371}" type="presParOf" srcId="{D08A1387-99F6-4D82-9F01-FDA827D53F29}" destId="{C0AA5550-3784-405C-B1CA-8836146719A1}" srcOrd="3" destOrd="0" presId="urn:microsoft.com/office/officeart/2005/8/layout/targe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ADCC5-609B-4280-BE1E-A1BB1168FA01}">
      <dsp:nvSpPr>
        <dsp:cNvPr id="0" name=""/>
        <dsp:cNvSpPr/>
      </dsp:nvSpPr>
      <dsp:spPr>
        <a:xfrm>
          <a:off x="-20283" y="1258989"/>
          <a:ext cx="5109100" cy="5109100"/>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7D9864-01DE-4AB5-87FC-60F08252E40C}">
      <dsp:nvSpPr>
        <dsp:cNvPr id="0" name=""/>
        <dsp:cNvSpPr/>
      </dsp:nvSpPr>
      <dsp:spPr>
        <a:xfrm>
          <a:off x="2554550" y="1377423"/>
          <a:ext cx="5960616" cy="51091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just" defTabSz="1955800">
            <a:lnSpc>
              <a:spcPct val="90000"/>
            </a:lnSpc>
            <a:spcBef>
              <a:spcPct val="0"/>
            </a:spcBef>
            <a:spcAft>
              <a:spcPct val="35000"/>
            </a:spcAft>
            <a:buNone/>
          </a:pPr>
          <a:r>
            <a:rPr lang="en-IN" sz="4400" b="1" i="0" u="sng" kern="1200" dirty="0"/>
            <a:t>AGENDA</a:t>
          </a:r>
          <a:br>
            <a:rPr lang="en-US" sz="2500" b="1" i="0" kern="1200" dirty="0"/>
          </a:br>
          <a:r>
            <a:rPr lang="en-US" sz="2400" b="1" i="0" u="sng" kern="1200" dirty="0"/>
            <a:t>1.1 OUTLINE OF THE PROJECT</a:t>
          </a:r>
        </a:p>
        <a:p>
          <a:pPr marL="0" lvl="0" indent="0" algn="just" defTabSz="1955800">
            <a:lnSpc>
              <a:spcPct val="90000"/>
            </a:lnSpc>
            <a:spcBef>
              <a:spcPct val="0"/>
            </a:spcBef>
            <a:spcAft>
              <a:spcPct val="35000"/>
            </a:spcAft>
            <a:buNone/>
          </a:pPr>
          <a:r>
            <a:rPr lang="en-US" sz="2400" b="1" i="0" kern="1200" dirty="0"/>
            <a: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endParaRPr lang="en-IN" sz="2400" kern="1200" dirty="0"/>
        </a:p>
      </dsp:txBody>
      <dsp:txXfrm>
        <a:off x="2554550" y="1377423"/>
        <a:ext cx="5960616" cy="510910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www.fortinet.com/resources/cyberglossary/firewall" TargetMode="Externa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 /><Relationship Id="rId3" Type="http://schemas.openxmlformats.org/officeDocument/2006/relationships/image" Target="../media/image2.png" /><Relationship Id="rId7" Type="http://schemas.openxmlformats.org/officeDocument/2006/relationships/diagramQuickStyle" Target="../diagrams/quickStyle1.xml" /><Relationship Id="rId2" Type="http://schemas.openxmlformats.org/officeDocument/2006/relationships/image" Target="../media/image3.png" /><Relationship Id="rId1" Type="http://schemas.openxmlformats.org/officeDocument/2006/relationships/slideLayout" Target="../slideLayouts/slideLayout4.xml" /><Relationship Id="rId6" Type="http://schemas.openxmlformats.org/officeDocument/2006/relationships/diagramLayout" Target="../diagrams/layout1.xml" /><Relationship Id="rId5" Type="http://schemas.openxmlformats.org/officeDocument/2006/relationships/diagramData" Target="../diagrams/data1.xml" /><Relationship Id="rId4" Type="http://schemas.openxmlformats.org/officeDocument/2006/relationships/image" Target="../media/image4.jpg" /><Relationship Id="rId9" Type="http://schemas.microsoft.com/office/2007/relationships/diagramDrawing" Target="../diagrams/drawing1.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Keystroke_logging" TargetMode="External"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6" y="1600200"/>
            <a:ext cx="6820026" cy="1493999"/>
          </a:xfrm>
          <a:prstGeom prst="rect">
            <a:avLst/>
          </a:prstGeom>
        </p:spPr>
        <p:txBody>
          <a:bodyPr vert="horz" wrap="square" lIns="0" tIns="16510" rIns="0" bIns="0" rtlCol="0">
            <a:spAutoFit/>
          </a:bodyPr>
          <a:lstStyle/>
          <a:p>
            <a:pPr marL="3213735" algn="l">
              <a:lnSpc>
                <a:spcPct val="100000"/>
              </a:lnSpc>
              <a:spcBef>
                <a:spcPts val="130"/>
              </a:spcBef>
            </a:pPr>
            <a:r>
              <a:rPr lang="en-US" altLang="zh-CN" spc="15" dirty="0">
                <a:latin typeface="Segoe UI Variable Small" pitchFamily="2" charset="0"/>
              </a:rPr>
              <a:t>Ch. </a:t>
            </a:r>
            <a:r>
              <a:rPr lang="en-US" altLang="zh-CN" spc="15" dirty="0" err="1">
                <a:latin typeface="Segoe UI Variable Small" pitchFamily="2" charset="0"/>
              </a:rPr>
              <a:t>Jyoshna</a:t>
            </a:r>
            <a:br>
              <a:rPr lang="en-US" altLang="zh-CN" spc="15" dirty="0">
                <a:latin typeface="Segoe UI Variable Small" pitchFamily="2" charset="0"/>
              </a:rPr>
            </a:br>
            <a:br>
              <a:rPr lang="en-US" altLang="zh-CN" spc="15" dirty="0">
                <a:latin typeface="Segoe UI Variable Small" pitchFamily="2" charset="0"/>
              </a:rPr>
            </a:br>
            <a:endParaRPr spc="15" dirty="0">
              <a:latin typeface="Segoe UI Variable Small" pitchFamily="2" charset="0"/>
            </a:endParaRPr>
          </a:p>
        </p:txBody>
      </p:sp>
      <p:sp>
        <p:nvSpPr>
          <p:cNvPr id="8" name="object 8"/>
          <p:cNvSpPr txBox="1"/>
          <p:nvPr/>
        </p:nvSpPr>
        <p:spPr>
          <a:xfrm>
            <a:off x="5943600" y="2362200"/>
            <a:ext cx="3362452" cy="382156"/>
          </a:xfrm>
          <a:prstGeom prst="rect">
            <a:avLst/>
          </a:prstGeom>
        </p:spPr>
        <p:txBody>
          <a:bodyPr vert="horz" wrap="square" lIns="0" tIns="12700" rIns="0" bIns="0" rtlCol="0">
            <a:spAutoFit/>
          </a:bodyPr>
          <a:lstStyle/>
          <a:p>
            <a:pPr marL="12700">
              <a:lnSpc>
                <a:spcPct val="100000"/>
              </a:lnSpc>
              <a:spcBef>
                <a:spcPts val="100"/>
              </a:spcBef>
            </a:pPr>
            <a:r>
              <a:rPr lang="en-US" sz="2400" b="1" u="sng" spc="10" dirty="0">
                <a:solidFill>
                  <a:srgbClr val="2D936B"/>
                </a:solidFill>
                <a:latin typeface="Trebuchet MS"/>
                <a:cs typeface="Trebuchet MS"/>
              </a:rPr>
              <a:t>Keylogger</a:t>
            </a:r>
            <a:r>
              <a:rPr sz="2400" b="1" u="sng" spc="-165" dirty="0">
                <a:solidFill>
                  <a:srgbClr val="2D936B"/>
                </a:solidFill>
                <a:latin typeface="Trebuchet MS"/>
                <a:cs typeface="Trebuchet MS"/>
              </a:rPr>
              <a:t> </a:t>
            </a:r>
            <a:endParaRPr sz="2400" u="sng"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71524" y="457200"/>
            <a:ext cx="3114675" cy="758190"/>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TS</a:t>
            </a:r>
            <a:r>
              <a:rPr lang="en-US" u="sng" dirty="0"/>
              <a:t>:</a:t>
            </a:r>
            <a:endParaRPr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B63FDCDC-907E-C437-21CA-CF78305829FF}"/>
              </a:ext>
            </a:extLst>
          </p:cNvPr>
          <p:cNvSpPr txBox="1"/>
          <p:nvPr/>
        </p:nvSpPr>
        <p:spPr>
          <a:xfrm>
            <a:off x="659607" y="1787033"/>
            <a:ext cx="8693943" cy="2862322"/>
          </a:xfrm>
          <a:prstGeom prst="rect">
            <a:avLst/>
          </a:prstGeom>
          <a:noFill/>
        </p:spPr>
        <p:txBody>
          <a:bodyPr wrap="square">
            <a:spAutoFit/>
          </a:bodyPr>
          <a:lstStyle/>
          <a:p>
            <a:pPr algn="l"/>
            <a:r>
              <a:rPr lang="en-US" sz="3600" b="0" i="0" dirty="0">
                <a:solidFill>
                  <a:srgbClr val="000000"/>
                </a:solidFill>
                <a:effectLst/>
                <a:highlight>
                  <a:srgbClr val="FFFFFF"/>
                </a:highlight>
                <a:latin typeface="Inter"/>
              </a:rPr>
              <a:t>The best way to protect your devices from keylogging is to use a high-quality antivirus or</a:t>
            </a:r>
            <a:r>
              <a:rPr lang="en-US" sz="3600" i="0" dirty="0">
                <a:solidFill>
                  <a:srgbClr val="000000"/>
                </a:solidFill>
                <a:effectLst/>
                <a:highlight>
                  <a:srgbClr val="FFFFFF"/>
                </a:highlight>
                <a:latin typeface="Inter"/>
              </a:rPr>
              <a:t> </a:t>
            </a:r>
            <a:r>
              <a:rPr lang="en-US" sz="3600" i="0" u="none" strike="noStrike" dirty="0">
                <a:effectLst/>
                <a:highlight>
                  <a:srgbClr val="FFFFFF"/>
                </a:highlight>
                <a:latin typeface="Inter"/>
                <a:hlinkClick r:id="rId3">
                  <a:extLst>
                    <a:ext uri="{A12FA001-AC4F-418D-AE19-62706E023703}">
                      <ahyp:hlinkClr xmlns:ahyp="http://schemas.microsoft.com/office/drawing/2018/hyperlinkcolor" val="tx"/>
                    </a:ext>
                  </a:extLst>
                </a:hlinkClick>
              </a:rPr>
              <a:t>firewall</a:t>
            </a:r>
            <a:r>
              <a:rPr lang="en-US" sz="3600" b="0" i="0" dirty="0">
                <a:solidFill>
                  <a:srgbClr val="000000"/>
                </a:solidFill>
                <a:effectLst/>
                <a:highlight>
                  <a:srgbClr val="FFFFFF"/>
                </a:highlight>
                <a:latin typeface="Inter"/>
              </a:rPr>
              <a:t>. You can also take other precautions to make an infection less likely. </a:t>
            </a:r>
          </a:p>
          <a:p>
            <a:br>
              <a:rPr lang="en-US" dirty="0"/>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47D05-8B11-2E89-3F05-86A27902018C}"/>
              </a:ext>
            </a:extLst>
          </p:cNvPr>
          <p:cNvSpPr>
            <a:spLocks noGrp="1"/>
          </p:cNvSpPr>
          <p:nvPr>
            <p:ph type="title"/>
          </p:nvPr>
        </p:nvSpPr>
        <p:spPr/>
        <p:txBody>
          <a:bodyPr/>
          <a:lstStyle/>
          <a:p>
            <a:r>
              <a:rPr lang="en-US" dirty="0" err="1"/>
              <a:t>Github</a:t>
            </a:r>
            <a:r>
              <a:rPr lang="en-US" dirty="0"/>
              <a:t> Link:-</a:t>
            </a:r>
            <a:endParaRPr lang="en-IN" dirty="0"/>
          </a:p>
        </p:txBody>
      </p:sp>
      <p:sp>
        <p:nvSpPr>
          <p:cNvPr id="5" name="TextBox 4">
            <a:extLst>
              <a:ext uri="{FF2B5EF4-FFF2-40B4-BE49-F238E27FC236}">
                <a16:creationId xmlns:a16="http://schemas.microsoft.com/office/drawing/2014/main" id="{CB3DE204-AAAE-5FCF-900A-BB7BFA6AA962}"/>
              </a:ext>
            </a:extLst>
          </p:cNvPr>
          <p:cNvSpPr txBox="1"/>
          <p:nvPr/>
        </p:nvSpPr>
        <p:spPr>
          <a:xfrm>
            <a:off x="1541145" y="2607469"/>
            <a:ext cx="7197275" cy="461665"/>
          </a:xfrm>
          <a:prstGeom prst="rect">
            <a:avLst/>
          </a:prstGeom>
          <a:noFill/>
        </p:spPr>
        <p:txBody>
          <a:bodyPr wrap="square" rtlCol="0">
            <a:spAutoFit/>
          </a:bodyPr>
          <a:lstStyle/>
          <a:p>
            <a:r>
              <a:rPr lang="en-IN" sz="2400" dirty="0"/>
              <a:t>https://github.com/jyoshnachukka/Key-logger-.git</a:t>
            </a:r>
          </a:p>
        </p:txBody>
      </p:sp>
    </p:spTree>
    <p:extLst>
      <p:ext uri="{BB962C8B-B14F-4D97-AF65-F5344CB8AC3E}">
        <p14:creationId xmlns:p14="http://schemas.microsoft.com/office/powerpoint/2010/main" val="2112780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2632772"/>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br>
              <a:rPr lang="en-US" sz="4250" spc="25" dirty="0"/>
            </a:br>
            <a:br>
              <a:rPr lang="en-US" sz="4250" spc="25" dirty="0"/>
            </a:br>
            <a:r>
              <a:rPr lang="en-US" sz="4250" spc="25" dirty="0"/>
              <a:t>. </a:t>
            </a:r>
            <a:r>
              <a:rPr lang="en-US" sz="4250" spc="25" dirty="0">
                <a:latin typeface="Sitka Heading" pitchFamily="2" charset="0"/>
              </a:rPr>
              <a:t>keylogger</a:t>
            </a:r>
            <a:br>
              <a:rPr lang="en-IN" sz="4250" spc="25"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graphicFrame>
        <p:nvGraphicFramePr>
          <p:cNvPr id="23" name="Diagram 22">
            <a:extLst>
              <a:ext uri="{FF2B5EF4-FFF2-40B4-BE49-F238E27FC236}">
                <a16:creationId xmlns:a16="http://schemas.microsoft.com/office/drawing/2014/main" id="{85C1B637-59BF-2BA8-6A25-D6ADAA82F127}"/>
              </a:ext>
            </a:extLst>
          </p:cNvPr>
          <p:cNvGraphicFramePr/>
          <p:nvPr>
            <p:extLst>
              <p:ext uri="{D42A27DB-BD31-4B8C-83A1-F6EECF244321}">
                <p14:modId xmlns:p14="http://schemas.microsoft.com/office/powerpoint/2010/main" val="2544388419"/>
              </p:ext>
            </p:extLst>
          </p:nvPr>
        </p:nvGraphicFramePr>
        <p:xfrm>
          <a:off x="326676" y="-228599"/>
          <a:ext cx="8515167" cy="648652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extLst>
      <p:ext uri="{BB962C8B-B14F-4D97-AF65-F5344CB8AC3E}">
        <p14:creationId xmlns:p14="http://schemas.microsoft.com/office/powerpoint/2010/main" val="110515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29EDDE17-BDDF-0FBD-43E2-AC3E6E32FE14}"/>
              </a:ext>
            </a:extLst>
          </p:cNvPr>
          <p:cNvSpPr txBox="1"/>
          <p:nvPr/>
        </p:nvSpPr>
        <p:spPr>
          <a:xfrm>
            <a:off x="145257" y="1621965"/>
            <a:ext cx="9227343" cy="2369880"/>
          </a:xfrm>
          <a:prstGeom prst="rect">
            <a:avLst/>
          </a:prstGeom>
          <a:noFill/>
        </p:spPr>
        <p:txBody>
          <a:bodyPr wrap="square">
            <a:spAutoFit/>
          </a:bodyPr>
          <a:lstStyle/>
          <a:p>
            <a:r>
              <a:rPr lang="en-US" sz="3600" dirty="0">
                <a:latin typeface="Aptos Narrow" panose="020B0004020202020204" pitchFamily="34" charset="0"/>
              </a:rPr>
              <a:t>.</a:t>
            </a:r>
            <a:r>
              <a:rPr lang="en-US" sz="2800" dirty="0">
                <a:latin typeface="Aptos Narrow" panose="020B0004020202020204" pitchFamily="34" charset="0"/>
              </a:rPr>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endParaRPr lang="en-IN" sz="2800" dirty="0">
              <a:latin typeface="Aptos Narrow"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8" name="TextBox 17">
            <a:extLst>
              <a:ext uri="{FF2B5EF4-FFF2-40B4-BE49-F238E27FC236}">
                <a16:creationId xmlns:a16="http://schemas.microsoft.com/office/drawing/2014/main" id="{1A989B6B-AAFF-A3BE-3B96-EE98E764A6BD}"/>
              </a:ext>
            </a:extLst>
          </p:cNvPr>
          <p:cNvSpPr txBox="1"/>
          <p:nvPr/>
        </p:nvSpPr>
        <p:spPr>
          <a:xfrm>
            <a:off x="304800" y="2019301"/>
            <a:ext cx="8846343" cy="1815882"/>
          </a:xfrm>
          <a:prstGeom prst="rect">
            <a:avLst/>
          </a:prstGeom>
          <a:noFill/>
        </p:spPr>
        <p:txBody>
          <a:bodyPr wrap="square">
            <a:spAutoFit/>
          </a:bodyPr>
          <a:lstStyle/>
          <a:p>
            <a:r>
              <a:rPr lang="en-US" sz="2800" dirty="0">
                <a:latin typeface="Aptos" panose="020B0004020202020204" pitchFamily="34" charset="0"/>
              </a:rPr>
              <a:t>The keylogger monitors the keystrokes on the operating system you are using, checking the paths each keystroke goes through. In this way, a software keylogger can keep track of your keystrokes and record each one.</a:t>
            </a:r>
            <a:endParaRPr lang="en-IN" sz="2800" dirty="0">
              <a:latin typeface="Aptos"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81F9AD6E-F2F4-B376-C1A6-A4CD7CBDE220}"/>
              </a:ext>
            </a:extLst>
          </p:cNvPr>
          <p:cNvSpPr txBox="1"/>
          <p:nvPr/>
        </p:nvSpPr>
        <p:spPr>
          <a:xfrm>
            <a:off x="533400" y="1847850"/>
            <a:ext cx="8770143" cy="2677656"/>
          </a:xfrm>
          <a:prstGeom prst="rect">
            <a:avLst/>
          </a:prstGeom>
          <a:noFill/>
        </p:spPr>
        <p:txBody>
          <a:bodyPr wrap="square">
            <a:spAutoFit/>
          </a:bodyPr>
          <a:lstStyle/>
          <a:p>
            <a:r>
              <a:rPr lang="en-US" sz="2800" b="1" i="0" dirty="0">
                <a:solidFill>
                  <a:srgbClr val="000000"/>
                </a:solidFill>
                <a:effectLst/>
                <a:highlight>
                  <a:srgbClr val="FFFFFF"/>
                </a:highlight>
                <a:latin typeface="neue-haas-grotesk-display"/>
              </a:rPr>
              <a:t>Keyloggers</a:t>
            </a:r>
            <a:r>
              <a:rPr lang="en-US" sz="2800" b="0" i="0" dirty="0">
                <a:solidFill>
                  <a:srgbClr val="000000"/>
                </a:solidFill>
                <a:effectLst/>
                <a:highlight>
                  <a:srgbClr val="FFFFFF"/>
                </a:highlight>
                <a:latin typeface="neue-haas-grotesk-display"/>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40" dirty="0"/>
              <a:t>Y</a:t>
            </a: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884BF712-025A-6854-A11D-DC7BA96CF946}"/>
              </a:ext>
            </a:extLst>
          </p:cNvPr>
          <p:cNvSpPr txBox="1"/>
          <p:nvPr/>
        </p:nvSpPr>
        <p:spPr>
          <a:xfrm>
            <a:off x="2882900" y="1695451"/>
            <a:ext cx="6268243" cy="4154984"/>
          </a:xfrm>
          <a:prstGeom prst="rect">
            <a:avLst/>
          </a:prstGeom>
          <a:noFill/>
        </p:spPr>
        <p:txBody>
          <a:bodyPr wrap="square">
            <a:spAutoFit/>
          </a:bodyPr>
          <a:lstStyle/>
          <a:p>
            <a:r>
              <a:rPr lang="en-US" i="0" dirty="0">
                <a:solidFill>
                  <a:srgbClr val="FFFFFF"/>
                </a:solidFill>
                <a:effectLst/>
                <a:highlight>
                  <a:srgbClr val="131417"/>
                </a:highlight>
                <a:latin typeface="Nunito" panose="020F0502020204030204" pitchFamily="2" charset="0"/>
              </a:rPr>
              <a:t> </a:t>
            </a:r>
            <a:r>
              <a:rPr lang="en-US" sz="2400" dirty="0"/>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sz="2400" dirty="0" err="1"/>
              <a:t>TheOneSpy</a:t>
            </a:r>
            <a:r>
              <a:rPr lang="en-US" sz="2400" dirty="0"/>
              <a:t>. Individuals use it as an opportunity to guarantee the assurance of their families, organizations, and the ones they care about</a:t>
            </a:r>
            <a:r>
              <a:rPr lang="en-US" sz="2400" b="0" i="0" dirty="0">
                <a:effectLst/>
                <a:highlight>
                  <a:srgbClr val="C0C0C0"/>
                </a:highlight>
                <a:latin typeface="Nunito" panose="020F0502020204030204" pitchFamily="2" charset="0"/>
              </a:rPr>
              <a:t>.</a:t>
            </a:r>
            <a:endParaRPr lang="en-IN" sz="2400" dirty="0">
              <a:highlight>
                <a:srgbClr val="C0C0C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u="sng" spc="15" dirty="0"/>
              <a:t>THE</a:t>
            </a:r>
            <a:r>
              <a:rPr sz="4250" u="sng" spc="20" dirty="0"/>
              <a:t> </a:t>
            </a:r>
            <a:r>
              <a:rPr sz="4250" u="sng" spc="10" dirty="0"/>
              <a:t>WOW</a:t>
            </a:r>
            <a:r>
              <a:rPr sz="4250" u="sng" spc="85" dirty="0"/>
              <a:t> </a:t>
            </a:r>
            <a:r>
              <a:rPr sz="4250" u="sng" spc="10" dirty="0"/>
              <a:t>IN</a:t>
            </a:r>
            <a:r>
              <a:rPr sz="4250" u="sng" spc="-5" dirty="0"/>
              <a:t> </a:t>
            </a:r>
            <a:r>
              <a:rPr sz="4250" u="sng" spc="15" dirty="0"/>
              <a:t>YOUR</a:t>
            </a:r>
            <a:r>
              <a:rPr sz="4250" u="sng" spc="-10" dirty="0"/>
              <a:t> </a:t>
            </a:r>
            <a:r>
              <a:rPr sz="4250" u="sng" spc="20" dirty="0"/>
              <a:t>SOLUTION</a:t>
            </a:r>
            <a:endParaRPr sz="425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734ECB60-043F-CDB4-18FD-2867010382FA}"/>
              </a:ext>
            </a:extLst>
          </p:cNvPr>
          <p:cNvSpPr txBox="1"/>
          <p:nvPr/>
        </p:nvSpPr>
        <p:spPr>
          <a:xfrm>
            <a:off x="2362200" y="1828800"/>
            <a:ext cx="6788943" cy="3693319"/>
          </a:xfrm>
          <a:prstGeom prst="rect">
            <a:avLst/>
          </a:prstGeom>
          <a:noFill/>
        </p:spPr>
        <p:txBody>
          <a:bodyPr wrap="square">
            <a:spAutoFit/>
          </a:bodyPr>
          <a:lstStyle/>
          <a:p>
            <a:pPr algn="l"/>
            <a:r>
              <a:rPr lang="en-US" sz="5400" dirty="0">
                <a:solidFill>
                  <a:srgbClr val="212529"/>
                </a:solidFill>
                <a:highlight>
                  <a:srgbClr val="FFFFFF"/>
                </a:highlight>
                <a:latin typeface="helvetica" panose="020B0604020202020204" pitchFamily="34" charset="0"/>
              </a:rPr>
              <a:t>.</a:t>
            </a:r>
            <a:r>
              <a:rPr lang="en-US" sz="2000" b="0" i="0" dirty="0">
                <a:solidFill>
                  <a:srgbClr val="212529"/>
                </a:solidFill>
                <a:effectLst/>
                <a:highlight>
                  <a:srgbClr val="FFFFFF"/>
                </a:highlight>
                <a:latin typeface="helvetica" panose="020B0604020202020204" pitchFamily="34" charset="0"/>
              </a:rPr>
              <a:t>A </a:t>
            </a:r>
            <a:r>
              <a:rPr lang="en-US" sz="2000" i="0" u="sng" strike="noStrike" dirty="0">
                <a:effectLst/>
                <a:highlight>
                  <a:srgbClr val="FFFFFF"/>
                </a:highlight>
                <a:latin typeface="helvetica" panose="020B0604020202020204" pitchFamily="34" charset="0"/>
                <a:hlinkClick r:id="rId3" tooltip="Keystroke Logging">
                  <a:extLst>
                    <a:ext uri="{A12FA001-AC4F-418D-AE19-62706E023703}">
                      <ahyp:hlinkClr xmlns:ahyp="http://schemas.microsoft.com/office/drawing/2018/hyperlinkcolor" val="tx"/>
                    </a:ext>
                  </a:extLst>
                </a:hlinkClick>
              </a:rPr>
              <a:t>keylogger</a:t>
            </a:r>
            <a:r>
              <a:rPr lang="en-US" sz="2000" b="0" i="0" dirty="0">
                <a:solidFill>
                  <a:srgbClr val="212529"/>
                </a:solidFill>
                <a:effectLst/>
                <a:highlight>
                  <a:srgbClr val="FFFFFF"/>
                </a:highlight>
                <a:latin typeface="helvetica" panose="020B0604020202020204" pitchFamily="34" charset="0"/>
              </a:rPr>
              <a:t> is a type of surveillance technology used to monitor and record each keystroke typed on a specific computer's keyboard. In this tutorial, you will learn how to write a keylogger in Python.</a:t>
            </a:r>
            <a:endParaRPr lang="en-US" sz="2000" b="0" i="0" dirty="0">
              <a:solidFill>
                <a:srgbClr val="212529"/>
              </a:solidFill>
              <a:effectLst/>
              <a:highlight>
                <a:srgbClr val="FFFFFF"/>
              </a:highlight>
              <a:latin typeface="Inter"/>
            </a:endParaRPr>
          </a:p>
          <a:p>
            <a:pPr algn="l"/>
            <a:r>
              <a:rPr lang="en-US" sz="2000" b="0" i="0" dirty="0">
                <a:solidFill>
                  <a:srgbClr val="212529"/>
                </a:solidFill>
                <a:effectLst/>
                <a:highlight>
                  <a:srgbClr val="FFFFFF"/>
                </a:highlight>
                <a:latin typeface="Inter"/>
              </a:rPr>
              <a:t>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1" name="TextBox 10">
            <a:extLst>
              <a:ext uri="{FF2B5EF4-FFF2-40B4-BE49-F238E27FC236}">
                <a16:creationId xmlns:a16="http://schemas.microsoft.com/office/drawing/2014/main" id="{0731971E-EF7F-B1F1-8878-2626BDC5E35D}"/>
              </a:ext>
            </a:extLst>
          </p:cNvPr>
          <p:cNvSpPr txBox="1"/>
          <p:nvPr/>
        </p:nvSpPr>
        <p:spPr>
          <a:xfrm>
            <a:off x="390525" y="1350033"/>
            <a:ext cx="9144000" cy="4216539"/>
          </a:xfrm>
          <a:prstGeom prst="rect">
            <a:avLst/>
          </a:prstGeom>
          <a:noFill/>
        </p:spPr>
        <p:txBody>
          <a:bodyPr wrap="square">
            <a:spAutoFit/>
          </a:bodyPr>
          <a:lstStyle/>
          <a:p>
            <a:r>
              <a:rPr lang="en-US" sz="2800" dirty="0">
                <a:solidFill>
                  <a:srgbClr val="333333"/>
                </a:solidFill>
                <a:highlight>
                  <a:srgbClr val="FFFFFF"/>
                </a:highlight>
                <a:latin typeface="HelveticaNeue Regular"/>
              </a:rPr>
              <a:t>.</a:t>
            </a:r>
            <a:r>
              <a:rPr lang="en-US" sz="2000" b="0" i="0" dirty="0">
                <a:solidFill>
                  <a:srgbClr val="333333"/>
                </a:solidFill>
                <a:effectLst/>
                <a:highlight>
                  <a:srgbClr val="FFFFFF"/>
                </a:highlight>
                <a:latin typeface="HelveticaNeue Regular"/>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TotalTime>
  <Words>695</Words>
  <Application>Microsoft Office PowerPoint</Application>
  <PresentationFormat>Widescreen</PresentationFormat>
  <Paragraphs>43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Ch. Jyoshna  </vt:lpstr>
      <vt:lpstr>PROJECT TITLE  . keylogger </vt:lpstr>
      <vt:lpstr>PowerPoint Presentation</vt:lpstr>
      <vt:lpstr>PROBLEM STATEMENT</vt:lpstr>
      <vt:lpstr>PROJECT OVERVIEW</vt:lpstr>
      <vt:lpstr>WHO ARE THE END USERS?</vt:lpstr>
      <vt:lpstr>YOUR SOLUTION AND ITS VALUE PROPOSITION</vt:lpstr>
      <vt:lpstr>THE WOW IN YOUR SOLUTION</vt:lpstr>
      <vt:lpstr>PowerPoint Presentation</vt:lpstr>
      <vt:lpstr>RESULTS:</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Jyoshna  </dc:title>
  <dc:creator>indra</dc:creator>
  <cp:lastModifiedBy>Guest User</cp:lastModifiedBy>
  <cp:revision>10</cp:revision>
  <dcterms:created xsi:type="dcterms:W3CDTF">2024-06-03T05:48:59Z</dcterms:created>
  <dcterms:modified xsi:type="dcterms:W3CDTF">2024-06-22T09:29:36Z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