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63" d="100"/>
          <a:sy n="63" d="100"/>
        </p:scale>
        <p:origin x="807"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9.4activit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istrator\Desktop\9.4activit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[9.4activity.xlsx]Q1!PivotTable2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rgbClr val="FFC000"/>
                </a:solidFill>
              </a:rPr>
              <a:t>Female</a:t>
            </a:r>
            <a:r>
              <a:rPr lang="en-US" baseline="0">
                <a:solidFill>
                  <a:srgbClr val="FFC000"/>
                </a:solidFill>
              </a:rPr>
              <a:t> vs Male salaries</a:t>
            </a:r>
            <a:endParaRPr lang="en-US">
              <a:solidFill>
                <a:srgbClr val="FFC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'Q1'!$B$3</c:f>
              <c:strCache>
                <c:ptCount val="1"/>
                <c:pt idx="0">
                  <c:v>Total</c:v>
                </c:pt>
              </c:strCache>
            </c:strRef>
          </c:tx>
          <c:spPr>
            <a:solidFill>
              <a:schemeClr val="accent1"/>
            </a:solidFill>
            <a:ln>
              <a:noFill/>
            </a:ln>
            <a:effectLst/>
          </c:spPr>
          <c:invertIfNegative val="0"/>
          <c:cat>
            <c:strRef>
              <c:f>'Q1'!$A$4:$A$6</c:f>
              <c:strCache>
                <c:ptCount val="2"/>
                <c:pt idx="0">
                  <c:v>Female</c:v>
                </c:pt>
                <c:pt idx="1">
                  <c:v>Male</c:v>
                </c:pt>
              </c:strCache>
            </c:strRef>
          </c:cat>
          <c:val>
            <c:numRef>
              <c:f>'Q1'!$B$4:$B$6</c:f>
              <c:numCache>
                <c:formatCode>General</c:formatCode>
                <c:ptCount val="2"/>
                <c:pt idx="0">
                  <c:v>51597.765363128492</c:v>
                </c:pt>
                <c:pt idx="1">
                  <c:v>54098.765432098764</c:v>
                </c:pt>
              </c:numCache>
            </c:numRef>
          </c:val>
          <c:extLst>
            <c:ext xmlns:c16="http://schemas.microsoft.com/office/drawing/2014/chart" uri="{C3380CC4-5D6E-409C-BE32-E72D297353CC}">
              <c16:uniqueId val="{00000000-0F8B-4DB6-BEDC-B63A7205605F}"/>
            </c:ext>
          </c:extLst>
        </c:ser>
        <c:dLbls>
          <c:showLegendKey val="0"/>
          <c:showVal val="0"/>
          <c:showCatName val="0"/>
          <c:showSerName val="0"/>
          <c:showPercent val="0"/>
          <c:showBubbleSize val="0"/>
        </c:dLbls>
        <c:gapWidth val="219"/>
        <c:overlap val="-27"/>
        <c:axId val="697970528"/>
        <c:axId val="697965488"/>
      </c:barChart>
      <c:catAx>
        <c:axId val="6979705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7965488"/>
        <c:crosses val="autoZero"/>
        <c:auto val="1"/>
        <c:lblAlgn val="ctr"/>
        <c:lblOffset val="100"/>
        <c:noMultiLvlLbl val="0"/>
      </c:catAx>
      <c:valAx>
        <c:axId val="697965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salaries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7970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[9.4activity.xlsx]Q2!PivotTable3</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solidFill>
                  <a:schemeClr val="accent2">
                    <a:lumMod val="60000"/>
                    <a:lumOff val="40000"/>
                  </a:schemeClr>
                </a:solidFill>
              </a:rPr>
              <a:t>Stream</a:t>
            </a:r>
            <a:r>
              <a:rPr lang="en-US" baseline="0"/>
              <a:t> </a:t>
            </a:r>
            <a:r>
              <a:rPr lang="en-US" baseline="0">
                <a:solidFill>
                  <a:schemeClr val="accent2">
                    <a:lumMod val="60000"/>
                    <a:lumOff val="40000"/>
                  </a:schemeClr>
                </a:solidFill>
              </a:rPr>
              <a:t>vs placement status</a:t>
            </a:r>
            <a:endParaRPr lang="en-US">
              <a:solidFill>
                <a:schemeClr val="accent2">
                  <a:lumMod val="60000"/>
                  <a:lumOff val="40000"/>
                </a:schemeClr>
              </a:solidFill>
            </a:endParaRPr>
          </a:p>
        </c:rich>
      </c:tx>
      <c:layout>
        <c:manualLayout>
          <c:xMode val="edge"/>
          <c:yMode val="edge"/>
          <c:x val="0.27490282701163016"/>
          <c:y val="0.1451463050001429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'Q2'!$B$3</c:f>
              <c:strCache>
                <c:ptCount val="1"/>
                <c:pt idx="0">
                  <c:v>Total</c:v>
                </c:pt>
              </c:strCache>
            </c:strRef>
          </c:tx>
          <c:spPr>
            <a:solidFill>
              <a:schemeClr val="accent1"/>
            </a:solidFill>
            <a:ln>
              <a:noFill/>
            </a:ln>
            <a:effectLst/>
          </c:spPr>
          <c:invertIfNegative val="0"/>
          <c:cat>
            <c:strRef>
              <c:f>'Q2'!$A$4:$A$9</c:f>
              <c:strCache>
                <c:ptCount val="5"/>
                <c:pt idx="0">
                  <c:v>Computer Science</c:v>
                </c:pt>
                <c:pt idx="1">
                  <c:v>Electrical Engineering</c:v>
                </c:pt>
                <c:pt idx="2">
                  <c:v>Electronics and Communication</c:v>
                </c:pt>
                <c:pt idx="3">
                  <c:v>Information Technology</c:v>
                </c:pt>
                <c:pt idx="4">
                  <c:v>Mechanical Engineering</c:v>
                </c:pt>
              </c:strCache>
            </c:strRef>
          </c:cat>
          <c:val>
            <c:numRef>
              <c:f>'Q2'!$B$4:$B$9</c:f>
              <c:numCache>
                <c:formatCode>General</c:formatCode>
                <c:ptCount val="5"/>
                <c:pt idx="0">
                  <c:v>98</c:v>
                </c:pt>
                <c:pt idx="1">
                  <c:v>56</c:v>
                </c:pt>
                <c:pt idx="2">
                  <c:v>56</c:v>
                </c:pt>
                <c:pt idx="3">
                  <c:v>74</c:v>
                </c:pt>
                <c:pt idx="4">
                  <c:v>57</c:v>
                </c:pt>
              </c:numCache>
            </c:numRef>
          </c:val>
          <c:extLst>
            <c:ext xmlns:c16="http://schemas.microsoft.com/office/drawing/2014/chart" uri="{C3380CC4-5D6E-409C-BE32-E72D297353CC}">
              <c16:uniqueId val="{00000000-6A93-4179-BEE8-2A19D070F3BB}"/>
            </c:ext>
          </c:extLst>
        </c:ser>
        <c:dLbls>
          <c:showLegendKey val="0"/>
          <c:showVal val="0"/>
          <c:showCatName val="0"/>
          <c:showSerName val="0"/>
          <c:showPercent val="0"/>
          <c:showBubbleSize val="0"/>
        </c:dLbls>
        <c:gapWidth val="219"/>
        <c:overlap val="-27"/>
        <c:axId val="703159288"/>
        <c:axId val="703157128"/>
      </c:barChart>
      <c:catAx>
        <c:axId val="7031592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stream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157128"/>
        <c:crosses val="autoZero"/>
        <c:auto val="1"/>
        <c:lblAlgn val="ctr"/>
        <c:lblOffset val="100"/>
        <c:noMultiLvlLbl val="0"/>
      </c:catAx>
      <c:valAx>
        <c:axId val="703157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placement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159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9B545F-5F85-4BBD-AF8A-CE73FC28405E}"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3498901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B545F-5F85-4BBD-AF8A-CE73FC28405E}"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208643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B545F-5F85-4BBD-AF8A-CE73FC28405E}"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42330-2969-4D0B-B18B-04B43E8827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323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B545F-5F85-4BBD-AF8A-CE73FC28405E}"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3178080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B545F-5F85-4BBD-AF8A-CE73FC28405E}"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42330-2969-4D0B-B18B-04B43E8827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5873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B545F-5F85-4BBD-AF8A-CE73FC28405E}"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1067928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B545F-5F85-4BBD-AF8A-CE73FC28405E}"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483580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B545F-5F85-4BBD-AF8A-CE73FC28405E}"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1818719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9B545F-5F85-4BBD-AF8A-CE73FC28405E}"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252409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B545F-5F85-4BBD-AF8A-CE73FC28405E}"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64258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9B545F-5F85-4BBD-AF8A-CE73FC28405E}"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384093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9B545F-5F85-4BBD-AF8A-CE73FC28405E}"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335393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9B545F-5F85-4BBD-AF8A-CE73FC28405E}"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408021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B545F-5F85-4BBD-AF8A-CE73FC28405E}"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6983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9B545F-5F85-4BBD-AF8A-CE73FC28405E}"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40646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B545F-5F85-4BBD-AF8A-CE73FC28405E}"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142330-2969-4D0B-B18B-04B43E8827CA}" type="slidenum">
              <a:rPr lang="en-US" smtClean="0"/>
              <a:t>‹#›</a:t>
            </a:fld>
            <a:endParaRPr lang="en-US"/>
          </a:p>
        </p:txBody>
      </p:sp>
    </p:spTree>
    <p:extLst>
      <p:ext uri="{BB962C8B-B14F-4D97-AF65-F5344CB8AC3E}">
        <p14:creationId xmlns:p14="http://schemas.microsoft.com/office/powerpoint/2010/main" val="274611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9B545F-5F85-4BBD-AF8A-CE73FC28405E}" type="datetimeFigureOut">
              <a:rPr lang="en-US" smtClean="0"/>
              <a:t>5/23/2024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D142330-2969-4D0B-B18B-04B43E8827CA}" type="slidenum">
              <a:rPr lang="en-US" smtClean="0"/>
              <a:t>‹#›</a:t>
            </a:fld>
            <a:endParaRPr lang="en-US"/>
          </a:p>
        </p:txBody>
      </p:sp>
    </p:spTree>
    <p:extLst>
      <p:ext uri="{BB962C8B-B14F-4D97-AF65-F5344CB8AC3E}">
        <p14:creationId xmlns:p14="http://schemas.microsoft.com/office/powerpoint/2010/main" val="366096738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6AC3-DDBD-42BE-B7FA-26A5B7BD9F05}"/>
              </a:ext>
            </a:extLst>
          </p:cNvPr>
          <p:cNvSpPr>
            <a:spLocks noGrp="1"/>
          </p:cNvSpPr>
          <p:nvPr>
            <p:ph type="ctrTitle"/>
          </p:nvPr>
        </p:nvSpPr>
        <p:spPr>
          <a:xfrm>
            <a:off x="1310640" y="3429000"/>
            <a:ext cx="7551419" cy="1123526"/>
          </a:xfrm>
        </p:spPr>
        <p:txBody>
          <a:bodyPr/>
          <a:lstStyle/>
          <a:p>
            <a:r>
              <a:rPr lang="en-US" dirty="0"/>
              <a:t>Job Placement</a:t>
            </a:r>
            <a:br>
              <a:rPr lang="en-US" dirty="0"/>
            </a:br>
            <a:r>
              <a:rPr lang="en-US" dirty="0"/>
              <a:t>(Based on Streams and Universities)</a:t>
            </a:r>
          </a:p>
        </p:txBody>
      </p:sp>
    </p:spTree>
    <p:extLst>
      <p:ext uri="{BB962C8B-B14F-4D97-AF65-F5344CB8AC3E}">
        <p14:creationId xmlns:p14="http://schemas.microsoft.com/office/powerpoint/2010/main" val="2830680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89B3-C96A-9059-16F9-651DFCD9E90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2A47804-BDF0-F734-D79B-96E78035A0CE}"/>
              </a:ext>
            </a:extLst>
          </p:cNvPr>
          <p:cNvSpPr>
            <a:spLocks noGrp="1"/>
          </p:cNvSpPr>
          <p:nvPr>
            <p:ph idx="1"/>
          </p:nvPr>
        </p:nvSpPr>
        <p:spPr>
          <a:xfrm>
            <a:off x="601980" y="1501141"/>
            <a:ext cx="8672022" cy="4540222"/>
          </a:xfrm>
        </p:spPr>
        <p:txBody>
          <a:bodyPr>
            <a:normAutofit fontScale="92500" lnSpcReduction="20000"/>
          </a:bodyPr>
          <a:lstStyle/>
          <a:p>
            <a:pPr marL="0" indent="0">
              <a:buNone/>
            </a:pPr>
            <a:r>
              <a:rPr lang="en-US" b="1" i="0" dirty="0">
                <a:solidFill>
                  <a:srgbClr val="0D0D0D"/>
                </a:solidFill>
                <a:effectLst/>
                <a:highlight>
                  <a:srgbClr val="FFFFFF"/>
                </a:highlight>
                <a:latin typeface="ui-sans-serif"/>
              </a:rPr>
              <a:t>      Recommendations for Students:</a:t>
            </a:r>
          </a:p>
          <a:p>
            <a:pPr marL="1257300" lvl="3" indent="0">
              <a:buNone/>
            </a:pPr>
            <a:r>
              <a:rPr lang="en-US" sz="1500" b="1" i="0" dirty="0">
                <a:solidFill>
                  <a:srgbClr val="0D0D0D"/>
                </a:solidFill>
                <a:effectLst/>
                <a:highlight>
                  <a:srgbClr val="FFFFFF"/>
                </a:highlight>
                <a:latin typeface="ui-sans-serif"/>
              </a:rPr>
              <a:t>Focus on Academic Excellence</a:t>
            </a:r>
            <a:endParaRPr lang="en-US" sz="1500" b="0" i="0" dirty="0">
              <a:solidFill>
                <a:srgbClr val="0D0D0D"/>
              </a:solidFill>
              <a:effectLst/>
              <a:highlight>
                <a:srgbClr val="FFFFFF"/>
              </a:highlight>
              <a:latin typeface="ui-sans-serif"/>
            </a:endParaRPr>
          </a:p>
          <a:p>
            <a:pPr marL="1257300" lvl="3" indent="0">
              <a:buNone/>
            </a:pPr>
            <a:r>
              <a:rPr lang="en-US" sz="1500" b="1" i="0" dirty="0">
                <a:solidFill>
                  <a:srgbClr val="0D0D0D"/>
                </a:solidFill>
                <a:effectLst/>
                <a:highlight>
                  <a:srgbClr val="FFFFFF"/>
                </a:highlight>
                <a:latin typeface="ui-sans-serif"/>
              </a:rPr>
              <a:t>Gain Relevant Experience</a:t>
            </a:r>
            <a:endParaRPr lang="en-US" sz="1500" b="0" i="0" dirty="0">
              <a:solidFill>
                <a:srgbClr val="0D0D0D"/>
              </a:solidFill>
              <a:effectLst/>
              <a:highlight>
                <a:srgbClr val="FFFFFF"/>
              </a:highlight>
              <a:latin typeface="ui-sans-serif"/>
            </a:endParaRPr>
          </a:p>
          <a:p>
            <a:pPr marL="0" indent="0">
              <a:buNone/>
            </a:pPr>
            <a:r>
              <a:rPr lang="en-US" b="1" dirty="0">
                <a:effectLst/>
              </a:rPr>
              <a:t>     </a:t>
            </a:r>
          </a:p>
          <a:p>
            <a:pPr marL="0" indent="0">
              <a:buNone/>
            </a:pPr>
            <a:r>
              <a:rPr lang="en-US" b="1" dirty="0">
                <a:effectLst/>
              </a:rPr>
              <a:t>     Recommendations for Educators and Institutions:</a:t>
            </a:r>
          </a:p>
          <a:p>
            <a:pPr marL="1257300" lvl="3" indent="0">
              <a:buNone/>
            </a:pPr>
            <a:r>
              <a:rPr lang="en-US" sz="1500" b="1" i="0" dirty="0">
                <a:solidFill>
                  <a:srgbClr val="0D0D0D"/>
                </a:solidFill>
                <a:effectLst/>
                <a:highlight>
                  <a:srgbClr val="FFFFFF"/>
                </a:highlight>
                <a:latin typeface="ui-sans-serif"/>
              </a:rPr>
              <a:t>Enhance Career Services</a:t>
            </a:r>
          </a:p>
          <a:p>
            <a:pPr marL="1257300" lvl="3" indent="0">
              <a:buNone/>
            </a:pPr>
            <a:r>
              <a:rPr lang="en-US" sz="1500" b="1" i="0" dirty="0">
                <a:solidFill>
                  <a:srgbClr val="0D0D0D"/>
                </a:solidFill>
                <a:effectLst/>
                <a:highlight>
                  <a:srgbClr val="FFFFFF"/>
                </a:highlight>
                <a:latin typeface="ui-sans-serif"/>
              </a:rPr>
              <a:t>Industry Partnerships</a:t>
            </a:r>
            <a:endParaRPr lang="en-US" sz="1500" b="0" i="0" dirty="0">
              <a:solidFill>
                <a:srgbClr val="0D0D0D"/>
              </a:solidFill>
              <a:effectLst/>
              <a:highlight>
                <a:srgbClr val="FFFFFF"/>
              </a:highlight>
              <a:latin typeface="ui-sans-serif"/>
            </a:endParaRPr>
          </a:p>
          <a:p>
            <a:pPr marL="0" indent="0" algn="l">
              <a:buNone/>
            </a:pPr>
            <a:r>
              <a:rPr lang="en-US" sz="1500" b="1" i="0" dirty="0">
                <a:solidFill>
                  <a:srgbClr val="0D0D0D"/>
                </a:solidFill>
                <a:effectLst/>
                <a:highlight>
                  <a:srgbClr val="FFFFFF"/>
                </a:highlight>
                <a:latin typeface="ui-sans-serif"/>
              </a:rPr>
              <a:t>                                Curriculum Alignment</a:t>
            </a:r>
            <a:endParaRPr lang="en-US" sz="1500" b="0" i="0" dirty="0">
              <a:solidFill>
                <a:srgbClr val="0D0D0D"/>
              </a:solidFill>
              <a:effectLst/>
              <a:highlight>
                <a:srgbClr val="FFFFFF"/>
              </a:highlight>
              <a:latin typeface="ui-sans-serif"/>
            </a:endParaRPr>
          </a:p>
          <a:p>
            <a:pPr>
              <a:buFont typeface="+mj-lt"/>
              <a:buAutoNum type="arabicPeriod"/>
            </a:pPr>
            <a:endParaRPr lang="en-US" b="0" i="0" dirty="0">
              <a:solidFill>
                <a:srgbClr val="0D0D0D"/>
              </a:solidFill>
              <a:effectLst/>
              <a:highlight>
                <a:srgbClr val="FFFFFF"/>
              </a:highlight>
              <a:latin typeface="ui-sans-serif"/>
            </a:endParaRPr>
          </a:p>
          <a:p>
            <a:pPr marL="0" indent="0" algn="l">
              <a:buNone/>
            </a:pPr>
            <a:r>
              <a:rPr lang="en-US" b="1" i="0" dirty="0">
                <a:solidFill>
                  <a:srgbClr val="0D0D0D"/>
                </a:solidFill>
                <a:effectLst/>
                <a:highlight>
                  <a:srgbClr val="FFFFFF"/>
                </a:highlight>
                <a:latin typeface="ui-sans-serif"/>
              </a:rPr>
              <a:t>       Recommendations for Employers:</a:t>
            </a:r>
          </a:p>
          <a:p>
            <a:pPr marL="1257300" lvl="3" indent="0">
              <a:buNone/>
            </a:pPr>
            <a:r>
              <a:rPr lang="en-US" sz="1500" b="1" i="0" dirty="0">
                <a:solidFill>
                  <a:srgbClr val="0D0D0D"/>
                </a:solidFill>
                <a:effectLst/>
                <a:highlight>
                  <a:srgbClr val="FFFFFF"/>
                </a:highlight>
                <a:latin typeface="ui-sans-serif"/>
              </a:rPr>
              <a:t>Internship Programs</a:t>
            </a:r>
            <a:endParaRPr lang="en-US" sz="1500" b="0" i="0" dirty="0">
              <a:solidFill>
                <a:srgbClr val="0D0D0D"/>
              </a:solidFill>
              <a:effectLst/>
              <a:highlight>
                <a:srgbClr val="FFFFFF"/>
              </a:highlight>
              <a:latin typeface="ui-sans-serif"/>
            </a:endParaRPr>
          </a:p>
          <a:p>
            <a:pPr marL="1257300" lvl="3" indent="0">
              <a:buNone/>
            </a:pPr>
            <a:r>
              <a:rPr lang="en-US" sz="1500" b="1" i="0" dirty="0">
                <a:solidFill>
                  <a:srgbClr val="0D0D0D"/>
                </a:solidFill>
                <a:effectLst/>
                <a:highlight>
                  <a:srgbClr val="FFFFFF"/>
                </a:highlight>
                <a:latin typeface="ui-sans-serif"/>
              </a:rPr>
              <a:t>Campus Recruitment</a:t>
            </a:r>
            <a:endParaRPr lang="en-US" sz="1500" b="0" i="0" dirty="0">
              <a:solidFill>
                <a:srgbClr val="0D0D0D"/>
              </a:solidFill>
              <a:effectLst/>
              <a:highlight>
                <a:srgbClr val="FFFFFF"/>
              </a:highlight>
              <a:latin typeface="ui-sans-serif"/>
            </a:endParaRPr>
          </a:p>
          <a:p>
            <a:pPr marL="0" indent="0">
              <a:buNone/>
            </a:pPr>
            <a:br>
              <a:rPr lang="en-US" b="0" i="0" dirty="0">
                <a:solidFill>
                  <a:srgbClr val="0D0D0D"/>
                </a:solidFill>
                <a:effectLst/>
                <a:highlight>
                  <a:srgbClr val="FFFFFF"/>
                </a:highlight>
                <a:latin typeface="ui-sans-serif"/>
              </a:rPr>
            </a:br>
            <a:endParaRPr lang="en-US" dirty="0"/>
          </a:p>
        </p:txBody>
      </p:sp>
    </p:spTree>
    <p:extLst>
      <p:ext uri="{BB962C8B-B14F-4D97-AF65-F5344CB8AC3E}">
        <p14:creationId xmlns:p14="http://schemas.microsoft.com/office/powerpoint/2010/main" val="2353278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774E-E6F0-0173-58E1-CCF0513D784B}"/>
              </a:ext>
            </a:extLst>
          </p:cNvPr>
          <p:cNvSpPr>
            <a:spLocks noGrp="1"/>
          </p:cNvSpPr>
          <p:nvPr>
            <p:ph type="ctrTitle"/>
          </p:nvPr>
        </p:nvSpPr>
        <p:spPr>
          <a:xfrm>
            <a:off x="-1045633" y="324274"/>
            <a:ext cx="7766936" cy="1646302"/>
          </a:xfrm>
        </p:spPr>
        <p:txBody>
          <a:bodyPr/>
          <a:lstStyle/>
          <a:p>
            <a:r>
              <a:rPr lang="en-US" dirty="0"/>
              <a:t>Conclusion</a:t>
            </a:r>
          </a:p>
        </p:txBody>
      </p:sp>
      <p:sp>
        <p:nvSpPr>
          <p:cNvPr id="3" name="Subtitle 2">
            <a:extLst>
              <a:ext uri="{FF2B5EF4-FFF2-40B4-BE49-F238E27FC236}">
                <a16:creationId xmlns:a16="http://schemas.microsoft.com/office/drawing/2014/main" id="{A5A4BDD5-4774-7753-2890-41963FC2CD38}"/>
              </a:ext>
            </a:extLst>
          </p:cNvPr>
          <p:cNvSpPr>
            <a:spLocks noGrp="1"/>
          </p:cNvSpPr>
          <p:nvPr>
            <p:ph type="subTitle" idx="1"/>
          </p:nvPr>
        </p:nvSpPr>
        <p:spPr>
          <a:xfrm>
            <a:off x="-832273" y="2560319"/>
            <a:ext cx="9229513" cy="3512821"/>
          </a:xfrm>
        </p:spPr>
        <p:txBody>
          <a:bodyPr>
            <a:normAutofit/>
          </a:bodyPr>
          <a:lstStyle/>
          <a:p>
            <a:r>
              <a:rPr lang="en-US" sz="2800" b="1" i="0" dirty="0">
                <a:solidFill>
                  <a:srgbClr val="0D0D0D"/>
                </a:solidFill>
                <a:effectLst/>
                <a:highlight>
                  <a:srgbClr val="FFFFFF"/>
                </a:highlight>
                <a:latin typeface="ui-sans-serif"/>
              </a:rPr>
              <a:t>High Placement Rates in STEM Fields</a:t>
            </a:r>
            <a:endParaRPr lang="en-US" sz="2800" b="0" i="0" dirty="0">
              <a:solidFill>
                <a:srgbClr val="0D0D0D"/>
              </a:solidFill>
              <a:effectLst/>
              <a:highlight>
                <a:srgbClr val="FFFFFF"/>
              </a:highlight>
              <a:latin typeface="ui-sans-serif"/>
            </a:endParaRPr>
          </a:p>
          <a:p>
            <a:r>
              <a:rPr lang="en-US" sz="2800" b="1" i="0" dirty="0">
                <a:solidFill>
                  <a:srgbClr val="0D0D0D"/>
                </a:solidFill>
                <a:effectLst/>
                <a:highlight>
                  <a:srgbClr val="FFFFFF"/>
                </a:highlight>
                <a:latin typeface="ui-sans-serif"/>
              </a:rPr>
              <a:t>   		Correlation Between GPA and Placement</a:t>
            </a:r>
            <a:r>
              <a:rPr lang="en-US" sz="2800" b="0" i="0" dirty="0">
                <a:solidFill>
                  <a:srgbClr val="0D0D0D"/>
                </a:solidFill>
                <a:effectLst/>
                <a:highlight>
                  <a:srgbClr val="FFFFFF"/>
                </a:highlight>
                <a:latin typeface="ui-sans-serif"/>
              </a:rPr>
              <a:t> </a:t>
            </a:r>
            <a:endParaRPr lang="en-US" sz="2800" dirty="0">
              <a:solidFill>
                <a:srgbClr val="0D0D0D"/>
              </a:solidFill>
              <a:highlight>
                <a:srgbClr val="FFFFFF"/>
              </a:highlight>
              <a:latin typeface="ui-sans-serif"/>
            </a:endParaRPr>
          </a:p>
          <a:p>
            <a:r>
              <a:rPr lang="en-US" sz="2800" b="1" i="0" dirty="0">
                <a:solidFill>
                  <a:srgbClr val="0D0D0D"/>
                </a:solidFill>
                <a:effectLst/>
                <a:highlight>
                  <a:srgbClr val="FFFFFF"/>
                </a:highlight>
                <a:latin typeface="ui-sans-serif"/>
              </a:rPr>
              <a:t>Impact of Prior Experience</a:t>
            </a:r>
          </a:p>
          <a:p>
            <a:r>
              <a:rPr lang="en-US" sz="2800" b="1" i="0" dirty="0">
                <a:solidFill>
                  <a:srgbClr val="0D0D0D"/>
                </a:solidFill>
                <a:effectLst/>
                <a:highlight>
                  <a:srgbClr val="FFFFFF"/>
                </a:highlight>
                <a:latin typeface="ui-sans-serif"/>
              </a:rPr>
              <a:t>Gender Disparities</a:t>
            </a:r>
            <a:endParaRPr lang="en-US" sz="2800" b="0" i="0" dirty="0">
              <a:solidFill>
                <a:srgbClr val="0D0D0D"/>
              </a:solidFill>
              <a:effectLst/>
              <a:highlight>
                <a:srgbClr val="FFFFFF"/>
              </a:highlight>
              <a:latin typeface="ui-sans-serif"/>
            </a:endParaRPr>
          </a:p>
          <a:p>
            <a:r>
              <a:rPr lang="en-US" sz="2800" b="1" i="0" dirty="0">
                <a:solidFill>
                  <a:srgbClr val="0D0D0D"/>
                </a:solidFill>
                <a:effectLst/>
                <a:highlight>
                  <a:srgbClr val="FFFFFF"/>
                </a:highlight>
                <a:latin typeface="ui-sans-serif"/>
              </a:rPr>
              <a:t>Field-Specific Salary Trends</a:t>
            </a:r>
            <a:endParaRPr lang="en-US" sz="2800" dirty="0"/>
          </a:p>
        </p:txBody>
      </p:sp>
    </p:spTree>
    <p:extLst>
      <p:ext uri="{BB962C8B-B14F-4D97-AF65-F5344CB8AC3E}">
        <p14:creationId xmlns:p14="http://schemas.microsoft.com/office/powerpoint/2010/main" val="183305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338DE3C-69A4-82CE-EB77-225A7AB5B949}"/>
              </a:ext>
            </a:extLst>
          </p:cNvPr>
          <p:cNvSpPr>
            <a:spLocks noGrp="1"/>
          </p:cNvSpPr>
          <p:nvPr>
            <p:ph type="ctrTitle"/>
          </p:nvPr>
        </p:nvSpPr>
        <p:spPr>
          <a:xfrm>
            <a:off x="677334" y="609600"/>
            <a:ext cx="8596668" cy="1320800"/>
          </a:xfrm>
        </p:spPr>
        <p:txBody>
          <a:bodyPr vert="horz" lIns="91440" tIns="45720" rIns="91440" bIns="45720" rtlCol="0" anchor="t">
            <a:normAutofit/>
          </a:bodyPr>
          <a:lstStyle/>
          <a:p>
            <a:pPr algn="l"/>
            <a:r>
              <a:rPr lang="en-US" sz="3600"/>
              <a:t>Introduction</a:t>
            </a:r>
          </a:p>
        </p:txBody>
      </p:sp>
      <p:sp>
        <p:nvSpPr>
          <p:cNvPr id="3" name="Subtitle 2">
            <a:extLst>
              <a:ext uri="{FF2B5EF4-FFF2-40B4-BE49-F238E27FC236}">
                <a16:creationId xmlns:a16="http://schemas.microsoft.com/office/drawing/2014/main" id="{CE384778-F31C-C6C7-F9DE-7E1FA3591FF9}"/>
              </a:ext>
            </a:extLst>
          </p:cNvPr>
          <p:cNvSpPr>
            <a:spLocks/>
          </p:cNvSpPr>
          <p:nvPr/>
        </p:nvSpPr>
        <p:spPr>
          <a:xfrm>
            <a:off x="1394460" y="1592580"/>
            <a:ext cx="7879542" cy="4449445"/>
          </a:xfrm>
          <a:prstGeom prst="rect">
            <a:avLst/>
          </a:prstGeom>
        </p:spPr>
        <p:txBody>
          <a:bodyPr vert="horz" lIns="91440" tIns="45720" rIns="91440" bIns="45720" rtlCol="0" anchor="ctr">
            <a:normAutofit/>
          </a:bodyPr>
          <a:lstStyle/>
          <a:p>
            <a:pPr indent="-169164" defTabSz="338328">
              <a:lnSpc>
                <a:spcPct val="90000"/>
              </a:lnSpc>
              <a:spcAft>
                <a:spcPts val="600"/>
              </a:spcAft>
              <a:buFont typeface="Arial" panose="020B0604020202020204" pitchFamily="34" charset="0"/>
              <a:buChar char="•"/>
            </a:pPr>
            <a:endParaRPr lang="en-US" sz="1480" kern="1200" dirty="0">
              <a:solidFill>
                <a:schemeClr val="tx1"/>
              </a:solidFill>
              <a:latin typeface="+mn-lt"/>
              <a:ea typeface="+mn-ea"/>
              <a:cs typeface="+mn-cs"/>
            </a:endParaRPr>
          </a:p>
          <a:p>
            <a:pPr indent="-169164" defTabSz="338328">
              <a:lnSpc>
                <a:spcPct val="90000"/>
              </a:lnSpc>
              <a:spcAft>
                <a:spcPts val="600"/>
              </a:spcAft>
              <a:buFont typeface="Arial" panose="020B0604020202020204" pitchFamily="34" charset="0"/>
              <a:buChar char="•"/>
            </a:pPr>
            <a:endParaRPr lang="en-US" sz="1480" kern="1200" dirty="0">
              <a:solidFill>
                <a:schemeClr val="tx1"/>
              </a:solidFill>
              <a:latin typeface="+mn-lt"/>
              <a:ea typeface="+mn-ea"/>
              <a:cs typeface="+mn-cs"/>
            </a:endParaRPr>
          </a:p>
          <a:p>
            <a:pPr defTabSz="338328">
              <a:lnSpc>
                <a:spcPct val="90000"/>
              </a:lnSpc>
              <a:spcAft>
                <a:spcPts val="600"/>
              </a:spcAft>
            </a:pPr>
            <a:r>
              <a:rPr lang="en-US" sz="2000" kern="1200" dirty="0">
                <a:solidFill>
                  <a:schemeClr val="tx1"/>
                </a:solidFill>
                <a:highlight>
                  <a:srgbClr val="FFFFFF"/>
                </a:highlight>
                <a:latin typeface="+mn-lt"/>
                <a:ea typeface="+mn-ea"/>
                <a:cs typeface="+mn-cs"/>
              </a:rPr>
              <a:t>In today's competitive job market, understanding the factors that influence the placement and salary outcomes of graduates is crucial for educational institutions, employers, and policymakers. </a:t>
            </a:r>
          </a:p>
          <a:p>
            <a:pPr defTabSz="338328">
              <a:lnSpc>
                <a:spcPct val="90000"/>
              </a:lnSpc>
              <a:spcAft>
                <a:spcPts val="600"/>
              </a:spcAft>
            </a:pPr>
            <a:endParaRPr lang="en-US" sz="2000" dirty="0">
              <a:highlight>
                <a:srgbClr val="FFFFFF"/>
              </a:highlight>
            </a:endParaRPr>
          </a:p>
          <a:p>
            <a:pPr defTabSz="338328">
              <a:lnSpc>
                <a:spcPct val="90000"/>
              </a:lnSpc>
              <a:spcAft>
                <a:spcPts val="600"/>
              </a:spcAft>
            </a:pPr>
            <a:r>
              <a:rPr lang="en-US" sz="2000" kern="1200" dirty="0">
                <a:solidFill>
                  <a:schemeClr val="tx1"/>
                </a:solidFill>
                <a:highlight>
                  <a:srgbClr val="FFFFFF"/>
                </a:highlight>
                <a:latin typeface="+mn-lt"/>
                <a:ea typeface="+mn-ea"/>
                <a:cs typeface="+mn-cs"/>
              </a:rPr>
              <a:t>The dataset under analysis provides a comprehensive view of recent graduates' educational backgrounds, placement statuses, and initial salaries. </a:t>
            </a:r>
          </a:p>
          <a:p>
            <a:pPr defTabSz="338328">
              <a:lnSpc>
                <a:spcPct val="90000"/>
              </a:lnSpc>
              <a:spcAft>
                <a:spcPts val="600"/>
              </a:spcAft>
            </a:pPr>
            <a:endParaRPr lang="en-US" sz="2000" kern="1200" dirty="0">
              <a:solidFill>
                <a:schemeClr val="tx1"/>
              </a:solidFill>
              <a:highlight>
                <a:srgbClr val="FFFFFF"/>
              </a:highlight>
              <a:latin typeface="+mn-lt"/>
              <a:ea typeface="+mn-ea"/>
              <a:cs typeface="+mn-cs"/>
            </a:endParaRPr>
          </a:p>
          <a:p>
            <a:pPr indent="-228600" algn="l">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72456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7D41-D002-38FE-4DA1-31EBC4AE0881}"/>
              </a:ext>
            </a:extLst>
          </p:cNvPr>
          <p:cNvSpPr>
            <a:spLocks noGrp="1"/>
          </p:cNvSpPr>
          <p:nvPr>
            <p:ph type="title"/>
          </p:nvPr>
        </p:nvSpPr>
        <p:spPr/>
        <p:txBody>
          <a:bodyPr>
            <a:normAutofit fontScale="90000"/>
          </a:bodyPr>
          <a:lstStyle/>
          <a:p>
            <a:r>
              <a:rPr lang="en-US" b="1" i="0" dirty="0">
                <a:effectLst/>
                <a:highlight>
                  <a:srgbClr val="FFFFFF"/>
                </a:highlight>
                <a:latin typeface="Söhne"/>
              </a:rPr>
              <a:t>Data Methodology</a:t>
            </a:r>
            <a:br>
              <a:rPr lang="en-US" b="1" i="0" dirty="0">
                <a:solidFill>
                  <a:srgbClr val="0D0D0D"/>
                </a:solidFill>
                <a:effectLst/>
                <a:highlight>
                  <a:srgbClr val="FFFFFF"/>
                </a:highlight>
                <a:latin typeface="Söhne"/>
              </a:rPr>
            </a:br>
            <a:br>
              <a:rPr lang="en-US" b="1" i="0" dirty="0">
                <a:solidFill>
                  <a:srgbClr val="0D0D0D"/>
                </a:solidFill>
                <a:effectLst/>
                <a:highlight>
                  <a:srgbClr val="FFFFFF"/>
                </a:highlight>
                <a:latin typeface="Söhne"/>
              </a:rPr>
            </a:br>
            <a:endParaRPr lang="en-US" dirty="0"/>
          </a:p>
        </p:txBody>
      </p:sp>
      <p:sp>
        <p:nvSpPr>
          <p:cNvPr id="3" name="Content Placeholder 2">
            <a:extLst>
              <a:ext uri="{FF2B5EF4-FFF2-40B4-BE49-F238E27FC236}">
                <a16:creationId xmlns:a16="http://schemas.microsoft.com/office/drawing/2014/main" id="{B3F8B28C-54C5-4C14-096D-981931236FC9}"/>
              </a:ext>
            </a:extLst>
          </p:cNvPr>
          <p:cNvSpPr>
            <a:spLocks noGrp="1"/>
          </p:cNvSpPr>
          <p:nvPr>
            <p:ph idx="1"/>
          </p:nvPr>
        </p:nvSpPr>
        <p:spPr>
          <a:xfrm>
            <a:off x="739140" y="1112520"/>
            <a:ext cx="10347960" cy="5380355"/>
          </a:xfrm>
        </p:spPr>
        <p:txBody>
          <a:bodyPr>
            <a:normAutofit/>
          </a:bodyPr>
          <a:lstStyle/>
          <a:p>
            <a:pPr marL="0" indent="0">
              <a:buNone/>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Data Collection</a:t>
            </a:r>
            <a:r>
              <a:rPr lang="en-US" dirty="0">
                <a:solidFill>
                  <a:srgbClr val="0D0D0D"/>
                </a:solidFill>
                <a:highlight>
                  <a:srgbClr val="FFFFFF"/>
                </a:highlight>
                <a:latin typeface="Söhne"/>
              </a:rPr>
              <a:t> </a:t>
            </a:r>
            <a:r>
              <a:rPr lang="en-US" b="1" dirty="0">
                <a:solidFill>
                  <a:srgbClr val="0D0D0D"/>
                </a:solidFill>
                <a:highlight>
                  <a:srgbClr val="FFFFFF"/>
                </a:highlight>
                <a:latin typeface="Söhne"/>
              </a:rPr>
              <a:t>and cleaning:</a:t>
            </a:r>
            <a:endParaRPr lang="en-US" b="1" i="0" dirty="0">
              <a:solidFill>
                <a:srgbClr val="0D0D0D"/>
              </a:solidFill>
              <a:effectLst/>
              <a:highlight>
                <a:srgbClr val="FFFFFF"/>
              </a:highlight>
              <a:latin typeface="Söhne"/>
            </a:endParaRPr>
          </a:p>
          <a:p>
            <a:pPr marL="457200" lvl="1" indent="0" algn="l">
              <a:buNone/>
            </a:pPr>
            <a:r>
              <a:rPr lang="en-US" b="0" i="0" dirty="0">
                <a:solidFill>
                  <a:srgbClr val="0D0D0D"/>
                </a:solidFill>
                <a:effectLst/>
                <a:highlight>
                  <a:srgbClr val="FFFFFF"/>
                </a:highlight>
                <a:latin typeface="Söhne"/>
              </a:rPr>
              <a:t>The data was collected from the placement records of graduates from various universities.</a:t>
            </a:r>
          </a:p>
          <a:p>
            <a:pPr marL="457200" lvl="1" indent="0" algn="l">
              <a:buNone/>
            </a:pPr>
            <a:r>
              <a:rPr lang="en-US" b="0" i="0" dirty="0">
                <a:solidFill>
                  <a:srgbClr val="0D0D0D"/>
                </a:solidFill>
                <a:effectLst/>
                <a:highlight>
                  <a:srgbClr val="FFFFFF"/>
                </a:highlight>
                <a:latin typeface="Söhne"/>
              </a:rPr>
              <a:t>Ensure that the dataset is free of errors and inconsistencies.</a:t>
            </a:r>
          </a:p>
          <a:p>
            <a:pPr marL="457200" lvl="1" indent="0" algn="l">
              <a:buNone/>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Descriptive Statistics</a:t>
            </a:r>
            <a:r>
              <a:rPr lang="en-US" b="0" i="0" dirty="0">
                <a:solidFill>
                  <a:srgbClr val="0D0D0D"/>
                </a:solidFill>
                <a:effectLst/>
                <a:highlight>
                  <a:srgbClr val="FFFFFF"/>
                </a:highlight>
                <a:latin typeface="Söhne"/>
              </a:rPr>
              <a:t>:</a:t>
            </a:r>
          </a:p>
          <a:p>
            <a:pPr marL="457200" lvl="1" indent="0" algn="l">
              <a:buNone/>
            </a:pPr>
            <a:r>
              <a:rPr lang="en-US" b="0" i="0" dirty="0">
                <a:solidFill>
                  <a:srgbClr val="0D0D0D"/>
                </a:solidFill>
                <a:effectLst/>
                <a:highlight>
                  <a:srgbClr val="FFFFFF"/>
                </a:highlight>
                <a:latin typeface="Söhne"/>
              </a:rPr>
              <a:t>Calculate summary statistics such as mean, median, and standard deviation for numerical attributes .</a:t>
            </a:r>
          </a:p>
          <a:p>
            <a:pPr marL="457200" lvl="1" indent="0" algn="l">
              <a:buNone/>
            </a:pPr>
            <a:r>
              <a:rPr lang="en-US" b="0" i="0" dirty="0">
                <a:solidFill>
                  <a:srgbClr val="0D0D0D"/>
                </a:solidFill>
                <a:effectLst/>
                <a:highlight>
                  <a:srgbClr val="FFFFFF"/>
                </a:highlight>
                <a:latin typeface="Söhne"/>
              </a:rPr>
              <a:t>Examine the distribution of categorical attributes (gender, degree, stream, college name, placement status).</a:t>
            </a:r>
          </a:p>
          <a:p>
            <a:pPr marL="457200" lvl="1" indent="0" algn="l">
              <a:buNone/>
            </a:pP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Exploratory Data Analysis :</a:t>
            </a:r>
            <a:endParaRPr lang="en-US" b="0" i="0" dirty="0">
              <a:solidFill>
                <a:srgbClr val="0D0D0D"/>
              </a:solidFill>
              <a:effectLst/>
              <a:highlight>
                <a:srgbClr val="FFFFFF"/>
              </a:highlight>
              <a:latin typeface="Söhne"/>
            </a:endParaRPr>
          </a:p>
          <a:p>
            <a:pPr marL="457200" lvl="1" indent="0" algn="l">
              <a:buNone/>
            </a:pPr>
            <a:r>
              <a:rPr lang="en-US" b="0" i="0" dirty="0">
                <a:solidFill>
                  <a:srgbClr val="0D0D0D"/>
                </a:solidFill>
                <a:effectLst/>
                <a:highlight>
                  <a:srgbClr val="FFFFFF"/>
                </a:highlight>
                <a:latin typeface="Söhne"/>
              </a:rPr>
              <a:t>Compare placement rates and salaries across different streams and universities.</a:t>
            </a:r>
          </a:p>
          <a:p>
            <a:pPr marL="457200" lvl="1" indent="0" algn="l">
              <a:buNone/>
            </a:pPr>
            <a:r>
              <a:rPr lang="en-US" b="0" i="0" dirty="0">
                <a:solidFill>
                  <a:srgbClr val="0D0D0D"/>
                </a:solidFill>
                <a:effectLst/>
                <a:highlight>
                  <a:srgbClr val="FFFFFF"/>
                </a:highlight>
                <a:latin typeface="Söhne"/>
              </a:rPr>
              <a:t>Analyze the relationship between GPA, years of experience, and placement status.</a:t>
            </a:r>
          </a:p>
          <a:p>
            <a:pPr marL="457200" lvl="1" indent="0" algn="l">
              <a:buNone/>
            </a:pPr>
            <a:r>
              <a:rPr lang="en-US" b="0" i="0" dirty="0">
                <a:solidFill>
                  <a:srgbClr val="0D0D0D"/>
                </a:solidFill>
                <a:effectLst/>
                <a:highlight>
                  <a:srgbClr val="FFFFFF"/>
                </a:highlight>
                <a:latin typeface="Söhne"/>
              </a:rPr>
              <a:t>Investigate gender differences in placement rates and salaries.</a:t>
            </a:r>
          </a:p>
          <a:p>
            <a:endParaRPr lang="en-US" dirty="0"/>
          </a:p>
        </p:txBody>
      </p:sp>
    </p:spTree>
    <p:extLst>
      <p:ext uri="{BB962C8B-B14F-4D97-AF65-F5344CB8AC3E}">
        <p14:creationId xmlns:p14="http://schemas.microsoft.com/office/powerpoint/2010/main" val="212801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B516-F1A0-6976-E48C-00972AAC0B9D}"/>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965F795A-D3A9-7D87-2FB6-3065C4AF8AFC}"/>
              </a:ext>
            </a:extLst>
          </p:cNvPr>
          <p:cNvSpPr>
            <a:spLocks noGrp="1"/>
          </p:cNvSpPr>
          <p:nvPr>
            <p:ph idx="1"/>
          </p:nvPr>
        </p:nvSpPr>
        <p:spPr>
          <a:xfrm>
            <a:off x="647700" y="1607820"/>
            <a:ext cx="11163300" cy="5196840"/>
          </a:xfrm>
        </p:spPr>
        <p:txBody>
          <a:bodyPr>
            <a:normAutofit/>
          </a:bodyPr>
          <a:lstStyle/>
          <a:p>
            <a:pPr marL="0" indent="0" algn="l">
              <a:buNone/>
            </a:pPr>
            <a:r>
              <a:rPr lang="en-US" dirty="0">
                <a:solidFill>
                  <a:srgbClr val="0D0D0D"/>
                </a:solidFill>
                <a:highlight>
                  <a:srgbClr val="FFFFFF"/>
                </a:highlight>
                <a:latin typeface="Söhne"/>
              </a:rPr>
              <a:t>The Dataset</a:t>
            </a:r>
            <a:r>
              <a:rPr lang="en-US" b="0" i="0" dirty="0">
                <a:solidFill>
                  <a:srgbClr val="0D0D0D"/>
                </a:solidFill>
                <a:effectLst/>
                <a:highlight>
                  <a:srgbClr val="FFFFFF"/>
                </a:highlight>
                <a:latin typeface="Söhne"/>
              </a:rPr>
              <a:t> focuses on key attributes that are commonly associated with employability</a:t>
            </a:r>
          </a:p>
          <a:p>
            <a:pPr marL="0" indent="0" algn="l">
              <a:buNone/>
            </a:pPr>
            <a:r>
              <a:rPr lang="en-US" b="0" i="0" dirty="0">
                <a:solidFill>
                  <a:srgbClr val="0D0D0D"/>
                </a:solidFill>
                <a:effectLst/>
                <a:highlight>
                  <a:srgbClr val="FFFFFF"/>
                </a:highlight>
                <a:latin typeface="Söhne"/>
              </a:rPr>
              <a:t> and academic performance. </a:t>
            </a:r>
          </a:p>
          <a:p>
            <a:pPr marL="0" indent="0" algn="l">
              <a:buNone/>
            </a:pPr>
            <a:endParaRPr lang="en-US" b="0" i="0" dirty="0">
              <a:solidFill>
                <a:srgbClr val="0D0D0D"/>
              </a:solidFill>
              <a:effectLst/>
              <a:highlight>
                <a:srgbClr val="FFFFFF"/>
              </a:highlight>
              <a:latin typeface="Söhne"/>
            </a:endParaRPr>
          </a:p>
          <a:p>
            <a:pPr marL="0" indent="0" algn="l">
              <a:buNone/>
            </a:pPr>
            <a:r>
              <a:rPr lang="en-US" b="0" i="0" dirty="0">
                <a:solidFill>
                  <a:srgbClr val="0D0D0D"/>
                </a:solidFill>
                <a:effectLst/>
                <a:highlight>
                  <a:srgbClr val="FFFFFF"/>
                </a:highlight>
                <a:latin typeface="Söhne"/>
              </a:rPr>
              <a:t>The dataset is intended to provide insights into the factors influencing the employability </a:t>
            </a:r>
          </a:p>
          <a:p>
            <a:pPr marL="0" indent="0" algn="l">
              <a:buNone/>
            </a:pPr>
            <a:r>
              <a:rPr lang="en-US" b="0" i="0" dirty="0">
                <a:solidFill>
                  <a:srgbClr val="0D0D0D"/>
                </a:solidFill>
                <a:effectLst/>
                <a:highlight>
                  <a:srgbClr val="FFFFFF"/>
                </a:highlight>
                <a:latin typeface="Söhne"/>
              </a:rPr>
              <a:t>and salary outcomes of recent graduates. It can be used by various stakeholders:</a:t>
            </a:r>
          </a:p>
          <a:p>
            <a:pPr marL="0" indent="0" algn="l">
              <a:buNone/>
            </a:pPr>
            <a:r>
              <a:rPr lang="en-US" b="1" i="0" dirty="0">
                <a:solidFill>
                  <a:srgbClr val="0D0D0D"/>
                </a:solidFill>
                <a:effectLst/>
                <a:highlight>
                  <a:srgbClr val="FFFFFF"/>
                </a:highlight>
                <a:latin typeface="Söhne"/>
              </a:rPr>
              <a:t>1.   Students</a:t>
            </a:r>
            <a:r>
              <a:rPr lang="en-US" b="0" i="0" dirty="0">
                <a:solidFill>
                  <a:srgbClr val="0D0D0D"/>
                </a:solidFill>
                <a:effectLst/>
                <a:highlight>
                  <a:srgbClr val="FFFFFF"/>
                </a:highlight>
                <a:latin typeface="Söhne"/>
              </a:rPr>
              <a:t>: To understand how factors like GPA, field of study, and institution </a:t>
            </a:r>
          </a:p>
          <a:p>
            <a:pPr marL="0" indent="0" algn="l">
              <a:buNone/>
            </a:pPr>
            <a:r>
              <a:rPr lang="en-US" b="0" i="0" dirty="0">
                <a:solidFill>
                  <a:srgbClr val="0D0D0D"/>
                </a:solidFill>
                <a:effectLst/>
                <a:highlight>
                  <a:srgbClr val="FFFFFF"/>
                </a:highlight>
                <a:latin typeface="Söhne"/>
              </a:rPr>
              <a:t>       affect placement opportunities and starting salaries.</a:t>
            </a:r>
          </a:p>
          <a:p>
            <a:pPr marL="0" indent="0" algn="l">
              <a:buNone/>
            </a:pPr>
            <a:r>
              <a:rPr lang="en-US" b="1" i="0" dirty="0">
                <a:solidFill>
                  <a:srgbClr val="0D0D0D"/>
                </a:solidFill>
                <a:effectLst/>
                <a:highlight>
                  <a:srgbClr val="FFFFFF"/>
                </a:highlight>
                <a:latin typeface="Söhne"/>
              </a:rPr>
              <a:t>2.   Educational Institutions</a:t>
            </a:r>
            <a:r>
              <a:rPr lang="en-US" b="0" i="0" dirty="0">
                <a:solidFill>
                  <a:srgbClr val="0D0D0D"/>
                </a:solidFill>
                <a:effectLst/>
                <a:highlight>
                  <a:srgbClr val="FFFFFF"/>
                </a:highlight>
                <a:latin typeface="Söhne"/>
              </a:rPr>
              <a:t>: To assess the effectiveness of their programs in preparing </a:t>
            </a:r>
            <a:endParaRPr lang="en-US" dirty="0">
              <a:solidFill>
                <a:srgbClr val="0D0D0D"/>
              </a:solidFill>
              <a:highlight>
                <a:srgbClr val="FFFFFF"/>
              </a:highlight>
              <a:latin typeface="Söhne"/>
            </a:endParaRPr>
          </a:p>
          <a:p>
            <a:pPr marL="0" indent="0" algn="l">
              <a:buNone/>
            </a:pPr>
            <a:r>
              <a:rPr lang="en-US" b="0" i="0" dirty="0">
                <a:solidFill>
                  <a:srgbClr val="0D0D0D"/>
                </a:solidFill>
                <a:effectLst/>
                <a:highlight>
                  <a:srgbClr val="FFFFFF"/>
                </a:highlight>
                <a:latin typeface="Söhne"/>
              </a:rPr>
              <a:t>       students for the job market and to identify areas for improvement.</a:t>
            </a:r>
          </a:p>
          <a:p>
            <a:pPr marL="0" indent="0" algn="l">
              <a:buNone/>
            </a:pPr>
            <a:r>
              <a:rPr lang="en-US" b="1" i="0" dirty="0">
                <a:solidFill>
                  <a:srgbClr val="0D0D0D"/>
                </a:solidFill>
                <a:effectLst/>
                <a:highlight>
                  <a:srgbClr val="FFFFFF"/>
                </a:highlight>
                <a:latin typeface="Söhne"/>
              </a:rPr>
              <a:t>3.   Employers</a:t>
            </a:r>
            <a:r>
              <a:rPr lang="en-US" b="0" i="0" dirty="0">
                <a:solidFill>
                  <a:srgbClr val="0D0D0D"/>
                </a:solidFill>
                <a:effectLst/>
                <a:highlight>
                  <a:srgbClr val="FFFFFF"/>
                </a:highlight>
                <a:latin typeface="Söhne"/>
              </a:rPr>
              <a:t>: To understand trends in graduate employability and salary expectations,</a:t>
            </a:r>
          </a:p>
          <a:p>
            <a:pPr marL="0" indent="0" algn="l">
              <a:buNone/>
            </a:pPr>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 which can inform recruitment       strategies.</a:t>
            </a:r>
          </a:p>
          <a:p>
            <a:endParaRPr lang="en-US" dirty="0"/>
          </a:p>
        </p:txBody>
      </p:sp>
    </p:spTree>
    <p:extLst>
      <p:ext uri="{BB962C8B-B14F-4D97-AF65-F5344CB8AC3E}">
        <p14:creationId xmlns:p14="http://schemas.microsoft.com/office/powerpoint/2010/main" val="386777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F37C-B065-4915-7A80-6CB5AFBE3688}"/>
              </a:ext>
            </a:extLst>
          </p:cNvPr>
          <p:cNvSpPr>
            <a:spLocks noGrp="1"/>
          </p:cNvSpPr>
          <p:nvPr>
            <p:ph type="ctrTitle"/>
          </p:nvPr>
        </p:nvSpPr>
        <p:spPr>
          <a:xfrm>
            <a:off x="883920" y="531179"/>
            <a:ext cx="8153400" cy="665161"/>
          </a:xfrm>
        </p:spPr>
        <p:txBody>
          <a:bodyPr>
            <a:normAutofit fontScale="90000"/>
          </a:bodyPr>
          <a:lstStyle/>
          <a:p>
            <a:r>
              <a:rPr lang="en-US" dirty="0"/>
              <a:t>Responsible Data Handling</a:t>
            </a:r>
          </a:p>
        </p:txBody>
      </p:sp>
      <p:sp>
        <p:nvSpPr>
          <p:cNvPr id="3" name="Subtitle 2">
            <a:extLst>
              <a:ext uri="{FF2B5EF4-FFF2-40B4-BE49-F238E27FC236}">
                <a16:creationId xmlns:a16="http://schemas.microsoft.com/office/drawing/2014/main" id="{24FB2EC2-2C09-29D8-6B49-BEB473DB0989}"/>
              </a:ext>
            </a:extLst>
          </p:cNvPr>
          <p:cNvSpPr>
            <a:spLocks noGrp="1"/>
          </p:cNvSpPr>
          <p:nvPr>
            <p:ph type="subTitle" idx="1"/>
          </p:nvPr>
        </p:nvSpPr>
        <p:spPr>
          <a:xfrm>
            <a:off x="579120" y="1432560"/>
            <a:ext cx="9083040" cy="4709160"/>
          </a:xfrm>
        </p:spPr>
        <p:txBody>
          <a:bodyPr>
            <a:normAutofit/>
          </a:bodyPr>
          <a:lstStyle/>
          <a:p>
            <a:r>
              <a:rPr lang="en-US" b="0" i="0" dirty="0">
                <a:solidFill>
                  <a:srgbClr val="0D0D0D"/>
                </a:solidFill>
                <a:effectLst/>
                <a:highlight>
                  <a:srgbClr val="FFFFFF"/>
                </a:highlight>
                <a:latin typeface="Söhne"/>
              </a:rPr>
              <a:t>The dataset does not contain any directly identifiable information such as names, addresses, social security numbers, or any other unique identifiers that can trace back to an individual.</a:t>
            </a:r>
            <a:endParaRPr lang="en-US" dirty="0">
              <a:solidFill>
                <a:srgbClr val="0D0D0D"/>
              </a:solidFill>
              <a:highlight>
                <a:srgbClr val="FFFFFF"/>
              </a:highlight>
              <a:latin typeface="Söhne"/>
            </a:endParaRPr>
          </a:p>
          <a:p>
            <a:endParaRPr lang="en-US" dirty="0">
              <a:solidFill>
                <a:srgbClr val="0D0D0D"/>
              </a:solidFill>
              <a:highlight>
                <a:srgbClr val="FFFFFF"/>
              </a:highlight>
              <a:latin typeface="Söhne"/>
            </a:endParaRPr>
          </a:p>
          <a:p>
            <a:r>
              <a:rPr lang="en-US" b="0" i="0" dirty="0">
                <a:solidFill>
                  <a:srgbClr val="0D0D0D"/>
                </a:solidFill>
                <a:effectLst/>
                <a:highlight>
                  <a:srgbClr val="FFFFFF"/>
                </a:highlight>
                <a:latin typeface="Söhne"/>
              </a:rPr>
              <a:t>The dataset includes only the necessary fields for the analysis (gender, age, degree, stream, college name, placement status, salary, GPA, and years of experience)</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 This adheres to the principle of data minimization, where only data essential for the analysis is collected and stored.</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Ensuring that the data is used solely for the purpose of analyzing educational and employment trends and not for any discriminatory or harmful purposes.</a:t>
            </a:r>
          </a:p>
          <a:p>
            <a:endParaRPr lang="en-US" b="0" i="0" dirty="0">
              <a:solidFill>
                <a:srgbClr val="0D0D0D"/>
              </a:solidFill>
              <a:effectLst/>
              <a:highlight>
                <a:srgbClr val="FFFFFF"/>
              </a:highlight>
              <a:latin typeface="Söhne"/>
            </a:endParaRPr>
          </a:p>
          <a:p>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61643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848B-D55B-469E-7DCC-2FFF12066BBF}"/>
              </a:ext>
            </a:extLst>
          </p:cNvPr>
          <p:cNvSpPr>
            <a:spLocks noGrp="1"/>
          </p:cNvSpPr>
          <p:nvPr>
            <p:ph type="title"/>
          </p:nvPr>
        </p:nvSpPr>
        <p:spPr>
          <a:xfrm>
            <a:off x="685800" y="365125"/>
            <a:ext cx="10668000" cy="861695"/>
          </a:xfrm>
        </p:spPr>
        <p:txBody>
          <a:bodyPr/>
          <a:lstStyle/>
          <a:p>
            <a:r>
              <a:rPr lang="en-US" dirty="0"/>
              <a:t>Key Findings &amp; Results</a:t>
            </a:r>
          </a:p>
        </p:txBody>
      </p:sp>
      <p:graphicFrame>
        <p:nvGraphicFramePr>
          <p:cNvPr id="4" name="Content Placeholder 3">
            <a:extLst>
              <a:ext uri="{FF2B5EF4-FFF2-40B4-BE49-F238E27FC236}">
                <a16:creationId xmlns:a16="http://schemas.microsoft.com/office/drawing/2014/main" id="{1991DBBB-5230-B47C-1B93-21DFE7FA4A1C}"/>
              </a:ext>
            </a:extLst>
          </p:cNvPr>
          <p:cNvGraphicFramePr>
            <a:graphicFrameLocks noGrp="1"/>
          </p:cNvGraphicFramePr>
          <p:nvPr>
            <p:ph idx="1"/>
            <p:extLst>
              <p:ext uri="{D42A27DB-BD31-4B8C-83A1-F6EECF244321}">
                <p14:modId xmlns:p14="http://schemas.microsoft.com/office/powerpoint/2010/main" val="3326278340"/>
              </p:ext>
            </p:extLst>
          </p:nvPr>
        </p:nvGraphicFramePr>
        <p:xfrm>
          <a:off x="2209800" y="1226820"/>
          <a:ext cx="4930140" cy="272002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D1A6937-B783-2ABE-E818-96318748709C}"/>
              </a:ext>
            </a:extLst>
          </p:cNvPr>
          <p:cNvSpPr txBox="1"/>
          <p:nvPr/>
        </p:nvSpPr>
        <p:spPr>
          <a:xfrm>
            <a:off x="1884044" y="4208371"/>
            <a:ext cx="6429375" cy="923330"/>
          </a:xfrm>
          <a:prstGeom prst="rect">
            <a:avLst/>
          </a:prstGeom>
          <a:noFill/>
        </p:spPr>
        <p:txBody>
          <a:bodyPr wrap="square">
            <a:spAutoFit/>
          </a:bodyPr>
          <a:lstStyle/>
          <a:p>
            <a:r>
              <a:rPr lang="en-US" sz="1800" dirty="0"/>
              <a:t>From the figures of female and Male categories ,there is much</a:t>
            </a:r>
            <a:r>
              <a:rPr lang="en-US" sz="1800" baseline="0" dirty="0"/>
              <a:t> difference in the salaries, who are getting more paid. The male are getting more salaries </a:t>
            </a:r>
            <a:r>
              <a:rPr lang="en-US" dirty="0"/>
              <a:t>than female</a:t>
            </a:r>
            <a:r>
              <a:rPr lang="en-US" sz="1800" baseline="0" dirty="0"/>
              <a:t>.</a:t>
            </a:r>
            <a:endParaRPr lang="en-US" sz="1800" dirty="0"/>
          </a:p>
        </p:txBody>
      </p:sp>
    </p:spTree>
    <p:extLst>
      <p:ext uri="{BB962C8B-B14F-4D97-AF65-F5344CB8AC3E}">
        <p14:creationId xmlns:p14="http://schemas.microsoft.com/office/powerpoint/2010/main" val="359464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7162C66-D846-59B7-3B87-F8A76459CCE6}"/>
              </a:ext>
            </a:extLst>
          </p:cNvPr>
          <p:cNvGraphicFramePr>
            <a:graphicFrameLocks noGrp="1"/>
          </p:cNvGraphicFramePr>
          <p:nvPr>
            <p:ph idx="1"/>
            <p:extLst>
              <p:ext uri="{D42A27DB-BD31-4B8C-83A1-F6EECF244321}">
                <p14:modId xmlns:p14="http://schemas.microsoft.com/office/powerpoint/2010/main" val="967934836"/>
              </p:ext>
            </p:extLst>
          </p:nvPr>
        </p:nvGraphicFramePr>
        <p:xfrm>
          <a:off x="540703" y="888048"/>
          <a:ext cx="8596139" cy="30819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849FBB02-BF84-97E3-3D83-52E34D760F9C}"/>
              </a:ext>
            </a:extLst>
          </p:cNvPr>
          <p:cNvGraphicFramePr>
            <a:graphicFrameLocks noGrp="1"/>
          </p:cNvGraphicFramePr>
          <p:nvPr>
            <p:extLst>
              <p:ext uri="{D42A27DB-BD31-4B8C-83A1-F6EECF244321}">
                <p14:modId xmlns:p14="http://schemas.microsoft.com/office/powerpoint/2010/main" val="2047335297"/>
              </p:ext>
            </p:extLst>
          </p:nvPr>
        </p:nvGraphicFramePr>
        <p:xfrm>
          <a:off x="449580" y="4267518"/>
          <a:ext cx="4023360" cy="1455101"/>
        </p:xfrm>
        <a:graphic>
          <a:graphicData uri="http://schemas.openxmlformats.org/drawingml/2006/table">
            <a:tbl>
              <a:tblPr>
                <a:tableStyleId>{5C22544A-7EE6-4342-B048-85BDC9FD1C3A}</a:tableStyleId>
              </a:tblPr>
              <a:tblGrid>
                <a:gridCol w="2633394">
                  <a:extLst>
                    <a:ext uri="{9D8B030D-6E8A-4147-A177-3AD203B41FA5}">
                      <a16:colId xmlns:a16="http://schemas.microsoft.com/office/drawing/2014/main" val="725436754"/>
                    </a:ext>
                  </a:extLst>
                </a:gridCol>
                <a:gridCol w="1389966">
                  <a:extLst>
                    <a:ext uri="{9D8B030D-6E8A-4147-A177-3AD203B41FA5}">
                      <a16:colId xmlns:a16="http://schemas.microsoft.com/office/drawing/2014/main" val="3190184049"/>
                    </a:ext>
                  </a:extLst>
                </a:gridCol>
              </a:tblGrid>
              <a:tr h="347009">
                <a:tc>
                  <a:txBody>
                    <a:bodyPr/>
                    <a:lstStyle/>
                    <a:p>
                      <a:pPr algn="l" fontAlgn="b"/>
                      <a:r>
                        <a:rPr lang="en-US" sz="1100" u="none" strike="noStrike">
                          <a:effectLst/>
                          <a:highlight>
                            <a:srgbClr val="D9E1F2"/>
                          </a:highlight>
                        </a:rPr>
                        <a:t>Stream</a:t>
                      </a:r>
                      <a:endParaRPr lang="en-US" sz="1100" b="1" i="0" u="none" strike="noStrike">
                        <a:solidFill>
                          <a:srgbClr val="000000"/>
                        </a:solidFill>
                        <a:effectLst/>
                        <a:highlight>
                          <a:srgbClr val="D9E1F2"/>
                        </a:highlight>
                        <a:latin typeface="Calibri" panose="020F0502020204030204" pitchFamily="34" charset="0"/>
                      </a:endParaRPr>
                    </a:p>
                  </a:txBody>
                  <a:tcPr marL="4763" marR="4763" marT="4763" marB="0" anchor="b"/>
                </a:tc>
                <a:tc>
                  <a:txBody>
                    <a:bodyPr/>
                    <a:lstStyle/>
                    <a:p>
                      <a:pPr algn="l" fontAlgn="b"/>
                      <a:r>
                        <a:rPr lang="en-US" sz="1100" u="none" strike="noStrike">
                          <a:effectLst/>
                          <a:highlight>
                            <a:srgbClr val="D9E1F2"/>
                          </a:highlight>
                        </a:rPr>
                        <a:t>Count of placement_status</a:t>
                      </a:r>
                      <a:endParaRPr lang="en-US" sz="1100" b="1" i="0" u="none" strike="noStrike">
                        <a:solidFill>
                          <a:srgbClr val="000000"/>
                        </a:solidFill>
                        <a:effectLst/>
                        <a:highlight>
                          <a:srgbClr val="D9E1F2"/>
                        </a:highlight>
                        <a:latin typeface="Calibri" panose="020F0502020204030204" pitchFamily="34" charset="0"/>
                      </a:endParaRPr>
                    </a:p>
                  </a:txBody>
                  <a:tcPr marL="4763" marR="4763" marT="4763" marB="0" anchor="b"/>
                </a:tc>
                <a:extLst>
                  <a:ext uri="{0D108BD9-81ED-4DB2-BD59-A6C34878D82A}">
                    <a16:rowId xmlns:a16="http://schemas.microsoft.com/office/drawing/2014/main" val="365654232"/>
                  </a:ext>
                </a:extLst>
              </a:tr>
              <a:tr h="184682">
                <a:tc>
                  <a:txBody>
                    <a:bodyPr/>
                    <a:lstStyle/>
                    <a:p>
                      <a:pPr algn="l" fontAlgn="b"/>
                      <a:r>
                        <a:rPr lang="en-US" sz="1100" u="none" strike="noStrike">
                          <a:effectLst/>
                        </a:rPr>
                        <a:t>Computer Science</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98</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14403214"/>
                  </a:ext>
                </a:extLst>
              </a:tr>
              <a:tr h="184682">
                <a:tc>
                  <a:txBody>
                    <a:bodyPr/>
                    <a:lstStyle/>
                    <a:p>
                      <a:pPr algn="l" fontAlgn="b"/>
                      <a:r>
                        <a:rPr lang="en-US" sz="1100" u="none" strike="noStrike">
                          <a:effectLst/>
                        </a:rPr>
                        <a:t>Electrical Engineering</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76658583"/>
                  </a:ext>
                </a:extLst>
              </a:tr>
              <a:tr h="184682">
                <a:tc>
                  <a:txBody>
                    <a:bodyPr/>
                    <a:lstStyle/>
                    <a:p>
                      <a:pPr algn="l" fontAlgn="b"/>
                      <a:r>
                        <a:rPr lang="en-US" sz="1100" u="none" strike="noStrike">
                          <a:effectLst/>
                        </a:rPr>
                        <a:t>Electronics and Communication</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56</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217272441"/>
                  </a:ext>
                </a:extLst>
              </a:tr>
              <a:tr h="184682">
                <a:tc>
                  <a:txBody>
                    <a:bodyPr/>
                    <a:lstStyle/>
                    <a:p>
                      <a:pPr algn="l" fontAlgn="b"/>
                      <a:r>
                        <a:rPr lang="en-US" sz="1100" u="none" strike="noStrike">
                          <a:effectLst/>
                        </a:rPr>
                        <a:t>Information Technology</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74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681290902"/>
                  </a:ext>
                </a:extLst>
              </a:tr>
              <a:tr h="184682">
                <a:tc>
                  <a:txBody>
                    <a:bodyPr/>
                    <a:lstStyle/>
                    <a:p>
                      <a:pPr algn="l" fontAlgn="b"/>
                      <a:r>
                        <a:rPr lang="en-US" sz="1100" u="none" strike="noStrike">
                          <a:effectLst/>
                        </a:rPr>
                        <a:t>Mechanical Engineering</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57</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19769699"/>
                  </a:ext>
                </a:extLst>
              </a:tr>
              <a:tr h="184682">
                <a:tc>
                  <a:txBody>
                    <a:bodyPr/>
                    <a:lstStyle/>
                    <a:p>
                      <a:pPr algn="l" fontAlgn="b"/>
                      <a:r>
                        <a:rPr lang="en-US" sz="1100" u="none" strike="noStrike">
                          <a:effectLst/>
                          <a:highlight>
                            <a:srgbClr val="D9E1F2"/>
                          </a:highlight>
                        </a:rPr>
                        <a:t>Grand Total</a:t>
                      </a:r>
                      <a:endParaRPr lang="en-US" sz="1100" b="1" i="0" u="none" strike="noStrike">
                        <a:solidFill>
                          <a:srgbClr val="000000"/>
                        </a:solidFill>
                        <a:effectLst/>
                        <a:highlight>
                          <a:srgbClr val="D9E1F2"/>
                        </a:highlight>
                        <a:latin typeface="Calibri" panose="020F0502020204030204" pitchFamily="34" charset="0"/>
                      </a:endParaRPr>
                    </a:p>
                  </a:txBody>
                  <a:tcPr marL="4763" marR="4763" marT="4763" marB="0" anchor="b"/>
                </a:tc>
                <a:tc>
                  <a:txBody>
                    <a:bodyPr/>
                    <a:lstStyle/>
                    <a:p>
                      <a:pPr algn="r" fontAlgn="b"/>
                      <a:r>
                        <a:rPr lang="en-US" sz="1100" u="none" strike="noStrike" dirty="0">
                          <a:effectLst/>
                          <a:highlight>
                            <a:srgbClr val="D9E1F2"/>
                          </a:highlight>
                        </a:rPr>
                        <a:t>341</a:t>
                      </a:r>
                      <a:endParaRPr lang="en-US" sz="1100" b="1" i="0" u="none" strike="noStrike" dirty="0">
                        <a:solidFill>
                          <a:srgbClr val="000000"/>
                        </a:solidFill>
                        <a:effectLst/>
                        <a:highlight>
                          <a:srgbClr val="D9E1F2"/>
                        </a:highlight>
                        <a:latin typeface="Calibri" panose="020F0502020204030204" pitchFamily="34" charset="0"/>
                      </a:endParaRPr>
                    </a:p>
                  </a:txBody>
                  <a:tcPr marL="4763" marR="4763" marT="4763" marB="0" anchor="b"/>
                </a:tc>
                <a:extLst>
                  <a:ext uri="{0D108BD9-81ED-4DB2-BD59-A6C34878D82A}">
                    <a16:rowId xmlns:a16="http://schemas.microsoft.com/office/drawing/2014/main" val="339240811"/>
                  </a:ext>
                </a:extLst>
              </a:tr>
            </a:tbl>
          </a:graphicData>
        </a:graphic>
      </p:graphicFrame>
      <p:sp>
        <p:nvSpPr>
          <p:cNvPr id="7" name="TextBox 6">
            <a:extLst>
              <a:ext uri="{FF2B5EF4-FFF2-40B4-BE49-F238E27FC236}">
                <a16:creationId xmlns:a16="http://schemas.microsoft.com/office/drawing/2014/main" id="{306682F4-029E-4317-51F0-FADE47325D06}"/>
              </a:ext>
            </a:extLst>
          </p:cNvPr>
          <p:cNvSpPr txBox="1"/>
          <p:nvPr/>
        </p:nvSpPr>
        <p:spPr>
          <a:xfrm>
            <a:off x="4838699" y="4168139"/>
            <a:ext cx="4867275" cy="2031325"/>
          </a:xfrm>
          <a:prstGeom prst="rect">
            <a:avLst/>
          </a:prstGeom>
          <a:noFill/>
        </p:spPr>
        <p:txBody>
          <a:bodyPr wrap="square">
            <a:spAutoFit/>
          </a:bodyPr>
          <a:lstStyle/>
          <a:p>
            <a:r>
              <a:rPr lang="en-US" sz="1800" dirty="0"/>
              <a:t>From the Pivot table , it's</a:t>
            </a:r>
            <a:r>
              <a:rPr lang="en-US" sz="1800" baseline="0" dirty="0"/>
              <a:t> very clear that computer science is leading in providing placement status.</a:t>
            </a:r>
          </a:p>
          <a:p>
            <a:r>
              <a:rPr lang="en-US" sz="1800" baseline="0" dirty="0"/>
              <a:t>And then Information Technology has highest placement status.</a:t>
            </a:r>
          </a:p>
          <a:p>
            <a:r>
              <a:rPr lang="en-US" sz="1800" baseline="0" dirty="0"/>
              <a:t>And then Electrical and Electronics and communication has same placement status.</a:t>
            </a:r>
            <a:endParaRPr lang="en-US" sz="1800" dirty="0"/>
          </a:p>
        </p:txBody>
      </p:sp>
    </p:spTree>
    <p:extLst>
      <p:ext uri="{BB962C8B-B14F-4D97-AF65-F5344CB8AC3E}">
        <p14:creationId xmlns:p14="http://schemas.microsoft.com/office/powerpoint/2010/main" val="152957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C059B8D-074E-35D4-856C-AD9EB6D77A3B}"/>
              </a:ext>
            </a:extLst>
          </p:cNvPr>
          <p:cNvGraphicFramePr>
            <a:graphicFrameLocks noGrp="1"/>
          </p:cNvGraphicFramePr>
          <p:nvPr>
            <p:ph idx="1"/>
            <p:extLst>
              <p:ext uri="{D42A27DB-BD31-4B8C-83A1-F6EECF244321}">
                <p14:modId xmlns:p14="http://schemas.microsoft.com/office/powerpoint/2010/main" val="1537223159"/>
              </p:ext>
            </p:extLst>
          </p:nvPr>
        </p:nvGraphicFramePr>
        <p:xfrm>
          <a:off x="647700" y="792399"/>
          <a:ext cx="3977640" cy="4175840"/>
        </p:xfrm>
        <a:graphic>
          <a:graphicData uri="http://schemas.openxmlformats.org/drawingml/2006/table">
            <a:tbl>
              <a:tblPr>
                <a:tableStyleId>{5C22544A-7EE6-4342-B048-85BDC9FD1C3A}</a:tableStyleId>
              </a:tblPr>
              <a:tblGrid>
                <a:gridCol w="615833">
                  <a:extLst>
                    <a:ext uri="{9D8B030D-6E8A-4147-A177-3AD203B41FA5}">
                      <a16:colId xmlns:a16="http://schemas.microsoft.com/office/drawing/2014/main" val="3441160031"/>
                    </a:ext>
                  </a:extLst>
                </a:gridCol>
                <a:gridCol w="389135">
                  <a:extLst>
                    <a:ext uri="{9D8B030D-6E8A-4147-A177-3AD203B41FA5}">
                      <a16:colId xmlns:a16="http://schemas.microsoft.com/office/drawing/2014/main" val="609374050"/>
                    </a:ext>
                  </a:extLst>
                </a:gridCol>
                <a:gridCol w="770492">
                  <a:extLst>
                    <a:ext uri="{9D8B030D-6E8A-4147-A177-3AD203B41FA5}">
                      <a16:colId xmlns:a16="http://schemas.microsoft.com/office/drawing/2014/main" val="4223541270"/>
                    </a:ext>
                  </a:extLst>
                </a:gridCol>
                <a:gridCol w="786050">
                  <a:extLst>
                    <a:ext uri="{9D8B030D-6E8A-4147-A177-3AD203B41FA5}">
                      <a16:colId xmlns:a16="http://schemas.microsoft.com/office/drawing/2014/main" val="3250095623"/>
                    </a:ext>
                  </a:extLst>
                </a:gridCol>
                <a:gridCol w="389135">
                  <a:extLst>
                    <a:ext uri="{9D8B030D-6E8A-4147-A177-3AD203B41FA5}">
                      <a16:colId xmlns:a16="http://schemas.microsoft.com/office/drawing/2014/main" val="2545464468"/>
                    </a:ext>
                  </a:extLst>
                </a:gridCol>
                <a:gridCol w="1026995">
                  <a:extLst>
                    <a:ext uri="{9D8B030D-6E8A-4147-A177-3AD203B41FA5}">
                      <a16:colId xmlns:a16="http://schemas.microsoft.com/office/drawing/2014/main" val="3492643246"/>
                    </a:ext>
                  </a:extLst>
                </a:gridCol>
              </a:tblGrid>
              <a:tr h="0">
                <a:tc gridSpan="2">
                  <a:txBody>
                    <a:bodyPr/>
                    <a:lstStyle/>
                    <a:p>
                      <a:pPr algn="ctr" fontAlgn="b"/>
                      <a:r>
                        <a:rPr lang="en-US" sz="900" u="none" strike="noStrike">
                          <a:effectLst/>
                        </a:rPr>
                        <a:t>salary</a:t>
                      </a:r>
                      <a:endParaRPr lang="en-US" sz="900" b="0" i="1" u="none" strike="noStrike">
                        <a:solidFill>
                          <a:srgbClr val="000000"/>
                        </a:solidFill>
                        <a:effectLst/>
                        <a:latin typeface="Calibri" panose="020F0502020204030204" pitchFamily="34" charset="0"/>
                      </a:endParaRPr>
                    </a:p>
                  </a:txBody>
                  <a:tcPr marL="3815" marR="3815" marT="3815" marB="0" anchor="b"/>
                </a:tc>
                <a:tc hMerge="1">
                  <a:txBody>
                    <a:bodyPr/>
                    <a:lstStyle/>
                    <a:p>
                      <a:endParaRPr lang="en-US"/>
                    </a:p>
                  </a:txBody>
                  <a:tcPr/>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gridSpan="2">
                  <a:txBody>
                    <a:bodyPr/>
                    <a:lstStyle/>
                    <a:p>
                      <a:pPr algn="ctr" fontAlgn="b"/>
                      <a:r>
                        <a:rPr lang="en-US" sz="900" u="none" strike="noStrike">
                          <a:effectLst/>
                        </a:rPr>
                        <a:t>salary</a:t>
                      </a:r>
                      <a:endParaRPr lang="en-US" sz="900" b="0" i="1" u="none" strike="noStrike">
                        <a:solidFill>
                          <a:srgbClr val="000000"/>
                        </a:solidFill>
                        <a:effectLst/>
                        <a:latin typeface="Calibri" panose="020F0502020204030204" pitchFamily="34" charset="0"/>
                      </a:endParaRPr>
                    </a:p>
                  </a:txBody>
                  <a:tcPr marL="3815" marR="3815" marT="3815" marB="0" anchor="b"/>
                </a:tc>
                <a:tc hMerge="1">
                  <a:txBody>
                    <a:bodyPr/>
                    <a:lstStyle/>
                    <a:p>
                      <a:endParaRPr lang="en-US"/>
                    </a:p>
                  </a:txBody>
                  <a:tcPr/>
                </a:tc>
                <a:extLst>
                  <a:ext uri="{0D108BD9-81ED-4DB2-BD59-A6C34878D82A}">
                    <a16:rowId xmlns:a16="http://schemas.microsoft.com/office/drawing/2014/main" val="3515761663"/>
                  </a:ext>
                </a:extLst>
              </a:tr>
              <a:tr h="0">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688622988"/>
                  </a:ext>
                </a:extLst>
              </a:tr>
              <a:tr h="0">
                <a:tc>
                  <a:txBody>
                    <a:bodyPr/>
                    <a:lstStyle/>
                    <a:p>
                      <a:pPr algn="l" fontAlgn="b"/>
                      <a:r>
                        <a:rPr lang="en-US" sz="900" u="none" strike="noStrike">
                          <a:effectLst/>
                        </a:rPr>
                        <a:t>Mean</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54098.77</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Mean</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51597.77</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3508596433"/>
                  </a:ext>
                </a:extLst>
              </a:tr>
              <a:tr h="0">
                <a:tc>
                  <a:txBody>
                    <a:bodyPr/>
                    <a:lstStyle/>
                    <a:p>
                      <a:pPr algn="l" fontAlgn="b"/>
                      <a:r>
                        <a:rPr lang="en-US" sz="900" u="none" strike="noStrike">
                          <a:effectLst/>
                        </a:rPr>
                        <a:t>Standard Error</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1872.154</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Standard Error</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1946.357</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2222186856"/>
                  </a:ext>
                </a:extLst>
              </a:tr>
              <a:tr h="0">
                <a:tc>
                  <a:txBody>
                    <a:bodyPr/>
                    <a:lstStyle/>
                    <a:p>
                      <a:pPr algn="l" fontAlgn="b"/>
                      <a:r>
                        <a:rPr lang="en-US" sz="900" u="none" strike="noStrike">
                          <a:effectLst/>
                        </a:rPr>
                        <a:t>Median</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64000</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Median</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64000</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1252832250"/>
                  </a:ext>
                </a:extLst>
              </a:tr>
              <a:tr h="0">
                <a:tc>
                  <a:txBody>
                    <a:bodyPr/>
                    <a:lstStyle/>
                    <a:p>
                      <a:pPr algn="l" fontAlgn="b"/>
                      <a:r>
                        <a:rPr lang="en-US" sz="900" u="none" strike="noStrike">
                          <a:effectLst/>
                        </a:rPr>
                        <a:t>Mode</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66000</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Mode</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2118429636"/>
                  </a:ext>
                </a:extLst>
              </a:tr>
              <a:tr h="0">
                <a:tc>
                  <a:txBody>
                    <a:bodyPr/>
                    <a:lstStyle/>
                    <a:p>
                      <a:pPr algn="l" fontAlgn="b"/>
                      <a:r>
                        <a:rPr lang="en-US" sz="900" u="none" strike="noStrike">
                          <a:effectLst/>
                        </a:rPr>
                        <a:t>Standard Deviation</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23828.64</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Standard Deviation</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26040.49</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3494252266"/>
                  </a:ext>
                </a:extLst>
              </a:tr>
              <a:tr h="0">
                <a:tc>
                  <a:txBody>
                    <a:bodyPr/>
                    <a:lstStyle/>
                    <a:p>
                      <a:pPr algn="l" fontAlgn="b"/>
                      <a:r>
                        <a:rPr lang="en-US" sz="900" u="none" strike="noStrike">
                          <a:effectLst/>
                        </a:rPr>
                        <a:t>Sample Variance</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5.68E+08</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dirty="0">
                          <a:effectLst/>
                        </a:rPr>
                        <a:t>Sample Variance</a:t>
                      </a:r>
                      <a:endParaRPr lang="en-US" sz="900" b="0" i="0" u="none" strike="noStrike" dirty="0">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6.78E+08</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2001148053"/>
                  </a:ext>
                </a:extLst>
              </a:tr>
              <a:tr h="0">
                <a:tc>
                  <a:txBody>
                    <a:bodyPr/>
                    <a:lstStyle/>
                    <a:p>
                      <a:pPr algn="l" fontAlgn="b"/>
                      <a:r>
                        <a:rPr lang="en-US" sz="900" u="none" strike="noStrike">
                          <a:effectLst/>
                        </a:rPr>
                        <a:t>Kurtosis</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1.436837</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Kurtosis</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0.233392</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3755931926"/>
                  </a:ext>
                </a:extLst>
              </a:tr>
              <a:tr h="0">
                <a:tc>
                  <a:txBody>
                    <a:bodyPr/>
                    <a:lstStyle/>
                    <a:p>
                      <a:pPr algn="l" fontAlgn="b"/>
                      <a:r>
                        <a:rPr lang="en-US" sz="900" u="none" strike="noStrike">
                          <a:effectLst/>
                        </a:rPr>
                        <a:t>Skewness</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-1.83289</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Skewness</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-1.48148</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407156787"/>
                  </a:ext>
                </a:extLst>
              </a:tr>
              <a:tr h="0">
                <a:tc>
                  <a:txBody>
                    <a:bodyPr/>
                    <a:lstStyle/>
                    <a:p>
                      <a:pPr algn="l" fontAlgn="b"/>
                      <a:r>
                        <a:rPr lang="en-US" sz="900" u="none" strike="noStrike">
                          <a:effectLst/>
                        </a:rPr>
                        <a:t>Range</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68000</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Range</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68000</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398084039"/>
                  </a:ext>
                </a:extLst>
              </a:tr>
              <a:tr h="0">
                <a:tc>
                  <a:txBody>
                    <a:bodyPr/>
                    <a:lstStyle/>
                    <a:p>
                      <a:pPr algn="l" fontAlgn="b"/>
                      <a:r>
                        <a:rPr lang="en-US" sz="900" u="none" strike="noStrike">
                          <a:effectLst/>
                        </a:rPr>
                        <a:t>Minimum</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Minimum</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0</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2464483541"/>
                  </a:ext>
                </a:extLst>
              </a:tr>
              <a:tr h="0">
                <a:tc>
                  <a:txBody>
                    <a:bodyPr/>
                    <a:lstStyle/>
                    <a:p>
                      <a:pPr algn="l" fontAlgn="b"/>
                      <a:r>
                        <a:rPr lang="en-US" sz="900" u="none" strike="noStrike">
                          <a:effectLst/>
                        </a:rPr>
                        <a:t>Maximum</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68000</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Maximum</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68000</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3962467416"/>
                  </a:ext>
                </a:extLst>
              </a:tr>
              <a:tr h="0">
                <a:tc>
                  <a:txBody>
                    <a:bodyPr/>
                    <a:lstStyle/>
                    <a:p>
                      <a:pPr algn="l" fontAlgn="b"/>
                      <a:r>
                        <a:rPr lang="en-US" sz="900" u="none" strike="noStrike">
                          <a:effectLst/>
                        </a:rPr>
                        <a:t>Sum</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8764000</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Sum</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9236000</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812314982"/>
                  </a:ext>
                </a:extLst>
              </a:tr>
              <a:tr h="0">
                <a:tc>
                  <a:txBody>
                    <a:bodyPr/>
                    <a:lstStyle/>
                    <a:p>
                      <a:pPr algn="l" fontAlgn="b"/>
                      <a:r>
                        <a:rPr lang="en-US" sz="900" u="none" strike="noStrike">
                          <a:effectLst/>
                        </a:rPr>
                        <a:t>Count</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162</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r>
                        <a:rPr lang="en-US" sz="900" u="none" strike="noStrike">
                          <a:effectLst/>
                        </a:rPr>
                        <a:t>Count</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179</a:t>
                      </a:r>
                      <a:endParaRPr lang="en-US" sz="900" b="0" i="0" u="none" strike="noStrike">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845428097"/>
                  </a:ext>
                </a:extLst>
              </a:tr>
              <a:tr h="0">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3815" marR="3815" marT="3815" marB="0" anchor="b"/>
                </a:tc>
                <a:tc>
                  <a:txBody>
                    <a:bodyPr/>
                    <a:lstStyle/>
                    <a:p>
                      <a:pPr algn="r" fontAlgn="b"/>
                      <a:r>
                        <a:rPr lang="en-US" sz="900" u="none" strike="noStrike" dirty="0">
                          <a:effectLst/>
                        </a:rPr>
                        <a:t>1</a:t>
                      </a:r>
                      <a:endParaRPr lang="en-US" sz="900" b="0" i="0" u="none" strike="noStrike" dirty="0">
                        <a:solidFill>
                          <a:srgbClr val="000000"/>
                        </a:solidFill>
                        <a:effectLst/>
                        <a:latin typeface="Calibri" panose="020F0502020204030204" pitchFamily="34" charset="0"/>
                      </a:endParaRPr>
                    </a:p>
                  </a:txBody>
                  <a:tcPr marL="3815" marR="3815" marT="3815" marB="0" anchor="b"/>
                </a:tc>
                <a:extLst>
                  <a:ext uri="{0D108BD9-81ED-4DB2-BD59-A6C34878D82A}">
                    <a16:rowId xmlns:a16="http://schemas.microsoft.com/office/drawing/2014/main" val="3941570145"/>
                  </a:ext>
                </a:extLst>
              </a:tr>
            </a:tbl>
          </a:graphicData>
        </a:graphic>
      </p:graphicFrame>
      <p:graphicFrame>
        <p:nvGraphicFramePr>
          <p:cNvPr id="6" name="Table 5">
            <a:extLst>
              <a:ext uri="{FF2B5EF4-FFF2-40B4-BE49-F238E27FC236}">
                <a16:creationId xmlns:a16="http://schemas.microsoft.com/office/drawing/2014/main" id="{E41C9671-AAF5-3EE1-3672-ADF7BADF033F}"/>
              </a:ext>
            </a:extLst>
          </p:cNvPr>
          <p:cNvGraphicFramePr>
            <a:graphicFrameLocks noGrp="1"/>
          </p:cNvGraphicFramePr>
          <p:nvPr>
            <p:extLst>
              <p:ext uri="{D42A27DB-BD31-4B8C-83A1-F6EECF244321}">
                <p14:modId xmlns:p14="http://schemas.microsoft.com/office/powerpoint/2010/main" val="1404961796"/>
              </p:ext>
            </p:extLst>
          </p:nvPr>
        </p:nvGraphicFramePr>
        <p:xfrm>
          <a:off x="6522720" y="941070"/>
          <a:ext cx="2590800" cy="723900"/>
        </p:xfrm>
        <a:graphic>
          <a:graphicData uri="http://schemas.openxmlformats.org/drawingml/2006/table">
            <a:tbl>
              <a:tblPr>
                <a:tableStyleId>{5C22544A-7EE6-4342-B048-85BDC9FD1C3A}</a:tableStyleId>
              </a:tblPr>
              <a:tblGrid>
                <a:gridCol w="647700">
                  <a:extLst>
                    <a:ext uri="{9D8B030D-6E8A-4147-A177-3AD203B41FA5}">
                      <a16:colId xmlns:a16="http://schemas.microsoft.com/office/drawing/2014/main" val="2887764034"/>
                    </a:ext>
                  </a:extLst>
                </a:gridCol>
                <a:gridCol w="647700">
                  <a:extLst>
                    <a:ext uri="{9D8B030D-6E8A-4147-A177-3AD203B41FA5}">
                      <a16:colId xmlns:a16="http://schemas.microsoft.com/office/drawing/2014/main" val="1703448210"/>
                    </a:ext>
                  </a:extLst>
                </a:gridCol>
                <a:gridCol w="647700">
                  <a:extLst>
                    <a:ext uri="{9D8B030D-6E8A-4147-A177-3AD203B41FA5}">
                      <a16:colId xmlns:a16="http://schemas.microsoft.com/office/drawing/2014/main" val="3138499939"/>
                    </a:ext>
                  </a:extLst>
                </a:gridCol>
                <a:gridCol w="647700">
                  <a:extLst>
                    <a:ext uri="{9D8B030D-6E8A-4147-A177-3AD203B41FA5}">
                      <a16:colId xmlns:a16="http://schemas.microsoft.com/office/drawing/2014/main" val="1723583910"/>
                    </a:ext>
                  </a:extLst>
                </a:gridCol>
              </a:tblGrid>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44.04654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Male</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268350208"/>
                  </a:ext>
                </a:extLst>
              </a:tr>
              <a:tr h="180975">
                <a:tc gridSpan="2">
                  <a:txBody>
                    <a:bodyPr/>
                    <a:lstStyle/>
                    <a:p>
                      <a:pPr algn="l" fontAlgn="b"/>
                      <a:r>
                        <a:rPr lang="en-US" sz="1100" u="none" strike="noStrike">
                          <a:effectLst/>
                        </a:rPr>
                        <a:t>covariance=</a:t>
                      </a:r>
                      <a:endParaRPr lang="en-US" sz="1100" b="0" i="0" u="none" strike="noStrike">
                        <a:solidFill>
                          <a:srgbClr val="000000"/>
                        </a:solidFill>
                        <a:effectLst/>
                        <a:latin typeface="Calibri" panose="020F0502020204030204" pitchFamily="34" charset="0"/>
                      </a:endParaRPr>
                    </a:p>
                  </a:txBody>
                  <a:tcPr marL="4763" marR="4763" marT="4763"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10987555"/>
                  </a:ext>
                </a:extLst>
              </a:tr>
              <a:tr h="180975">
                <a:tc>
                  <a:txBody>
                    <a:bodyPr/>
                    <a:lstStyle/>
                    <a:p>
                      <a:pPr algn="l" fontAlgn="b"/>
                      <a:r>
                        <a:rPr lang="en-US" sz="1100" b="0" i="0" u="none" strike="noStrike" dirty="0">
                          <a:solidFill>
                            <a:srgbClr val="000000"/>
                          </a:solidFill>
                          <a:effectLst/>
                          <a:latin typeface="Calibri" panose="020F0502020204030204" pitchFamily="34" charset="0"/>
                        </a:rPr>
                        <a:t>l</a:t>
                      </a: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u="none" strike="noStrike">
                          <a:effectLst/>
                        </a:rPr>
                        <a:t>50.46825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u="none" strike="noStrike">
                          <a:effectLst/>
                        </a:rPr>
                        <a:t>Female</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02025830"/>
                  </a:ext>
                </a:extLst>
              </a:tr>
              <a:tr h="180975">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642116475"/>
                  </a:ext>
                </a:extLst>
              </a:tr>
            </a:tbl>
          </a:graphicData>
        </a:graphic>
      </p:graphicFrame>
      <p:sp>
        <p:nvSpPr>
          <p:cNvPr id="7" name="TextBox 6">
            <a:extLst>
              <a:ext uri="{FF2B5EF4-FFF2-40B4-BE49-F238E27FC236}">
                <a16:creationId xmlns:a16="http://schemas.microsoft.com/office/drawing/2014/main" id="{7A85E6A8-60AA-173A-CB14-44F5834D2A60}"/>
              </a:ext>
            </a:extLst>
          </p:cNvPr>
          <p:cNvSpPr txBox="1"/>
          <p:nvPr/>
        </p:nvSpPr>
        <p:spPr>
          <a:xfrm>
            <a:off x="1024890" y="342900"/>
            <a:ext cx="1097280" cy="369332"/>
          </a:xfrm>
          <a:prstGeom prst="rect">
            <a:avLst/>
          </a:prstGeom>
          <a:noFill/>
        </p:spPr>
        <p:txBody>
          <a:bodyPr wrap="square" rtlCol="0">
            <a:spAutoFit/>
          </a:bodyPr>
          <a:lstStyle/>
          <a:p>
            <a:r>
              <a:rPr lang="en-US" dirty="0"/>
              <a:t>Male</a:t>
            </a:r>
          </a:p>
        </p:txBody>
      </p:sp>
      <p:sp>
        <p:nvSpPr>
          <p:cNvPr id="8" name="TextBox 7">
            <a:extLst>
              <a:ext uri="{FF2B5EF4-FFF2-40B4-BE49-F238E27FC236}">
                <a16:creationId xmlns:a16="http://schemas.microsoft.com/office/drawing/2014/main" id="{AE36966E-CFDD-FE99-920F-2B22AC0CE8A9}"/>
              </a:ext>
            </a:extLst>
          </p:cNvPr>
          <p:cNvSpPr txBox="1"/>
          <p:nvPr/>
        </p:nvSpPr>
        <p:spPr>
          <a:xfrm>
            <a:off x="3223260" y="342900"/>
            <a:ext cx="1402080" cy="369332"/>
          </a:xfrm>
          <a:prstGeom prst="rect">
            <a:avLst/>
          </a:prstGeom>
          <a:noFill/>
        </p:spPr>
        <p:txBody>
          <a:bodyPr wrap="square" rtlCol="0">
            <a:spAutoFit/>
          </a:bodyPr>
          <a:lstStyle/>
          <a:p>
            <a:r>
              <a:rPr lang="en-US" dirty="0"/>
              <a:t>Female</a:t>
            </a:r>
          </a:p>
        </p:txBody>
      </p:sp>
      <p:cxnSp>
        <p:nvCxnSpPr>
          <p:cNvPr id="10" name="Straight Connector 9">
            <a:extLst>
              <a:ext uri="{FF2B5EF4-FFF2-40B4-BE49-F238E27FC236}">
                <a16:creationId xmlns:a16="http://schemas.microsoft.com/office/drawing/2014/main" id="{FDC06222-5346-3DEC-1F31-271185436841}"/>
              </a:ext>
            </a:extLst>
          </p:cNvPr>
          <p:cNvCxnSpPr/>
          <p:nvPr/>
        </p:nvCxnSpPr>
        <p:spPr>
          <a:xfrm>
            <a:off x="2499360" y="818912"/>
            <a:ext cx="0" cy="4118848"/>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091FE22F-C103-1CFB-4A6A-E30B664E6F31}"/>
              </a:ext>
            </a:extLst>
          </p:cNvPr>
          <p:cNvSpPr txBox="1"/>
          <p:nvPr/>
        </p:nvSpPr>
        <p:spPr>
          <a:xfrm>
            <a:off x="5128259" y="2598421"/>
            <a:ext cx="5934075" cy="923330"/>
          </a:xfrm>
          <a:prstGeom prst="rect">
            <a:avLst/>
          </a:prstGeom>
          <a:noFill/>
        </p:spPr>
        <p:txBody>
          <a:bodyPr wrap="square">
            <a:spAutoFit/>
          </a:bodyPr>
          <a:lstStyle/>
          <a:p>
            <a:r>
              <a:rPr lang="en-US" sz="1800" dirty="0"/>
              <a:t>The calculated  covariance in salaries shows</a:t>
            </a:r>
          </a:p>
          <a:p>
            <a:r>
              <a:rPr lang="en-US" sz="1800" dirty="0"/>
              <a:t> for male is little bit  higher</a:t>
            </a:r>
            <a:r>
              <a:rPr lang="en-US" sz="1800" baseline="0" dirty="0"/>
              <a:t> </a:t>
            </a:r>
          </a:p>
          <a:p>
            <a:r>
              <a:rPr lang="en-US" sz="1800" baseline="0" dirty="0"/>
              <a:t>when compared to female. </a:t>
            </a:r>
            <a:endParaRPr lang="en-US" sz="1800" dirty="0"/>
          </a:p>
        </p:txBody>
      </p:sp>
    </p:spTree>
    <p:extLst>
      <p:ext uri="{BB962C8B-B14F-4D97-AF65-F5344CB8AC3E}">
        <p14:creationId xmlns:p14="http://schemas.microsoft.com/office/powerpoint/2010/main" val="199450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7908C61-8028-2B2B-E311-8CC2EE4A1D66}"/>
              </a:ext>
            </a:extLst>
          </p:cNvPr>
          <p:cNvGraphicFramePr>
            <a:graphicFrameLocks noGrp="1"/>
          </p:cNvGraphicFramePr>
          <p:nvPr>
            <p:ph idx="1"/>
            <p:extLst>
              <p:ext uri="{D42A27DB-BD31-4B8C-83A1-F6EECF244321}">
                <p14:modId xmlns:p14="http://schemas.microsoft.com/office/powerpoint/2010/main" val="3376522853"/>
              </p:ext>
            </p:extLst>
          </p:nvPr>
        </p:nvGraphicFramePr>
        <p:xfrm>
          <a:off x="457200" y="316549"/>
          <a:ext cx="8785859" cy="3618165"/>
        </p:xfrm>
        <a:graphic>
          <a:graphicData uri="http://schemas.openxmlformats.org/drawingml/2006/table">
            <a:tbl>
              <a:tblPr>
                <a:tableStyleId>{8799B23B-EC83-4686-B30A-512413B5E67A}</a:tableStyleId>
              </a:tblPr>
              <a:tblGrid>
                <a:gridCol w="3394033">
                  <a:extLst>
                    <a:ext uri="{9D8B030D-6E8A-4147-A177-3AD203B41FA5}">
                      <a16:colId xmlns:a16="http://schemas.microsoft.com/office/drawing/2014/main" val="1582127716"/>
                    </a:ext>
                  </a:extLst>
                </a:gridCol>
                <a:gridCol w="1997793">
                  <a:extLst>
                    <a:ext uri="{9D8B030D-6E8A-4147-A177-3AD203B41FA5}">
                      <a16:colId xmlns:a16="http://schemas.microsoft.com/office/drawing/2014/main" val="811286820"/>
                    </a:ext>
                  </a:extLst>
                </a:gridCol>
                <a:gridCol w="3394033">
                  <a:extLst>
                    <a:ext uri="{9D8B030D-6E8A-4147-A177-3AD203B41FA5}">
                      <a16:colId xmlns:a16="http://schemas.microsoft.com/office/drawing/2014/main" val="2167209046"/>
                    </a:ext>
                  </a:extLst>
                </a:gridCol>
              </a:tblGrid>
              <a:tr h="559411">
                <a:tc>
                  <a:txBody>
                    <a:bodyPr/>
                    <a:lstStyle/>
                    <a:p>
                      <a:pPr algn="l" fontAlgn="b"/>
                      <a:endParaRPr lang="en-US" sz="2600" b="0" i="0" u="none" strike="noStrike" cap="none" spc="0" dirty="0">
                        <a:solidFill>
                          <a:schemeClr val="tx1"/>
                        </a:solidFill>
                        <a:effectLst/>
                        <a:latin typeface="Calibri" panose="020F0502020204030204" pitchFamily="34" charset="0"/>
                      </a:endParaRPr>
                    </a:p>
                  </a:txBody>
                  <a:tcPr marL="134809" marR="10032" marT="38516" marB="288877" anchor="b"/>
                </a:tc>
                <a:tc gridSpan="2">
                  <a:txBody>
                    <a:bodyPr/>
                    <a:lstStyle/>
                    <a:p>
                      <a:pPr algn="l" fontAlgn="b"/>
                      <a:r>
                        <a:rPr lang="en-US" sz="2600" u="none" strike="noStrike" cap="none" spc="0">
                          <a:solidFill>
                            <a:schemeClr val="tx1"/>
                          </a:solidFill>
                          <a:effectLst/>
                        </a:rPr>
                        <a:t>Correlation</a:t>
                      </a:r>
                      <a:endParaRPr lang="en-US" sz="2600" b="0" i="0" u="none" strike="noStrike" cap="none" spc="0">
                        <a:solidFill>
                          <a:schemeClr val="tx1"/>
                        </a:solidFill>
                        <a:effectLst/>
                        <a:latin typeface="Calibri" panose="020F0502020204030204" pitchFamily="34" charset="0"/>
                      </a:endParaRPr>
                    </a:p>
                  </a:txBody>
                  <a:tcPr marL="134809" marR="10032" marT="38516" marB="288877" anchor="b"/>
                </a:tc>
                <a:tc hMerge="1">
                  <a:txBody>
                    <a:bodyPr/>
                    <a:lstStyle/>
                    <a:p>
                      <a:endParaRPr lang="en-US"/>
                    </a:p>
                  </a:txBody>
                  <a:tcPr/>
                </a:tc>
                <a:extLst>
                  <a:ext uri="{0D108BD9-81ED-4DB2-BD59-A6C34878D82A}">
                    <a16:rowId xmlns:a16="http://schemas.microsoft.com/office/drawing/2014/main" val="1699716263"/>
                  </a:ext>
                </a:extLst>
              </a:tr>
              <a:tr h="559411">
                <a:tc>
                  <a:txBody>
                    <a:bodyPr/>
                    <a:lstStyle/>
                    <a:p>
                      <a:pPr algn="l" fontAlgn="b"/>
                      <a:endParaRPr lang="en-US" sz="2600" b="0" i="0" u="none" strike="noStrike" cap="none" spc="0">
                        <a:solidFill>
                          <a:schemeClr val="tx1"/>
                        </a:solidFill>
                        <a:effectLst/>
                        <a:latin typeface="Calibri" panose="020F0502020204030204" pitchFamily="34" charset="0"/>
                      </a:endParaRPr>
                    </a:p>
                  </a:txBody>
                  <a:tcPr marL="134809" marR="10032" marT="38516" marB="288877" anchor="b"/>
                </a:tc>
                <a:tc>
                  <a:txBody>
                    <a:bodyPr/>
                    <a:lstStyle/>
                    <a:p>
                      <a:pPr algn="l" fontAlgn="b"/>
                      <a:endParaRPr lang="en-US" sz="2600" b="0" i="0" u="none" strike="noStrike" cap="none" spc="0">
                        <a:solidFill>
                          <a:schemeClr val="tx1"/>
                        </a:solidFill>
                        <a:effectLst/>
                        <a:latin typeface="Calibri" panose="020F0502020204030204" pitchFamily="34" charset="0"/>
                      </a:endParaRPr>
                    </a:p>
                  </a:txBody>
                  <a:tcPr marL="134809" marR="10032" marT="38516" marB="288877" anchor="b"/>
                </a:tc>
                <a:tc>
                  <a:txBody>
                    <a:bodyPr/>
                    <a:lstStyle/>
                    <a:p>
                      <a:pPr algn="l" fontAlgn="b"/>
                      <a:endParaRPr lang="en-US" sz="2600" b="0" i="0" u="none" strike="noStrike" cap="none" spc="0">
                        <a:solidFill>
                          <a:schemeClr val="tx1"/>
                        </a:solidFill>
                        <a:effectLst/>
                        <a:latin typeface="Calibri" panose="020F0502020204030204" pitchFamily="34" charset="0"/>
                      </a:endParaRPr>
                    </a:p>
                  </a:txBody>
                  <a:tcPr marL="134809" marR="10032" marT="38516" marB="288877" anchor="b"/>
                </a:tc>
                <a:extLst>
                  <a:ext uri="{0D108BD9-81ED-4DB2-BD59-A6C34878D82A}">
                    <a16:rowId xmlns:a16="http://schemas.microsoft.com/office/drawing/2014/main" val="2756061622"/>
                  </a:ext>
                </a:extLst>
              </a:tr>
              <a:tr h="717109">
                <a:tc>
                  <a:txBody>
                    <a:bodyPr/>
                    <a:lstStyle/>
                    <a:p>
                      <a:pPr algn="ctr" fontAlgn="b"/>
                      <a:r>
                        <a:rPr lang="en-US" sz="2600" u="none" strike="noStrike" cap="none" spc="0">
                          <a:solidFill>
                            <a:schemeClr val="tx1"/>
                          </a:solidFill>
                          <a:effectLst/>
                        </a:rPr>
                        <a:t> </a:t>
                      </a:r>
                      <a:endParaRPr lang="en-US" sz="2600" b="0" i="1" u="none" strike="noStrike" cap="none" spc="0">
                        <a:solidFill>
                          <a:schemeClr val="tx1"/>
                        </a:solidFill>
                        <a:effectLst/>
                        <a:latin typeface="Calibri" panose="020F0502020204030204" pitchFamily="34" charset="0"/>
                      </a:endParaRPr>
                    </a:p>
                  </a:txBody>
                  <a:tcPr marL="134809" marR="10032" marT="38516" marB="288877" anchor="b"/>
                </a:tc>
                <a:tc>
                  <a:txBody>
                    <a:bodyPr/>
                    <a:lstStyle/>
                    <a:p>
                      <a:pPr algn="ctr" fontAlgn="b"/>
                      <a:r>
                        <a:rPr lang="en-US" sz="2600" u="none" strike="noStrike" cap="none" spc="0">
                          <a:solidFill>
                            <a:schemeClr val="tx1"/>
                          </a:solidFill>
                          <a:effectLst/>
                        </a:rPr>
                        <a:t>salary</a:t>
                      </a:r>
                      <a:endParaRPr lang="en-US" sz="2600" b="0" i="1" u="none" strike="noStrike" cap="none" spc="0">
                        <a:solidFill>
                          <a:schemeClr val="tx1"/>
                        </a:solidFill>
                        <a:effectLst/>
                        <a:latin typeface="Calibri" panose="020F0502020204030204" pitchFamily="34" charset="0"/>
                      </a:endParaRPr>
                    </a:p>
                  </a:txBody>
                  <a:tcPr marL="134809" marR="10032" marT="38516" marB="288877" anchor="b"/>
                </a:tc>
                <a:tc>
                  <a:txBody>
                    <a:bodyPr/>
                    <a:lstStyle/>
                    <a:p>
                      <a:pPr algn="ctr" fontAlgn="b"/>
                      <a:r>
                        <a:rPr lang="en-US" sz="2600" u="none" strike="noStrike" cap="none" spc="0">
                          <a:solidFill>
                            <a:schemeClr val="tx1"/>
                          </a:solidFill>
                          <a:effectLst/>
                        </a:rPr>
                        <a:t>years_of_experience</a:t>
                      </a:r>
                      <a:endParaRPr lang="en-US" sz="2600" b="0" i="1" u="none" strike="noStrike" cap="none" spc="0">
                        <a:solidFill>
                          <a:schemeClr val="tx1"/>
                        </a:solidFill>
                        <a:effectLst/>
                        <a:latin typeface="Calibri" panose="020F0502020204030204" pitchFamily="34" charset="0"/>
                      </a:endParaRPr>
                    </a:p>
                  </a:txBody>
                  <a:tcPr marL="134809" marR="10032" marT="38516" marB="288877" anchor="b"/>
                </a:tc>
                <a:extLst>
                  <a:ext uri="{0D108BD9-81ED-4DB2-BD59-A6C34878D82A}">
                    <a16:rowId xmlns:a16="http://schemas.microsoft.com/office/drawing/2014/main" val="330520889"/>
                  </a:ext>
                </a:extLst>
              </a:tr>
              <a:tr h="559411">
                <a:tc>
                  <a:txBody>
                    <a:bodyPr/>
                    <a:lstStyle/>
                    <a:p>
                      <a:pPr algn="l" fontAlgn="b"/>
                      <a:r>
                        <a:rPr lang="en-US" sz="2600" u="none" strike="noStrike" cap="none" spc="0">
                          <a:solidFill>
                            <a:schemeClr val="tx1"/>
                          </a:solidFill>
                          <a:effectLst/>
                        </a:rPr>
                        <a:t>salary</a:t>
                      </a:r>
                      <a:endParaRPr lang="en-US" sz="2600" b="0" i="0" u="none" strike="noStrike" cap="none" spc="0">
                        <a:solidFill>
                          <a:schemeClr val="tx1"/>
                        </a:solidFill>
                        <a:effectLst/>
                        <a:latin typeface="Calibri" panose="020F0502020204030204" pitchFamily="34" charset="0"/>
                      </a:endParaRPr>
                    </a:p>
                  </a:txBody>
                  <a:tcPr marL="134809" marR="10032" marT="38516" marB="288877" anchor="b"/>
                </a:tc>
                <a:tc>
                  <a:txBody>
                    <a:bodyPr/>
                    <a:lstStyle/>
                    <a:p>
                      <a:pPr algn="r" fontAlgn="b"/>
                      <a:r>
                        <a:rPr lang="en-US" sz="2600" u="none" strike="noStrike" cap="none" spc="0">
                          <a:solidFill>
                            <a:schemeClr val="tx1"/>
                          </a:solidFill>
                          <a:effectLst/>
                        </a:rPr>
                        <a:t>1</a:t>
                      </a:r>
                      <a:endParaRPr lang="en-US" sz="2600" b="0" i="0" u="none" strike="noStrike" cap="none" spc="0">
                        <a:solidFill>
                          <a:schemeClr val="tx1"/>
                        </a:solidFill>
                        <a:effectLst/>
                        <a:latin typeface="Calibri" panose="020F0502020204030204" pitchFamily="34" charset="0"/>
                      </a:endParaRPr>
                    </a:p>
                  </a:txBody>
                  <a:tcPr marL="134809" marR="10032" marT="38516" marB="288877" anchor="b"/>
                </a:tc>
                <a:tc>
                  <a:txBody>
                    <a:bodyPr/>
                    <a:lstStyle/>
                    <a:p>
                      <a:pPr algn="l" fontAlgn="b"/>
                      <a:endParaRPr lang="en-US" sz="2600" b="0" i="0" u="none" strike="noStrike" cap="none" spc="0">
                        <a:solidFill>
                          <a:schemeClr val="tx1"/>
                        </a:solidFill>
                        <a:effectLst/>
                        <a:latin typeface="Calibri" panose="020F0502020204030204" pitchFamily="34" charset="0"/>
                      </a:endParaRPr>
                    </a:p>
                  </a:txBody>
                  <a:tcPr marL="134809" marR="10032" marT="38516" marB="288877" anchor="b"/>
                </a:tc>
                <a:extLst>
                  <a:ext uri="{0D108BD9-81ED-4DB2-BD59-A6C34878D82A}">
                    <a16:rowId xmlns:a16="http://schemas.microsoft.com/office/drawing/2014/main" val="1067469265"/>
                  </a:ext>
                </a:extLst>
              </a:tr>
              <a:tr h="717109">
                <a:tc>
                  <a:txBody>
                    <a:bodyPr/>
                    <a:lstStyle/>
                    <a:p>
                      <a:pPr algn="l" fontAlgn="b"/>
                      <a:r>
                        <a:rPr lang="en-US" sz="2600" u="none" strike="noStrike" cap="none" spc="0">
                          <a:solidFill>
                            <a:schemeClr val="tx1"/>
                          </a:solidFill>
                          <a:effectLst/>
                        </a:rPr>
                        <a:t>years_of_experience</a:t>
                      </a:r>
                      <a:endParaRPr lang="en-US" sz="2600" b="0" i="0" u="none" strike="noStrike" cap="none" spc="0">
                        <a:solidFill>
                          <a:schemeClr val="tx1"/>
                        </a:solidFill>
                        <a:effectLst/>
                        <a:latin typeface="Calibri" panose="020F0502020204030204" pitchFamily="34" charset="0"/>
                      </a:endParaRPr>
                    </a:p>
                  </a:txBody>
                  <a:tcPr marL="134809" marR="10032" marT="38516" marB="288877" anchor="b"/>
                </a:tc>
                <a:tc>
                  <a:txBody>
                    <a:bodyPr/>
                    <a:lstStyle/>
                    <a:p>
                      <a:pPr algn="r" fontAlgn="b"/>
                      <a:r>
                        <a:rPr lang="en-US" sz="2600" u="none" strike="noStrike" cap="none" spc="0">
                          <a:solidFill>
                            <a:schemeClr val="tx1"/>
                          </a:solidFill>
                          <a:effectLst/>
                        </a:rPr>
                        <a:t>0.35695276</a:t>
                      </a:r>
                      <a:endParaRPr lang="en-US" sz="2600" b="0" i="0" u="none" strike="noStrike" cap="none" spc="0">
                        <a:solidFill>
                          <a:schemeClr val="tx1"/>
                        </a:solidFill>
                        <a:effectLst/>
                        <a:latin typeface="Calibri" panose="020F0502020204030204" pitchFamily="34" charset="0"/>
                      </a:endParaRPr>
                    </a:p>
                  </a:txBody>
                  <a:tcPr marL="134809" marR="10032" marT="38516" marB="288877" anchor="b"/>
                </a:tc>
                <a:tc>
                  <a:txBody>
                    <a:bodyPr/>
                    <a:lstStyle/>
                    <a:p>
                      <a:pPr algn="r" fontAlgn="b"/>
                      <a:r>
                        <a:rPr lang="en-US" sz="2600" u="none" strike="noStrike" cap="none" spc="0" dirty="0">
                          <a:solidFill>
                            <a:schemeClr val="tx1"/>
                          </a:solidFill>
                          <a:effectLst/>
                        </a:rPr>
                        <a:t>1</a:t>
                      </a:r>
                      <a:endParaRPr lang="en-US" sz="2600" b="0" i="0" u="none" strike="noStrike" cap="none" spc="0" dirty="0">
                        <a:solidFill>
                          <a:schemeClr val="tx1"/>
                        </a:solidFill>
                        <a:effectLst/>
                        <a:latin typeface="Calibri" panose="020F0502020204030204" pitchFamily="34" charset="0"/>
                      </a:endParaRPr>
                    </a:p>
                  </a:txBody>
                  <a:tcPr marL="134809" marR="10032" marT="38516" marB="288877" anchor="b"/>
                </a:tc>
                <a:extLst>
                  <a:ext uri="{0D108BD9-81ED-4DB2-BD59-A6C34878D82A}">
                    <a16:rowId xmlns:a16="http://schemas.microsoft.com/office/drawing/2014/main" val="3295477231"/>
                  </a:ext>
                </a:extLst>
              </a:tr>
            </a:tbl>
          </a:graphicData>
        </a:graphic>
      </p:graphicFrame>
      <p:sp>
        <p:nvSpPr>
          <p:cNvPr id="6" name="TextBox 5">
            <a:extLst>
              <a:ext uri="{FF2B5EF4-FFF2-40B4-BE49-F238E27FC236}">
                <a16:creationId xmlns:a16="http://schemas.microsoft.com/office/drawing/2014/main" id="{4217B349-E2F4-7C2B-0E96-051092B17AB9}"/>
              </a:ext>
            </a:extLst>
          </p:cNvPr>
          <p:cNvSpPr txBox="1"/>
          <p:nvPr/>
        </p:nvSpPr>
        <p:spPr>
          <a:xfrm>
            <a:off x="792480" y="4312920"/>
            <a:ext cx="8069579" cy="1200329"/>
          </a:xfrm>
          <a:prstGeom prst="rect">
            <a:avLst/>
          </a:prstGeom>
          <a:noFill/>
        </p:spPr>
        <p:txBody>
          <a:bodyPr wrap="square">
            <a:spAutoFit/>
          </a:bodyPr>
          <a:lstStyle/>
          <a:p>
            <a:r>
              <a:rPr lang="en-US" sz="1800" dirty="0"/>
              <a:t>So, from the figures we can say  that  </a:t>
            </a:r>
            <a:r>
              <a:rPr lang="en-US" sz="1800" b="0" i="0" dirty="0">
                <a:solidFill>
                  <a:schemeClr val="dk1"/>
                </a:solidFill>
                <a:effectLst/>
                <a:latin typeface="+mn-lt"/>
                <a:ea typeface="+mn-ea"/>
                <a:cs typeface="+mn-cs"/>
              </a:rPr>
              <a:t>this correlation coefficient (0.357) indicates a positive but moderate relationship between salary and years of experience. This means that, generally, as years of experience increase, salary tends to increase as well, but the relationship is not very strong.</a:t>
            </a:r>
            <a:endParaRPr lang="en-US" sz="1800" dirty="0"/>
          </a:p>
        </p:txBody>
      </p:sp>
    </p:spTree>
    <p:extLst>
      <p:ext uri="{BB962C8B-B14F-4D97-AF65-F5344CB8AC3E}">
        <p14:creationId xmlns:p14="http://schemas.microsoft.com/office/powerpoint/2010/main" val="1637222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422</TotalTime>
  <Words>750</Words>
  <Application>Microsoft Office PowerPoint</Application>
  <PresentationFormat>Widescreen</PresentationFormat>
  <Paragraphs>165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Trebuchet MS</vt:lpstr>
      <vt:lpstr>ui-sans-serif</vt:lpstr>
      <vt:lpstr>Wingdings 3</vt:lpstr>
      <vt:lpstr>Facet</vt:lpstr>
      <vt:lpstr>Job Placement (Based on Streams and Universities)</vt:lpstr>
      <vt:lpstr>Introduction</vt:lpstr>
      <vt:lpstr>Data Methodology  </vt:lpstr>
      <vt:lpstr>Context</vt:lpstr>
      <vt:lpstr>Responsible Data Handling</vt:lpstr>
      <vt:lpstr>Key Findings &amp; Results</vt:lpstr>
      <vt:lpstr>PowerPoint Presentation</vt:lpstr>
      <vt:lpstr>PowerPoint Presentation</vt:lpstr>
      <vt:lpstr>PowerPoint Presentation</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Placement</dc:title>
  <dc:creator>Nagajyothi Nuggu</dc:creator>
  <cp:lastModifiedBy>Nagajyothi Nuggu</cp:lastModifiedBy>
  <cp:revision>6</cp:revision>
  <dcterms:created xsi:type="dcterms:W3CDTF">2024-05-22T17:22:00Z</dcterms:created>
  <dcterms:modified xsi:type="dcterms:W3CDTF">2024-05-23T16:05:38Z</dcterms:modified>
</cp:coreProperties>
</file>