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0" r:id="rId3"/>
    <p:sldId id="257" r:id="rId4"/>
    <p:sldId id="258" r:id="rId5"/>
    <p:sldId id="260" r:id="rId6"/>
    <p:sldId id="259" r:id="rId7"/>
    <p:sldId id="261" r:id="rId8"/>
    <p:sldId id="262" r:id="rId9"/>
    <p:sldId id="263" r:id="rId10"/>
    <p:sldId id="264" r:id="rId11"/>
    <p:sldId id="265" r:id="rId12"/>
    <p:sldId id="266" r:id="rId13"/>
    <p:sldId id="277" r:id="rId14"/>
    <p:sldId id="278" r:id="rId15"/>
    <p:sldId id="279" r:id="rId16"/>
    <p:sldId id="267" r:id="rId17"/>
    <p:sldId id="268" r:id="rId18"/>
    <p:sldId id="269" r:id="rId19"/>
    <p:sldId id="270" r:id="rId20"/>
    <p:sldId id="271" r:id="rId21"/>
    <p:sldId id="272" r:id="rId22"/>
    <p:sldId id="273" r:id="rId23"/>
    <p:sldId id="274" r:id="rId24"/>
    <p:sldId id="275"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31" autoAdjust="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4025503-5782-47DA-BE0D-35F3BB993E0C}" type="datetimeFigureOut">
              <a:rPr lang="en-US" smtClean="0"/>
              <a:pPr/>
              <a:t>9/18/2019</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90B1B5A-B8F6-4EE9-A613-A68A98280A1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025503-5782-47DA-BE0D-35F3BB993E0C}" type="datetimeFigureOut">
              <a:rPr lang="en-US" smtClean="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0B1B5A-B8F6-4EE9-A613-A68A98280A1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025503-5782-47DA-BE0D-35F3BB993E0C}" type="datetimeFigureOut">
              <a:rPr lang="en-US" smtClean="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0B1B5A-B8F6-4EE9-A613-A68A98280A1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4025503-5782-47DA-BE0D-35F3BB993E0C}" type="datetimeFigureOut">
              <a:rPr lang="en-US" smtClean="0"/>
              <a:pPr/>
              <a:t>9/18/2019</a:t>
            </a:fld>
            <a:endParaRPr lang="en-US" dirty="0"/>
          </a:p>
        </p:txBody>
      </p:sp>
      <p:sp>
        <p:nvSpPr>
          <p:cNvPr id="9" name="Slide Number Placeholder 8"/>
          <p:cNvSpPr>
            <a:spLocks noGrp="1"/>
          </p:cNvSpPr>
          <p:nvPr>
            <p:ph type="sldNum" sz="quarter" idx="15"/>
          </p:nvPr>
        </p:nvSpPr>
        <p:spPr/>
        <p:txBody>
          <a:bodyPr rtlCol="0"/>
          <a:lstStyle/>
          <a:p>
            <a:fld id="{990B1B5A-B8F6-4EE9-A613-A68A98280A18}"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4025503-5782-47DA-BE0D-35F3BB993E0C}" type="datetimeFigureOut">
              <a:rPr lang="en-US" smtClean="0"/>
              <a:pPr/>
              <a:t>9/18/2019</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990B1B5A-B8F6-4EE9-A613-A68A98280A1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4025503-5782-47DA-BE0D-35F3BB993E0C}" type="datetimeFigureOut">
              <a:rPr lang="en-US" smtClean="0"/>
              <a:pPr/>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0B1B5A-B8F6-4EE9-A613-A68A98280A18}"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4025503-5782-47DA-BE0D-35F3BB993E0C}" type="datetimeFigureOut">
              <a:rPr lang="en-US" smtClean="0"/>
              <a:pPr/>
              <a:t>9/18/2019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90B1B5A-B8F6-4EE9-A613-A68A98280A18}"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4025503-5782-47DA-BE0D-35F3BB993E0C}" type="datetimeFigureOut">
              <a:rPr lang="en-US" smtClean="0"/>
              <a:pPr/>
              <a:t>9/18/2019</a:t>
            </a:fld>
            <a:endParaRPr lang="en-US" dirty="0"/>
          </a:p>
        </p:txBody>
      </p:sp>
      <p:sp>
        <p:nvSpPr>
          <p:cNvPr id="7" name="Slide Number Placeholder 6"/>
          <p:cNvSpPr>
            <a:spLocks noGrp="1"/>
          </p:cNvSpPr>
          <p:nvPr>
            <p:ph type="sldNum" sz="quarter" idx="11"/>
          </p:nvPr>
        </p:nvSpPr>
        <p:spPr/>
        <p:txBody>
          <a:bodyPr rtlCol="0"/>
          <a:lstStyle/>
          <a:p>
            <a:fld id="{990B1B5A-B8F6-4EE9-A613-A68A98280A18}"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25503-5782-47DA-BE0D-35F3BB993E0C}" type="datetimeFigureOut">
              <a:rPr lang="en-US" smtClean="0"/>
              <a:pPr/>
              <a:t>9/18/2019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90B1B5A-B8F6-4EE9-A613-A68A98280A1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4025503-5782-47DA-BE0D-35F3BB993E0C}" type="datetimeFigureOut">
              <a:rPr lang="en-US" smtClean="0"/>
              <a:pPr/>
              <a:t>9/18/2019</a:t>
            </a:fld>
            <a:endParaRPr lang="en-US" dirty="0"/>
          </a:p>
        </p:txBody>
      </p:sp>
      <p:sp>
        <p:nvSpPr>
          <p:cNvPr id="22" name="Slide Number Placeholder 21"/>
          <p:cNvSpPr>
            <a:spLocks noGrp="1"/>
          </p:cNvSpPr>
          <p:nvPr>
            <p:ph type="sldNum" sz="quarter" idx="15"/>
          </p:nvPr>
        </p:nvSpPr>
        <p:spPr/>
        <p:txBody>
          <a:bodyPr rtlCol="0"/>
          <a:lstStyle/>
          <a:p>
            <a:fld id="{990B1B5A-B8F6-4EE9-A613-A68A98280A18}"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4025503-5782-47DA-BE0D-35F3BB993E0C}" type="datetimeFigureOut">
              <a:rPr lang="en-US" smtClean="0"/>
              <a:pPr/>
              <a:t>9/18/2019</a:t>
            </a:fld>
            <a:endParaRPr lang="en-US" dirty="0"/>
          </a:p>
        </p:txBody>
      </p:sp>
      <p:sp>
        <p:nvSpPr>
          <p:cNvPr id="18" name="Slide Number Placeholder 17"/>
          <p:cNvSpPr>
            <a:spLocks noGrp="1"/>
          </p:cNvSpPr>
          <p:nvPr>
            <p:ph type="sldNum" sz="quarter" idx="11"/>
          </p:nvPr>
        </p:nvSpPr>
        <p:spPr/>
        <p:txBody>
          <a:bodyPr rtlCol="0"/>
          <a:lstStyle/>
          <a:p>
            <a:fld id="{990B1B5A-B8F6-4EE9-A613-A68A98280A18}"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4025503-5782-47DA-BE0D-35F3BB993E0C}" type="datetimeFigureOut">
              <a:rPr lang="en-US" smtClean="0"/>
              <a:pPr/>
              <a:t>9/18/2019</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90B1B5A-B8F6-4EE9-A613-A68A98280A1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166" y="714356"/>
            <a:ext cx="7500990" cy="2714644"/>
          </a:xfrm>
        </p:spPr>
        <p:txBody>
          <a:bodyPr>
            <a:normAutofit/>
          </a:bodyPr>
          <a:lstStyle/>
          <a:p>
            <a:r>
              <a:rPr lang="en-US" sz="5400" dirty="0" smtClean="0"/>
              <a:t>PROJECT PRESENTATION</a:t>
            </a:r>
            <a:endParaRPr lang="en-US" sz="5400" dirty="0"/>
          </a:p>
        </p:txBody>
      </p:sp>
      <p:sp>
        <p:nvSpPr>
          <p:cNvPr id="3" name="Subtitle 2"/>
          <p:cNvSpPr>
            <a:spLocks noGrp="1"/>
          </p:cNvSpPr>
          <p:nvPr>
            <p:ph type="subTitle" idx="1"/>
          </p:nvPr>
        </p:nvSpPr>
        <p:spPr>
          <a:xfrm>
            <a:off x="2286000" y="4143380"/>
            <a:ext cx="6643718" cy="1857388"/>
          </a:xfrm>
        </p:spPr>
        <p:txBody>
          <a:bodyPr>
            <a:normAutofit/>
          </a:bodyPr>
          <a:lstStyle/>
          <a:p>
            <a:r>
              <a:rPr lang="en-US" sz="3200" dirty="0" smtClean="0"/>
              <a:t>CLOUD NATIVE APPS AND THEIR SIGNIFICANCE IN THE MODERN ERA</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571480"/>
            <a:ext cx="8715436" cy="6143668"/>
          </a:xfrm>
        </p:spPr>
        <p:txBody>
          <a:bodyPr/>
          <a:lstStyle/>
          <a:p>
            <a:r>
              <a:rPr lang="en-IN" b="1" dirty="0" smtClean="0"/>
              <a:t>MICROSERVICES</a:t>
            </a:r>
            <a:r>
              <a:rPr lang="en-IN" dirty="0" smtClean="0"/>
              <a:t>: Microservices are software components that cluster and wrap up the container components and deploy them to outer servers. Generally Docker containers are deployed using clusters, nodes and pods.</a:t>
            </a:r>
          </a:p>
          <a:p>
            <a:r>
              <a:rPr lang="en-IN" dirty="0" smtClean="0"/>
              <a:t>KUBERNETES is a container orchestration tool that manages all containers and helps in devops,microservices thus making a complete package.</a:t>
            </a:r>
          </a:p>
          <a:p>
            <a:r>
              <a:rPr lang="en-IN" dirty="0" smtClean="0"/>
              <a:t>Nodes: Node is a worker machine in kubernetes which is a physical machine. Each Node is managed by the Master Cluster.</a:t>
            </a:r>
          </a:p>
          <a:p>
            <a:r>
              <a:rPr lang="en-IN" dirty="0" smtClean="0"/>
              <a:t>Pod: A pod is a sub-worker created to host our application instance. It also manages resources such as volumes, networking ports etc…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JyothiKoushik\Desktop\CODEVITA\screenshot-2017-11-04-16-30-28.png"/>
          <p:cNvPicPr>
            <a:picLocks noGrp="1" noChangeAspect="1" noChangeArrowheads="1"/>
          </p:cNvPicPr>
          <p:nvPr>
            <p:ph sz="quarter" idx="1"/>
          </p:nvPr>
        </p:nvPicPr>
        <p:blipFill>
          <a:blip r:embed="rId2"/>
          <a:srcRect/>
          <a:stretch>
            <a:fillRect/>
          </a:stretch>
        </p:blipFill>
        <p:spPr bwMode="auto">
          <a:xfrm>
            <a:off x="214282" y="142852"/>
            <a:ext cx="6357982" cy="3547062"/>
          </a:xfrm>
          <a:prstGeom prst="rect">
            <a:avLst/>
          </a:prstGeom>
          <a:noFill/>
        </p:spPr>
      </p:pic>
      <p:pic>
        <p:nvPicPr>
          <p:cNvPr id="21507" name="Picture 3" descr="C:\Users\JyothiKoushik\Desktop\CODEVITA\index.png"/>
          <p:cNvPicPr>
            <a:picLocks noChangeAspect="1" noChangeArrowheads="1"/>
          </p:cNvPicPr>
          <p:nvPr/>
        </p:nvPicPr>
        <p:blipFill>
          <a:blip r:embed="rId3"/>
          <a:srcRect/>
          <a:stretch>
            <a:fillRect/>
          </a:stretch>
        </p:blipFill>
        <p:spPr bwMode="auto">
          <a:xfrm>
            <a:off x="3214678" y="3786190"/>
            <a:ext cx="5724284" cy="285752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20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fade">
                                      <p:cBhvr>
                                        <p:cTn id="12" dur="20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214290"/>
            <a:ext cx="8715436" cy="6429420"/>
          </a:xfrm>
        </p:spPr>
        <p:txBody>
          <a:bodyPr/>
          <a:lstStyle/>
          <a:p>
            <a:r>
              <a:rPr lang="en-IN" b="1" dirty="0" smtClean="0"/>
              <a:t>Devops Automation and Continuous Delivery</a:t>
            </a:r>
            <a:r>
              <a:rPr lang="en-IN" dirty="0" smtClean="0"/>
              <a:t>: </a:t>
            </a:r>
          </a:p>
          <a:p>
            <a:pPr>
              <a:buNone/>
            </a:pPr>
            <a:r>
              <a:rPr lang="en-IN" dirty="0" smtClean="0"/>
              <a:t> A Software testing tool, devops is the automation method that involves scaling of applications….scaling is the process where the cpu workload of the workload is dynamically resized based on the workload and the resources allocation of a specific sub-task. Cloud-native applications supports scaling which makes them very efficient. They are two types of scaling- Horizontal and vertical scaling.</a:t>
            </a:r>
          </a:p>
          <a:p>
            <a:pPr>
              <a:buNone/>
            </a:pPr>
            <a:endParaRPr lang="en-IN" dirty="0" smtClean="0"/>
          </a:p>
        </p:txBody>
      </p:sp>
      <p:pic>
        <p:nvPicPr>
          <p:cNvPr id="22531" name="Picture 3" descr="C:\Users\JyothiKoushik\Desktop\CODEVITA\68747470733a2f2f692e737461636b2e696d6775722e636f6d2f4f6e33744f2e706e67.png"/>
          <p:cNvPicPr>
            <a:picLocks noChangeAspect="1" noChangeArrowheads="1"/>
          </p:cNvPicPr>
          <p:nvPr/>
        </p:nvPicPr>
        <p:blipFill>
          <a:blip r:embed="rId2"/>
          <a:srcRect/>
          <a:stretch>
            <a:fillRect/>
          </a:stretch>
        </p:blipFill>
        <p:spPr bwMode="auto">
          <a:xfrm>
            <a:off x="4000496" y="3500438"/>
            <a:ext cx="4786346" cy="324620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2531"/>
                                        </p:tgtEl>
                                        <p:attrNameLst>
                                          <p:attrName>style.visibility</p:attrName>
                                        </p:attrNameLst>
                                      </p:cBhvr>
                                      <p:to>
                                        <p:strVal val="visible"/>
                                      </p:to>
                                    </p:set>
                                    <p:anim calcmode="lin" valueType="num">
                                      <p:cBhvr additive="base">
                                        <p:cTn id="15" dur="500" fill="hold"/>
                                        <p:tgtEl>
                                          <p:spTgt spid="22531"/>
                                        </p:tgtEl>
                                        <p:attrNameLst>
                                          <p:attrName>ppt_x</p:attrName>
                                        </p:attrNameLst>
                                      </p:cBhvr>
                                      <p:tavLst>
                                        <p:tav tm="0">
                                          <p:val>
                                            <p:strVal val="#ppt_x"/>
                                          </p:val>
                                        </p:tav>
                                        <p:tav tm="100000">
                                          <p:val>
                                            <p:strVal val="#ppt_x"/>
                                          </p:val>
                                        </p:tav>
                                      </p:tavLst>
                                    </p:anim>
                                    <p:anim calcmode="lin" valueType="num">
                                      <p:cBhvr additive="base">
                                        <p:cTn id="16"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7639080" cy="785818"/>
          </a:xfrm>
        </p:spPr>
        <p:txBody>
          <a:bodyPr/>
          <a:lstStyle/>
          <a:p>
            <a:r>
              <a:rPr lang="en-US" dirty="0" smtClean="0"/>
              <a:t>CONTAINERS</a:t>
            </a:r>
            <a:endParaRPr lang="en-US" dirty="0"/>
          </a:p>
        </p:txBody>
      </p:sp>
      <p:sp>
        <p:nvSpPr>
          <p:cNvPr id="3" name="Content Placeholder 2"/>
          <p:cNvSpPr>
            <a:spLocks noGrp="1"/>
          </p:cNvSpPr>
          <p:nvPr>
            <p:ph sz="quarter" idx="1"/>
          </p:nvPr>
        </p:nvSpPr>
        <p:spPr>
          <a:xfrm>
            <a:off x="142844" y="928670"/>
            <a:ext cx="8786874" cy="5545282"/>
          </a:xfrm>
        </p:spPr>
        <p:txBody>
          <a:bodyPr/>
          <a:lstStyle/>
          <a:p>
            <a:r>
              <a:rPr lang="en-US" dirty="0" smtClean="0"/>
              <a:t>Containers are software components that packages up all code and modules as a complete package. Users can pull a image from the docker hub registry or create their own image schema using 2 or more images. For creating the own image, users generate a DockerFile and create a new image from them(DockerFile has no extension).</a:t>
            </a:r>
            <a:endParaRPr lang="en-US" dirty="0"/>
          </a:p>
        </p:txBody>
      </p:sp>
      <p:pic>
        <p:nvPicPr>
          <p:cNvPr id="32771" name="Picture 3" descr="C:\Users\JyothiKoushik\Desktop\Pictures_tcsdigital\Screenshot (313).png"/>
          <p:cNvPicPr>
            <a:picLocks noChangeAspect="1" noChangeArrowheads="1"/>
          </p:cNvPicPr>
          <p:nvPr/>
        </p:nvPicPr>
        <p:blipFill>
          <a:blip r:embed="rId2"/>
          <a:srcRect/>
          <a:stretch>
            <a:fillRect/>
          </a:stretch>
        </p:blipFill>
        <p:spPr bwMode="auto">
          <a:xfrm>
            <a:off x="0" y="4214818"/>
            <a:ext cx="4071933" cy="2285992"/>
          </a:xfrm>
          <a:prstGeom prst="rect">
            <a:avLst/>
          </a:prstGeom>
          <a:noFill/>
        </p:spPr>
      </p:pic>
      <p:pic>
        <p:nvPicPr>
          <p:cNvPr id="32772" name="Picture 4" descr="C:\Users\JyothiKoushik\Desktop\Pictures_tcsdigital\Screenshot (316).png"/>
          <p:cNvPicPr>
            <a:picLocks noChangeAspect="1" noChangeArrowheads="1"/>
          </p:cNvPicPr>
          <p:nvPr/>
        </p:nvPicPr>
        <p:blipFill>
          <a:blip r:embed="rId3"/>
          <a:srcRect/>
          <a:stretch>
            <a:fillRect/>
          </a:stretch>
        </p:blipFill>
        <p:spPr bwMode="auto">
          <a:xfrm>
            <a:off x="4214810" y="4000504"/>
            <a:ext cx="4929190" cy="257174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2771"/>
                                        </p:tgtEl>
                                        <p:attrNameLst>
                                          <p:attrName>style.visibility</p:attrName>
                                        </p:attrNameLst>
                                      </p:cBhvr>
                                      <p:to>
                                        <p:strVal val="visible"/>
                                      </p:to>
                                    </p:set>
                                    <p:anim calcmode="lin" valueType="num">
                                      <p:cBhvr additive="base">
                                        <p:cTn id="18" dur="500" fill="hold"/>
                                        <p:tgtEl>
                                          <p:spTgt spid="32771"/>
                                        </p:tgtEl>
                                        <p:attrNameLst>
                                          <p:attrName>ppt_x</p:attrName>
                                        </p:attrNameLst>
                                      </p:cBhvr>
                                      <p:tavLst>
                                        <p:tav tm="0">
                                          <p:val>
                                            <p:strVal val="#ppt_x"/>
                                          </p:val>
                                        </p:tav>
                                        <p:tav tm="100000">
                                          <p:val>
                                            <p:strVal val="#ppt_x"/>
                                          </p:val>
                                        </p:tav>
                                      </p:tavLst>
                                    </p:anim>
                                    <p:anim calcmode="lin" valueType="num">
                                      <p:cBhvr additive="base">
                                        <p:cTn id="19" dur="500" fill="hold"/>
                                        <p:tgtEl>
                                          <p:spTgt spid="3277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2772"/>
                                        </p:tgtEl>
                                        <p:attrNameLst>
                                          <p:attrName>style.visibility</p:attrName>
                                        </p:attrNameLst>
                                      </p:cBhvr>
                                      <p:to>
                                        <p:strVal val="visible"/>
                                      </p:to>
                                    </p:set>
                                    <p:anim calcmode="lin" valueType="num">
                                      <p:cBhvr additive="base">
                                        <p:cTn id="24" dur="500" fill="hold"/>
                                        <p:tgtEl>
                                          <p:spTgt spid="32772"/>
                                        </p:tgtEl>
                                        <p:attrNameLst>
                                          <p:attrName>ppt_x</p:attrName>
                                        </p:attrNameLst>
                                      </p:cBhvr>
                                      <p:tavLst>
                                        <p:tav tm="0">
                                          <p:val>
                                            <p:strVal val="#ppt_x"/>
                                          </p:val>
                                        </p:tav>
                                        <p:tav tm="100000">
                                          <p:val>
                                            <p:strVal val="#ppt_x"/>
                                          </p:val>
                                        </p:tav>
                                      </p:tavLst>
                                    </p:anim>
                                    <p:anim calcmode="lin" valueType="num">
                                      <p:cBhvr additive="base">
                                        <p:cTn id="25"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642942"/>
          </a:xfrm>
        </p:spPr>
        <p:txBody>
          <a:bodyPr/>
          <a:lstStyle/>
          <a:p>
            <a:r>
              <a:rPr lang="en-US" b="1" dirty="0" smtClean="0"/>
              <a:t>MICROSERVICES(NODES AND PODES)</a:t>
            </a:r>
            <a:endParaRPr lang="en-US" b="1" dirty="0"/>
          </a:p>
        </p:txBody>
      </p:sp>
      <p:sp>
        <p:nvSpPr>
          <p:cNvPr id="3" name="Content Placeholder 2"/>
          <p:cNvSpPr>
            <a:spLocks noGrp="1"/>
          </p:cNvSpPr>
          <p:nvPr>
            <p:ph sz="quarter" idx="1"/>
          </p:nvPr>
        </p:nvSpPr>
        <p:spPr>
          <a:xfrm>
            <a:off x="142844" y="785794"/>
            <a:ext cx="8858312" cy="5929354"/>
          </a:xfrm>
        </p:spPr>
        <p:txBody>
          <a:bodyPr/>
          <a:lstStyle/>
          <a:p>
            <a:r>
              <a:rPr lang="en-US" dirty="0" smtClean="0"/>
              <a:t>Kubernetes deploys the docker container into a kubernetes cluster which is a collective package of modules. Node is the cluster worker where the pods run. Pod is a intermediate container in which the deployed container runs. A node is a cluster worker which consists of kubelet, pods and kube-proxy and other networking ports. If a pod crashes then it is conveyed to the cluster master through the kubelet. The kube-proxy plays a role in the interconnection of nodes if the container deployed is a web </a:t>
            </a:r>
          </a:p>
          <a:p>
            <a:r>
              <a:rPr lang="en-US" dirty="0" smtClean="0"/>
              <a:t>                                                application. The node also </a:t>
            </a:r>
          </a:p>
          <a:p>
            <a:r>
              <a:rPr lang="en-US" dirty="0" smtClean="0"/>
              <a:t>                                                contains DNS modules etc….</a:t>
            </a:r>
          </a:p>
          <a:p>
            <a:pPr>
              <a:buNone/>
            </a:pPr>
            <a:endParaRPr lang="en-US" dirty="0"/>
          </a:p>
        </p:txBody>
      </p:sp>
      <p:pic>
        <p:nvPicPr>
          <p:cNvPr id="33795" name="Picture 3" descr="C:\Users\JyothiKoushik\Desktop\Pictures_tcsdigital\Screenshot (317).png"/>
          <p:cNvPicPr>
            <a:picLocks noChangeAspect="1" noChangeArrowheads="1"/>
          </p:cNvPicPr>
          <p:nvPr/>
        </p:nvPicPr>
        <p:blipFill>
          <a:blip r:embed="rId2"/>
          <a:srcRect/>
          <a:stretch>
            <a:fillRect/>
          </a:stretch>
        </p:blipFill>
        <p:spPr bwMode="auto">
          <a:xfrm>
            <a:off x="0" y="4214818"/>
            <a:ext cx="4429124" cy="26431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3795"/>
                                        </p:tgtEl>
                                        <p:attrNameLst>
                                          <p:attrName>style.visibility</p:attrName>
                                        </p:attrNameLst>
                                      </p:cBhvr>
                                      <p:to>
                                        <p:strVal val="visible"/>
                                      </p:to>
                                    </p:set>
                                    <p:animEffect transition="in" filter="fade">
                                      <p:cBhvr>
                                        <p:cTn id="24" dur="20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7467600" cy="642942"/>
          </a:xfrm>
        </p:spPr>
        <p:txBody>
          <a:bodyPr/>
          <a:lstStyle/>
          <a:p>
            <a:r>
              <a:rPr lang="en-US" dirty="0" smtClean="0"/>
              <a:t>DEVOPS AND AUTOMATION</a:t>
            </a:r>
            <a:endParaRPr lang="en-US" dirty="0"/>
          </a:p>
        </p:txBody>
      </p:sp>
      <p:sp>
        <p:nvSpPr>
          <p:cNvPr id="3" name="Content Placeholder 2"/>
          <p:cNvSpPr>
            <a:spLocks noGrp="1"/>
          </p:cNvSpPr>
          <p:nvPr>
            <p:ph sz="quarter" idx="1"/>
          </p:nvPr>
        </p:nvSpPr>
        <p:spPr>
          <a:xfrm>
            <a:off x="214282" y="857232"/>
            <a:ext cx="8786874" cy="5857916"/>
          </a:xfrm>
        </p:spPr>
        <p:txBody>
          <a:bodyPr/>
          <a:lstStyle/>
          <a:p>
            <a:r>
              <a:rPr lang="en-US" dirty="0" smtClean="0"/>
              <a:t>After the Microservices part is complete, the application is exposed to the world. The application is scaled and the kubernetes load-balancer is enabled. The Load-Balancer is a component which creates multiple replicas of a application. This enables scaling up the application so that</a:t>
            </a:r>
          </a:p>
          <a:p>
            <a:pPr>
              <a:buNone/>
            </a:pPr>
            <a:r>
              <a:rPr lang="en-US" dirty="0" smtClean="0"/>
              <a:t>the workload is effectively managed. The internal logic of the load balancer will manage up the distribution of services.</a:t>
            </a:r>
            <a:endParaRPr lang="en-US" dirty="0"/>
          </a:p>
        </p:txBody>
      </p:sp>
      <p:pic>
        <p:nvPicPr>
          <p:cNvPr id="34819" name="Picture 3" descr="C:\Users\JyothiKoushik\Desktop\Pictures_tcsdigital\Screenshot (318).png"/>
          <p:cNvPicPr>
            <a:picLocks noChangeAspect="1" noChangeArrowheads="1"/>
          </p:cNvPicPr>
          <p:nvPr/>
        </p:nvPicPr>
        <p:blipFill>
          <a:blip r:embed="rId2"/>
          <a:srcRect/>
          <a:stretch>
            <a:fillRect/>
          </a:stretch>
        </p:blipFill>
        <p:spPr bwMode="auto">
          <a:xfrm>
            <a:off x="1357290" y="3643314"/>
            <a:ext cx="6143668" cy="321468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819"/>
                                        </p:tgtEl>
                                        <p:attrNameLst>
                                          <p:attrName>style.visibility</p:attrName>
                                        </p:attrNameLst>
                                      </p:cBhvr>
                                      <p:to>
                                        <p:strVal val="visible"/>
                                      </p:to>
                                    </p:set>
                                    <p:animEffect transition="in" filter="fade">
                                      <p:cBhvr>
                                        <p:cTn id="21" dur="20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 y="0"/>
            <a:ext cx="9144064" cy="714380"/>
          </a:xfrm>
        </p:spPr>
        <p:txBody>
          <a:bodyPr>
            <a:normAutofit/>
          </a:bodyPr>
          <a:lstStyle/>
          <a:p>
            <a:pPr algn="ctr"/>
            <a:r>
              <a:rPr lang="en-US" sz="2800" b="1" dirty="0" smtClean="0"/>
              <a:t>The development of cloud native application</a:t>
            </a:r>
            <a:endParaRPr lang="en-US" sz="2800" b="1" dirty="0"/>
          </a:p>
        </p:txBody>
      </p:sp>
      <p:sp>
        <p:nvSpPr>
          <p:cNvPr id="3" name="Content Placeholder 2"/>
          <p:cNvSpPr>
            <a:spLocks noGrp="1"/>
          </p:cNvSpPr>
          <p:nvPr>
            <p:ph sz="quarter" idx="1"/>
          </p:nvPr>
        </p:nvSpPr>
        <p:spPr>
          <a:xfrm>
            <a:off x="142844" y="857232"/>
            <a:ext cx="8858312" cy="5857916"/>
          </a:xfrm>
        </p:spPr>
        <p:txBody>
          <a:bodyPr/>
          <a:lstStyle/>
          <a:p>
            <a:endParaRPr lang="en-US" dirty="0"/>
          </a:p>
        </p:txBody>
      </p:sp>
      <p:sp>
        <p:nvSpPr>
          <p:cNvPr id="4" name="Rounded Rectangle 3"/>
          <p:cNvSpPr/>
          <p:nvPr/>
        </p:nvSpPr>
        <p:spPr>
          <a:xfrm>
            <a:off x="214282" y="928670"/>
            <a:ext cx="192882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code and modules</a:t>
            </a:r>
            <a:endParaRPr lang="en-US" dirty="0"/>
          </a:p>
        </p:txBody>
      </p:sp>
      <p:cxnSp>
        <p:nvCxnSpPr>
          <p:cNvPr id="7" name="Elbow Connector 6"/>
          <p:cNvCxnSpPr/>
          <p:nvPr/>
        </p:nvCxnSpPr>
        <p:spPr>
          <a:xfrm>
            <a:off x="2143108" y="1285860"/>
            <a:ext cx="714380" cy="4286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857488" y="1142984"/>
            <a:ext cx="2143140" cy="1214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Packaging the code into a container using DOCKERFILE</a:t>
            </a:r>
            <a:endParaRPr lang="en-US" dirty="0"/>
          </a:p>
        </p:txBody>
      </p:sp>
      <p:cxnSp>
        <p:nvCxnSpPr>
          <p:cNvPr id="10" name="Elbow Connector 9"/>
          <p:cNvCxnSpPr/>
          <p:nvPr/>
        </p:nvCxnSpPr>
        <p:spPr>
          <a:xfrm>
            <a:off x="5000628" y="1571612"/>
            <a:ext cx="928694" cy="5000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5929322" y="1500174"/>
            <a:ext cx="2357454" cy="1500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Creating the container image and checking the application on a local host server</a:t>
            </a:r>
            <a:endParaRPr lang="en-US" dirty="0"/>
          </a:p>
        </p:txBody>
      </p:sp>
      <p:cxnSp>
        <p:nvCxnSpPr>
          <p:cNvPr id="15" name="Straight Arrow Connector 14"/>
          <p:cNvCxnSpPr>
            <a:stCxn id="11" idx="2"/>
          </p:cNvCxnSpPr>
          <p:nvPr/>
        </p:nvCxnSpPr>
        <p:spPr>
          <a:xfrm rot="16200000" flipH="1">
            <a:off x="6947313" y="3161107"/>
            <a:ext cx="714380" cy="392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143636" y="3714752"/>
            <a:ext cx="2643206" cy="1500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Creation of a KUBERNETES cluster with nodes and deploying the container image</a:t>
            </a:r>
            <a:endParaRPr lang="en-US" dirty="0"/>
          </a:p>
        </p:txBody>
      </p:sp>
      <p:cxnSp>
        <p:nvCxnSpPr>
          <p:cNvPr id="18" name="Elbow Connector 17"/>
          <p:cNvCxnSpPr/>
          <p:nvPr/>
        </p:nvCxnSpPr>
        <p:spPr>
          <a:xfrm rot="10800000" flipV="1">
            <a:off x="6643702" y="5214950"/>
            <a:ext cx="1428760" cy="64294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714876" y="5357826"/>
            <a:ext cx="1928826" cy="1214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Deploying the services with the help of pods and nodes</a:t>
            </a:r>
            <a:endParaRPr lang="en-US" dirty="0"/>
          </a:p>
        </p:txBody>
      </p:sp>
      <p:cxnSp>
        <p:nvCxnSpPr>
          <p:cNvPr id="21" name="Elbow Connector 20"/>
          <p:cNvCxnSpPr>
            <a:stCxn id="19" idx="1"/>
          </p:cNvCxnSpPr>
          <p:nvPr/>
        </p:nvCxnSpPr>
        <p:spPr>
          <a:xfrm rot="10800000" flipV="1">
            <a:off x="3357554" y="5965048"/>
            <a:ext cx="1357322" cy="25003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071538" y="5500702"/>
            <a:ext cx="2286016" cy="1214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Exposing the application to the outer world</a:t>
            </a:r>
            <a:endParaRPr lang="en-US" dirty="0"/>
          </a:p>
        </p:txBody>
      </p:sp>
      <p:cxnSp>
        <p:nvCxnSpPr>
          <p:cNvPr id="24" name="Elbow Connector 23"/>
          <p:cNvCxnSpPr/>
          <p:nvPr/>
        </p:nvCxnSpPr>
        <p:spPr>
          <a:xfrm rot="16200000" flipV="1">
            <a:off x="642910" y="4786322"/>
            <a:ext cx="857256" cy="57150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142844" y="3214686"/>
            <a:ext cx="2857520"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Maintaining the final deployment and automating it’s performance via scaling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bg/>
                                          </p:spTgt>
                                        </p:tgtEl>
                                        <p:attrNameLst>
                                          <p:attrName>style.visibility</p:attrName>
                                        </p:attrNameLst>
                                      </p:cBhvr>
                                      <p:to>
                                        <p:strVal val="visible"/>
                                      </p:to>
                                    </p:set>
                                    <p:animEffect transition="in" filter="fade">
                                      <p:cBhvr>
                                        <p:cTn id="13" dur="2000"/>
                                        <p:tgtEl>
                                          <p:spTgt spid="4">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20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bg/>
                                          </p:spTgt>
                                        </p:tgtEl>
                                        <p:attrNameLst>
                                          <p:attrName>style.visibility</p:attrName>
                                        </p:attrNameLst>
                                      </p:cBhvr>
                                      <p:to>
                                        <p:strVal val="visible"/>
                                      </p:to>
                                    </p:set>
                                    <p:animEffect transition="in" filter="fade">
                                      <p:cBhvr>
                                        <p:cTn id="21" dur="2000"/>
                                        <p:tgtEl>
                                          <p:spTgt spid="8">
                                            <p:bg/>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20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2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bg/>
                                          </p:spTgt>
                                        </p:tgtEl>
                                        <p:attrNameLst>
                                          <p:attrName>style.visibility</p:attrName>
                                        </p:attrNameLst>
                                      </p:cBhvr>
                                      <p:to>
                                        <p:strVal val="visible"/>
                                      </p:to>
                                    </p:set>
                                    <p:animEffect transition="in" filter="fade">
                                      <p:cBhvr>
                                        <p:cTn id="39" dur="2000"/>
                                        <p:tgtEl>
                                          <p:spTgt spid="11">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20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2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bg/>
                                          </p:spTgt>
                                        </p:tgtEl>
                                        <p:attrNameLst>
                                          <p:attrName>style.visibility</p:attrName>
                                        </p:attrNameLst>
                                      </p:cBhvr>
                                      <p:to>
                                        <p:strVal val="visible"/>
                                      </p:to>
                                    </p:set>
                                    <p:animEffect transition="in" filter="fade">
                                      <p:cBhvr>
                                        <p:cTn id="52" dur="2000"/>
                                        <p:tgtEl>
                                          <p:spTgt spid="16">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xEl>
                                              <p:pRg st="0" end="0"/>
                                            </p:txEl>
                                          </p:spTgt>
                                        </p:tgtEl>
                                        <p:attrNameLst>
                                          <p:attrName>style.visibility</p:attrName>
                                        </p:attrNameLst>
                                      </p:cBhvr>
                                      <p:to>
                                        <p:strVal val="visible"/>
                                      </p:to>
                                    </p:set>
                                    <p:animEffect transition="in" filter="fade">
                                      <p:cBhvr>
                                        <p:cTn id="55" dur="2000"/>
                                        <p:tgtEl>
                                          <p:spTgt spid="16">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20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9">
                                            <p:bg/>
                                          </p:spTgt>
                                        </p:tgtEl>
                                        <p:attrNameLst>
                                          <p:attrName>style.visibility</p:attrName>
                                        </p:attrNameLst>
                                      </p:cBhvr>
                                      <p:to>
                                        <p:strVal val="visible"/>
                                      </p:to>
                                    </p:set>
                                    <p:animEffect transition="in" filter="fade">
                                      <p:cBhvr>
                                        <p:cTn id="65" dur="2000"/>
                                        <p:tgtEl>
                                          <p:spTgt spid="19">
                                            <p:bg/>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txEl>
                                              <p:pRg st="0" end="0"/>
                                            </p:txEl>
                                          </p:spTgt>
                                        </p:tgtEl>
                                        <p:attrNameLst>
                                          <p:attrName>style.visibility</p:attrName>
                                        </p:attrNameLst>
                                      </p:cBhvr>
                                      <p:to>
                                        <p:strVal val="visible"/>
                                      </p:to>
                                    </p:set>
                                    <p:animEffect transition="in" filter="fade">
                                      <p:cBhvr>
                                        <p:cTn id="68" dur="2000"/>
                                        <p:tgtEl>
                                          <p:spTgt spid="19">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20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2">
                                            <p:bg/>
                                          </p:spTgt>
                                        </p:tgtEl>
                                        <p:attrNameLst>
                                          <p:attrName>style.visibility</p:attrName>
                                        </p:attrNameLst>
                                      </p:cBhvr>
                                      <p:to>
                                        <p:strVal val="visible"/>
                                      </p:to>
                                    </p:set>
                                    <p:animEffect transition="in" filter="fade">
                                      <p:cBhvr>
                                        <p:cTn id="78" dur="2000"/>
                                        <p:tgtEl>
                                          <p:spTgt spid="22">
                                            <p:bg/>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2">
                                            <p:txEl>
                                              <p:pRg st="0" end="0"/>
                                            </p:txEl>
                                          </p:spTgt>
                                        </p:tgtEl>
                                        <p:attrNameLst>
                                          <p:attrName>style.visibility</p:attrName>
                                        </p:attrNameLst>
                                      </p:cBhvr>
                                      <p:to>
                                        <p:strVal val="visible"/>
                                      </p:to>
                                    </p:set>
                                    <p:animEffect transition="in" filter="fade">
                                      <p:cBhvr>
                                        <p:cTn id="81" dur="2000"/>
                                        <p:tgtEl>
                                          <p:spTgt spid="22">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
                                            <p:bg/>
                                          </p:spTgt>
                                        </p:tgtEl>
                                        <p:attrNameLst>
                                          <p:attrName>style.visibility</p:attrName>
                                        </p:attrNameLst>
                                      </p:cBhvr>
                                      <p:to>
                                        <p:strVal val="visible"/>
                                      </p:to>
                                    </p:set>
                                    <p:animEffect transition="in" filter="fade">
                                      <p:cBhvr>
                                        <p:cTn id="86" dur="2000"/>
                                        <p:tgtEl>
                                          <p:spTgt spid="25">
                                            <p:bg/>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
                                            <p:txEl>
                                              <p:pRg st="0" end="0"/>
                                            </p:txEl>
                                          </p:spTgt>
                                        </p:tgtEl>
                                        <p:attrNameLst>
                                          <p:attrName>style.visibility</p:attrName>
                                        </p:attrNameLst>
                                      </p:cBhvr>
                                      <p:to>
                                        <p:strVal val="visible"/>
                                      </p:to>
                                    </p:set>
                                    <p:animEffect transition="in" filter="fade">
                                      <p:cBhvr>
                                        <p:cTn id="89" dur="2000"/>
                                        <p:tgtEl>
                                          <p:spTgt spid="25">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allAtOnce" animBg="1"/>
      <p:bldP spid="8" grpId="0" build="allAtOnce" animBg="1"/>
      <p:bldP spid="11" grpId="0" build="allAtOnce" animBg="1"/>
      <p:bldP spid="16" grpId="0" build="allAtOnce" animBg="1"/>
      <p:bldP spid="19" grpId="0" build="allAtOnce" animBg="1"/>
      <p:bldP spid="22" grpId="0" build="allAtOnce" animBg="1"/>
      <p:bldP spid="25"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501122" cy="1071570"/>
          </a:xfrm>
        </p:spPr>
        <p:txBody>
          <a:bodyPr>
            <a:normAutofit/>
          </a:bodyPr>
          <a:lstStyle/>
          <a:p>
            <a:r>
              <a:rPr lang="en-US" sz="4800" dirty="0" smtClean="0"/>
              <a:t>CLOUD NATIVE API’s</a:t>
            </a:r>
            <a:endParaRPr lang="en-US" sz="4800" dirty="0"/>
          </a:p>
        </p:txBody>
      </p:sp>
      <p:sp>
        <p:nvSpPr>
          <p:cNvPr id="3" name="Content Placeholder 2"/>
          <p:cNvSpPr>
            <a:spLocks noGrp="1"/>
          </p:cNvSpPr>
          <p:nvPr>
            <p:ph sz="quarter" idx="1"/>
          </p:nvPr>
        </p:nvSpPr>
        <p:spPr>
          <a:xfrm>
            <a:off x="214282" y="1357298"/>
            <a:ext cx="8572560" cy="5286412"/>
          </a:xfrm>
        </p:spPr>
        <p:txBody>
          <a:bodyPr/>
          <a:lstStyle/>
          <a:p>
            <a:r>
              <a:rPr lang="en-US" dirty="0" smtClean="0"/>
              <a:t>In the present technological resources available, docker and kubernetes are the API modules available to all programmers where applications can be wrapped in a container , deployed ,processed and scaled effectively. But the main disadvantage in this regard is the scaling of the applications is decided and done manually based on the size, schema of the application code.</a:t>
            </a:r>
          </a:p>
          <a:p>
            <a:r>
              <a:rPr lang="en-US" dirty="0" smtClean="0"/>
              <a:t>Many organizations and forums from then started on developing a efficient, secure cloud-native API modules where a software code can be wrapped, deployed, scaled and studied from scratch to finish.</a:t>
            </a:r>
          </a:p>
          <a:p>
            <a:endParaRPr lang="en-US" dirty="0"/>
          </a:p>
        </p:txBody>
      </p:sp>
      <p:sp>
        <p:nvSpPr>
          <p:cNvPr id="1026" name="AutoShape 2" descr="Image result for kuberne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28" name="Picture 4" descr="C:\Users\JyothiKoushik\Desktop\CODEVITA\favicon.png"/>
          <p:cNvPicPr>
            <a:picLocks noChangeAspect="1" noChangeArrowheads="1"/>
          </p:cNvPicPr>
          <p:nvPr/>
        </p:nvPicPr>
        <p:blipFill>
          <a:blip r:embed="rId2"/>
          <a:srcRect/>
          <a:stretch>
            <a:fillRect/>
          </a:stretch>
        </p:blipFill>
        <p:spPr bwMode="auto">
          <a:xfrm>
            <a:off x="7215206" y="5143512"/>
            <a:ext cx="1714488" cy="17144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additive="base">
                                        <p:cTn id="21" dur="500" fill="hold"/>
                                        <p:tgtEl>
                                          <p:spTgt spid="1028"/>
                                        </p:tgtEl>
                                        <p:attrNameLst>
                                          <p:attrName>ppt_x</p:attrName>
                                        </p:attrNameLst>
                                      </p:cBhvr>
                                      <p:tavLst>
                                        <p:tav tm="0">
                                          <p:val>
                                            <p:strVal val="#ppt_x"/>
                                          </p:val>
                                        </p:tav>
                                        <p:tav tm="100000">
                                          <p:val>
                                            <p:strVal val="#ppt_x"/>
                                          </p:val>
                                        </p:tav>
                                      </p:tavLst>
                                    </p:anim>
                                    <p:anim calcmode="lin" valueType="num">
                                      <p:cBhvr additive="base">
                                        <p:cTn id="2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214290"/>
            <a:ext cx="8715436" cy="6259662"/>
          </a:xfrm>
        </p:spPr>
        <p:txBody>
          <a:bodyPr/>
          <a:lstStyle/>
          <a:p>
            <a:r>
              <a:rPr lang="en-US" dirty="0" smtClean="0"/>
              <a:t>Recently, in February 2019, TIBCO software solutions, an organization were able to patch up a module in Microservices, a limited version of the API module was released where automated microservices were provided over an ESB(Enterprise Service Bus). The module was very much successful in its working and a complete beta API version is in development. </a:t>
            </a:r>
          </a:p>
          <a:p>
            <a:endParaRPr lang="en-US" dirty="0"/>
          </a:p>
        </p:txBody>
      </p:sp>
      <p:pic>
        <p:nvPicPr>
          <p:cNvPr id="26627" name="Picture 3" descr="C:\Users\JyothiKoushik\Desktop\Pictures_tcsdigital\Screenshot (309).png"/>
          <p:cNvPicPr>
            <a:picLocks noChangeAspect="1" noChangeArrowheads="1"/>
          </p:cNvPicPr>
          <p:nvPr/>
        </p:nvPicPr>
        <p:blipFill>
          <a:blip r:embed="rId2"/>
          <a:srcRect/>
          <a:stretch>
            <a:fillRect/>
          </a:stretch>
        </p:blipFill>
        <p:spPr bwMode="auto">
          <a:xfrm>
            <a:off x="1643042" y="3286124"/>
            <a:ext cx="5786478" cy="25171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fade">
                                      <p:cBhvr>
                                        <p:cTn id="12" dur="20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357166"/>
            <a:ext cx="8358246" cy="6116786"/>
          </a:xfrm>
        </p:spPr>
        <p:txBody>
          <a:bodyPr/>
          <a:lstStyle/>
          <a:p>
            <a:r>
              <a:rPr lang="en-US" dirty="0" smtClean="0"/>
              <a:t>Another good API developed is </a:t>
            </a:r>
            <a:r>
              <a:rPr lang="en-US" b="1" dirty="0" smtClean="0"/>
              <a:t>kubicorn</a:t>
            </a:r>
            <a:r>
              <a:rPr lang="en-US" dirty="0" smtClean="0"/>
              <a:t>- a kubernetes infrastructure API that manages, scales up applications with cluster API. In precise words it is a kubernetes </a:t>
            </a:r>
            <a:r>
              <a:rPr lang="en-US" b="1" dirty="0" smtClean="0"/>
              <a:t>wrapper API</a:t>
            </a:r>
            <a:r>
              <a:rPr lang="en-US" dirty="0" smtClean="0"/>
              <a:t>. These (</a:t>
            </a:r>
            <a:r>
              <a:rPr lang="en-US" b="1" dirty="0" smtClean="0"/>
              <a:t>kubicorn + cluster API</a:t>
            </a:r>
            <a:r>
              <a:rPr lang="en-US" dirty="0" smtClean="0"/>
              <a:t>) is currently undergoing some patch developments and are not fully in action. By the current trend, kubicorn will be available by 2020 by latest.</a:t>
            </a:r>
          </a:p>
          <a:p>
            <a:endParaRPr lang="en-US" dirty="0"/>
          </a:p>
        </p:txBody>
      </p:sp>
      <p:sp>
        <p:nvSpPr>
          <p:cNvPr id="27650" name="AutoShape 2" descr="Image result for kubicor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Image result for kubicor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654" name="Picture 6" descr="C:\Users\JyothiKoushik\Desktop\CODEVITA\index.jpg"/>
          <p:cNvPicPr>
            <a:picLocks noChangeAspect="1" noChangeArrowheads="1"/>
          </p:cNvPicPr>
          <p:nvPr/>
        </p:nvPicPr>
        <p:blipFill>
          <a:blip r:embed="rId2"/>
          <a:srcRect/>
          <a:stretch>
            <a:fillRect/>
          </a:stretch>
        </p:blipFill>
        <p:spPr bwMode="auto">
          <a:xfrm>
            <a:off x="2714612" y="3286124"/>
            <a:ext cx="3071834" cy="307183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54"/>
                                        </p:tgtEl>
                                        <p:attrNameLst>
                                          <p:attrName>style.visibility</p:attrName>
                                        </p:attrNameLst>
                                      </p:cBhvr>
                                      <p:to>
                                        <p:strVal val="visible"/>
                                      </p:to>
                                    </p:set>
                                    <p:animEffect transition="in" filter="fade">
                                      <p:cBhvr>
                                        <p:cTn id="12" dur="20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54032"/>
          </a:xfrm>
        </p:spPr>
        <p:txBody>
          <a:bodyPr>
            <a:normAutofit fontScale="90000"/>
          </a:bodyPr>
          <a:lstStyle/>
          <a:p>
            <a:r>
              <a:rPr lang="en-US" b="1" dirty="0" smtClean="0"/>
              <a:t>TOPICS COVERED IN THIS PRESENTATION</a:t>
            </a:r>
            <a:endParaRPr lang="en-US" b="1" dirty="0"/>
          </a:p>
        </p:txBody>
      </p:sp>
      <p:sp>
        <p:nvSpPr>
          <p:cNvPr id="3" name="Content Placeholder 2"/>
          <p:cNvSpPr>
            <a:spLocks noGrp="1"/>
          </p:cNvSpPr>
          <p:nvPr>
            <p:ph sz="quarter" idx="1"/>
          </p:nvPr>
        </p:nvSpPr>
        <p:spPr>
          <a:xfrm>
            <a:off x="142844" y="1000108"/>
            <a:ext cx="9001156" cy="5857892"/>
          </a:xfrm>
        </p:spPr>
        <p:txBody>
          <a:bodyPr/>
          <a:lstStyle/>
          <a:p>
            <a:r>
              <a:rPr lang="en-US" dirty="0" smtClean="0"/>
              <a:t>What is Cloud Computing and the service models of CC???</a:t>
            </a:r>
          </a:p>
          <a:p>
            <a:r>
              <a:rPr lang="en-US" dirty="0" smtClean="0"/>
              <a:t>Before Cloud Native applications…..</a:t>
            </a:r>
          </a:p>
          <a:p>
            <a:r>
              <a:rPr lang="en-US" dirty="0" smtClean="0"/>
              <a:t>What is exactly a cloud-native application and it’s detailed Architecture??</a:t>
            </a:r>
          </a:p>
          <a:p>
            <a:r>
              <a:rPr lang="en-US" dirty="0" smtClean="0"/>
              <a:t>Components of a cloud-native application and their detailed analysis.</a:t>
            </a:r>
          </a:p>
          <a:p>
            <a:r>
              <a:rPr lang="en-US" dirty="0" smtClean="0"/>
              <a:t>Development cycle of a Cloud-Native application.</a:t>
            </a:r>
          </a:p>
          <a:p>
            <a:r>
              <a:rPr lang="en-US" dirty="0" smtClean="0"/>
              <a:t>Cloud-native API’s in the present technological market.</a:t>
            </a:r>
          </a:p>
          <a:p>
            <a:r>
              <a:rPr lang="en-US" dirty="0" smtClean="0"/>
              <a:t>The applications of Cloud-native applications in the modern</a:t>
            </a:r>
          </a:p>
          <a:p>
            <a:pPr>
              <a:buNone/>
            </a:pPr>
            <a:r>
              <a:rPr lang="en-US" dirty="0" smtClean="0"/>
              <a:t>    Regime with 2 special cases.</a:t>
            </a:r>
          </a:p>
          <a:p>
            <a:pPr>
              <a:buNone/>
            </a:pPr>
            <a:r>
              <a:rPr lang="en-US" dirty="0" smtClean="0"/>
              <a:t>CONCLUSION</a:t>
            </a:r>
          </a:p>
          <a:p>
            <a:pPr>
              <a:buNone/>
            </a:pPr>
            <a:r>
              <a:rPr lang="en-US" dirty="0" smtClean="0"/>
              <a:t> </a:t>
            </a:r>
            <a:r>
              <a:rPr lang="en-US" dirty="0" smtClean="0"/>
              <a:t>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643998" cy="1071570"/>
          </a:xfrm>
        </p:spPr>
        <p:txBody>
          <a:bodyPr>
            <a:normAutofit/>
          </a:bodyPr>
          <a:lstStyle/>
          <a:p>
            <a:r>
              <a:rPr lang="en-US" sz="3200" b="1" dirty="0" smtClean="0"/>
              <a:t>The Applications of cloud native applications in this modern time</a:t>
            </a:r>
            <a:endParaRPr lang="en-US" sz="3200" b="1" dirty="0"/>
          </a:p>
        </p:txBody>
      </p:sp>
      <p:sp>
        <p:nvSpPr>
          <p:cNvPr id="3" name="Content Placeholder 2"/>
          <p:cNvSpPr>
            <a:spLocks noGrp="1"/>
          </p:cNvSpPr>
          <p:nvPr>
            <p:ph sz="quarter" idx="1"/>
          </p:nvPr>
        </p:nvSpPr>
        <p:spPr>
          <a:xfrm>
            <a:off x="142844" y="1285860"/>
            <a:ext cx="9001156" cy="5429288"/>
          </a:xfrm>
        </p:spPr>
        <p:txBody>
          <a:bodyPr>
            <a:normAutofit lnSpcReduction="10000"/>
          </a:bodyPr>
          <a:lstStyle/>
          <a:p>
            <a:r>
              <a:rPr lang="en-US" dirty="0" smtClean="0"/>
              <a:t>Cloud native applications help programmers to build powerful applications that can rule the world!! But for any application to succeed one factor plays a vital part. </a:t>
            </a:r>
            <a:r>
              <a:rPr lang="en-US" b="1" dirty="0" smtClean="0"/>
              <a:t>STABILITY. </a:t>
            </a:r>
            <a:r>
              <a:rPr lang="en-US" dirty="0" smtClean="0"/>
              <a:t>When multiple users are using an application it should be able to cater all the users with their requirements without any lack of service.</a:t>
            </a:r>
          </a:p>
          <a:p>
            <a:r>
              <a:rPr lang="en-US" dirty="0" smtClean="0"/>
              <a:t>For example: Cloud native application can also be a simple web application- so the Programmer must make sure that the workload traffic is effectively handled otherwise it may lead to crashing of the web-application.</a:t>
            </a:r>
          </a:p>
          <a:p>
            <a:r>
              <a:rPr lang="en-US" dirty="0" smtClean="0"/>
              <a:t>Many popular organizations like Google, Facebook, Twitter, ticker booking platforms etc effectively cater their workload without any problem using microservices etc… and the question arises </a:t>
            </a:r>
            <a:r>
              <a:rPr lang="en-US" b="1" dirty="0" smtClean="0"/>
              <a:t>HOW</a:t>
            </a:r>
            <a:r>
              <a:rPr lang="en-US" b="1" dirty="0" smtClean="0"/>
              <a:t>?????. Two special cases were taken and studied – Twitter and Google.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42852"/>
            <a:ext cx="8786874" cy="6500858"/>
          </a:xfrm>
        </p:spPr>
        <p:txBody>
          <a:bodyPr/>
          <a:lstStyle/>
          <a:p>
            <a:r>
              <a:rPr lang="en-US" b="1" dirty="0" smtClean="0"/>
              <a:t>TWITTER</a:t>
            </a:r>
            <a:r>
              <a:rPr lang="en-US" dirty="0" smtClean="0"/>
              <a:t> manages about 250 million tweets/day and more this is a record!!!. Effectively scaling and traffic maintenance has made twitter more successful. Twitter scales all its incoming data using </a:t>
            </a:r>
            <a:r>
              <a:rPr lang="en-US" b="1" dirty="0" smtClean="0"/>
              <a:t>REDIS DATACENTER. </a:t>
            </a:r>
            <a:r>
              <a:rPr lang="en-US" dirty="0" smtClean="0"/>
              <a:t>Redis is a open-source distributed datacenter network organization. Redis almost provides 400TB for each datacenter and uses B-tree algorithm for management which helps it to effectively handle data as well as traffic.</a:t>
            </a:r>
          </a:p>
          <a:p>
            <a:endParaRPr lang="en-US" b="1" dirty="0" smtClean="0"/>
          </a:p>
        </p:txBody>
      </p:sp>
      <p:sp>
        <p:nvSpPr>
          <p:cNvPr id="28674" name="AutoShape 2" descr="Image result for data cen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8676" name="Picture 4" descr="C:\Users\JyothiKoushik\Desktop\CODEVITA\index2.jpg"/>
          <p:cNvPicPr>
            <a:picLocks noChangeAspect="1" noChangeArrowheads="1"/>
          </p:cNvPicPr>
          <p:nvPr/>
        </p:nvPicPr>
        <p:blipFill>
          <a:blip r:embed="rId2"/>
          <a:srcRect/>
          <a:stretch>
            <a:fillRect/>
          </a:stretch>
        </p:blipFill>
        <p:spPr bwMode="auto">
          <a:xfrm>
            <a:off x="428596" y="3643314"/>
            <a:ext cx="2738313" cy="1500198"/>
          </a:xfrm>
          <a:prstGeom prst="rect">
            <a:avLst/>
          </a:prstGeom>
          <a:noFill/>
        </p:spPr>
      </p:pic>
      <p:pic>
        <p:nvPicPr>
          <p:cNvPr id="28677" name="Picture 5" descr="C:\Users\JyothiKoushik\Desktop\CODEVITA\index.png"/>
          <p:cNvPicPr>
            <a:picLocks noChangeAspect="1" noChangeArrowheads="1"/>
          </p:cNvPicPr>
          <p:nvPr/>
        </p:nvPicPr>
        <p:blipFill>
          <a:blip r:embed="rId3"/>
          <a:srcRect/>
          <a:stretch>
            <a:fillRect/>
          </a:stretch>
        </p:blipFill>
        <p:spPr bwMode="auto">
          <a:xfrm>
            <a:off x="3857620" y="3643314"/>
            <a:ext cx="1285884" cy="1285884"/>
          </a:xfrm>
          <a:prstGeom prst="rect">
            <a:avLst/>
          </a:prstGeom>
          <a:noFill/>
        </p:spPr>
      </p:pic>
      <p:pic>
        <p:nvPicPr>
          <p:cNvPr id="28678" name="Picture 6" descr="C:\Users\JyothiKoushik\Desktop\CODEVITA\index1.png"/>
          <p:cNvPicPr>
            <a:picLocks noChangeAspect="1" noChangeArrowheads="1"/>
          </p:cNvPicPr>
          <p:nvPr/>
        </p:nvPicPr>
        <p:blipFill>
          <a:blip r:embed="rId4"/>
          <a:srcRect/>
          <a:stretch>
            <a:fillRect/>
          </a:stretch>
        </p:blipFill>
        <p:spPr bwMode="auto">
          <a:xfrm>
            <a:off x="571472" y="5429264"/>
            <a:ext cx="3429023" cy="1238250"/>
          </a:xfrm>
          <a:prstGeom prst="rect">
            <a:avLst/>
          </a:prstGeom>
          <a:noFill/>
        </p:spPr>
      </p:pic>
      <p:pic>
        <p:nvPicPr>
          <p:cNvPr id="28681" name="Picture 9" descr="C:\Users\JyothiKoushik\Desktop\CODEVITA\index.png"/>
          <p:cNvPicPr>
            <a:picLocks noChangeAspect="1" noChangeArrowheads="1"/>
          </p:cNvPicPr>
          <p:nvPr/>
        </p:nvPicPr>
        <p:blipFill>
          <a:blip r:embed="rId5"/>
          <a:srcRect/>
          <a:stretch>
            <a:fillRect/>
          </a:stretch>
        </p:blipFill>
        <p:spPr bwMode="auto">
          <a:xfrm>
            <a:off x="5500694" y="4286256"/>
            <a:ext cx="3214710" cy="228124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fade">
                                      <p:cBhvr>
                                        <p:cTn id="12" dur="2000"/>
                                        <p:tgtEl>
                                          <p:spTgt spid="286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fade">
                                      <p:cBhvr>
                                        <p:cTn id="17" dur="2000"/>
                                        <p:tgtEl>
                                          <p:spTgt spid="286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fade">
                                      <p:cBhvr>
                                        <p:cTn id="22" dur="2000"/>
                                        <p:tgtEl>
                                          <p:spTgt spid="286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681"/>
                                        </p:tgtEl>
                                        <p:attrNameLst>
                                          <p:attrName>style.visibility</p:attrName>
                                        </p:attrNameLst>
                                      </p:cBhvr>
                                      <p:to>
                                        <p:strVal val="visible"/>
                                      </p:to>
                                    </p:set>
                                    <p:animEffect transition="in" filter="fade">
                                      <p:cBhvr>
                                        <p:cTn id="27" dur="20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42852"/>
            <a:ext cx="8572560" cy="6572296"/>
          </a:xfrm>
        </p:spPr>
        <p:txBody>
          <a:bodyPr/>
          <a:lstStyle/>
          <a:p>
            <a:r>
              <a:rPr lang="en-US" dirty="0" smtClean="0"/>
              <a:t>GOOGLE like twitter also uses datacenters for managing its data as well as improvising it’s traffic. Some concepts like BIGDATA is also implemented. Not only on the management side, on the other hand Google uses </a:t>
            </a:r>
            <a:r>
              <a:rPr lang="en-US" b="1" dirty="0" smtClean="0"/>
              <a:t>Spiders crawling methods</a:t>
            </a:r>
            <a:r>
              <a:rPr lang="en-US" dirty="0" smtClean="0"/>
              <a:t>, </a:t>
            </a:r>
            <a:r>
              <a:rPr lang="en-US" b="1" dirty="0" smtClean="0"/>
              <a:t>Page Rank Algorithm </a:t>
            </a:r>
            <a:r>
              <a:rPr lang="en-US" dirty="0" smtClean="0"/>
              <a:t>and also it’s own devised </a:t>
            </a:r>
            <a:r>
              <a:rPr lang="en-US" b="1" dirty="0" smtClean="0"/>
              <a:t>PIGEON</a:t>
            </a:r>
            <a:r>
              <a:rPr lang="en-US" dirty="0" smtClean="0"/>
              <a:t> algorithm for scaling and fast performance of the search engines. Spiders are special Googlebots developed by Google that use spider habitat mechanism for handling a user needs and requirements. The spider-</a:t>
            </a:r>
            <a:r>
              <a:rPr lang="en-US" dirty="0" err="1" smtClean="0"/>
              <a:t>bot</a:t>
            </a:r>
            <a:r>
              <a:rPr lang="en-US" dirty="0" smtClean="0"/>
              <a:t> crawls to the website asked by the user and remembers all its previously and most frequently requested data streams. For every user-this algorithm is used so every user need is catered.</a:t>
            </a:r>
            <a:endParaRPr lang="en-US" dirty="0"/>
          </a:p>
        </p:txBody>
      </p:sp>
      <p:pic>
        <p:nvPicPr>
          <p:cNvPr id="30723" name="Picture 3" descr="C:\Users\JyothiKoushik\Desktop\CODEVITA\content_web_spider.png"/>
          <p:cNvPicPr>
            <a:picLocks noChangeAspect="1" noChangeArrowheads="1"/>
          </p:cNvPicPr>
          <p:nvPr/>
        </p:nvPicPr>
        <p:blipFill>
          <a:blip r:embed="rId2"/>
          <a:srcRect/>
          <a:stretch>
            <a:fillRect/>
          </a:stretch>
        </p:blipFill>
        <p:spPr bwMode="auto">
          <a:xfrm>
            <a:off x="1643042" y="5072074"/>
            <a:ext cx="5857916" cy="157163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23"/>
                                        </p:tgtEl>
                                        <p:attrNameLst>
                                          <p:attrName>style.visibility</p:attrName>
                                        </p:attrNameLst>
                                      </p:cBhvr>
                                      <p:to>
                                        <p:strVal val="visible"/>
                                      </p:to>
                                    </p:set>
                                    <p:anim calcmode="lin" valueType="num">
                                      <p:cBhvr additive="base">
                                        <p:cTn id="12" dur="500" fill="hold"/>
                                        <p:tgtEl>
                                          <p:spTgt spid="30723"/>
                                        </p:tgtEl>
                                        <p:attrNameLst>
                                          <p:attrName>ppt_x</p:attrName>
                                        </p:attrNameLst>
                                      </p:cBhvr>
                                      <p:tavLst>
                                        <p:tav tm="0">
                                          <p:val>
                                            <p:strVal val="#ppt_x"/>
                                          </p:val>
                                        </p:tav>
                                        <p:tav tm="100000">
                                          <p:val>
                                            <p:strVal val="#ppt_x"/>
                                          </p:val>
                                        </p:tav>
                                      </p:tavLst>
                                    </p:anim>
                                    <p:anim calcmode="lin" valueType="num">
                                      <p:cBhvr additive="base">
                                        <p:cTn id="13" dur="500" fill="hold"/>
                                        <p:tgtEl>
                                          <p:spTgt spid="307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42852"/>
            <a:ext cx="8572560" cy="6331100"/>
          </a:xfrm>
        </p:spPr>
        <p:txBody>
          <a:bodyPr/>
          <a:lstStyle/>
          <a:p>
            <a:r>
              <a:rPr lang="en-US" dirty="0" smtClean="0"/>
              <a:t>Google also uses terra-servers(A large Data Warehouse) developed by Microsoft, Google also implements Load-Balancer which balances all the traffic load using microservices with multiple large sized-cluster embedded in the datacenter console.</a:t>
            </a:r>
          </a:p>
          <a:p>
            <a:pPr>
              <a:buNone/>
            </a:pPr>
            <a:endParaRPr lang="en-US" dirty="0" smtClean="0"/>
          </a:p>
          <a:p>
            <a:endParaRPr lang="en-US" dirty="0"/>
          </a:p>
        </p:txBody>
      </p:sp>
      <p:pic>
        <p:nvPicPr>
          <p:cNvPr id="31748" name="Picture 4" descr="C:\Users\JyothiKoushik\Desktop\CODEVITA\cloud-load-balancer.jpg"/>
          <p:cNvPicPr>
            <a:picLocks noChangeAspect="1" noChangeArrowheads="1"/>
          </p:cNvPicPr>
          <p:nvPr/>
        </p:nvPicPr>
        <p:blipFill>
          <a:blip r:embed="rId2"/>
          <a:srcRect/>
          <a:stretch>
            <a:fillRect/>
          </a:stretch>
        </p:blipFill>
        <p:spPr bwMode="auto">
          <a:xfrm>
            <a:off x="785786" y="2357430"/>
            <a:ext cx="7143750" cy="3810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 calcmode="lin" valueType="num">
                                      <p:cBhvr additive="base">
                                        <p:cTn id="12" dur="500" fill="hold"/>
                                        <p:tgtEl>
                                          <p:spTgt spid="31748"/>
                                        </p:tgtEl>
                                        <p:attrNameLst>
                                          <p:attrName>ppt_x</p:attrName>
                                        </p:attrNameLst>
                                      </p:cBhvr>
                                      <p:tavLst>
                                        <p:tav tm="0">
                                          <p:val>
                                            <p:strVal val="#ppt_x"/>
                                          </p:val>
                                        </p:tav>
                                        <p:tav tm="100000">
                                          <p:val>
                                            <p:strVal val="#ppt_x"/>
                                          </p:val>
                                        </p:tav>
                                      </p:tavLst>
                                    </p:anim>
                                    <p:anim calcmode="lin" valueType="num">
                                      <p:cBhvr additive="base">
                                        <p:cTn id="13"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7467600" cy="857256"/>
          </a:xfrm>
        </p:spPr>
        <p:txBody>
          <a:bodyPr>
            <a:noAutofit/>
          </a:bodyPr>
          <a:lstStyle/>
          <a:p>
            <a:pPr algn="ctr"/>
            <a:r>
              <a:rPr lang="en-US" sz="5400" dirty="0" smtClean="0"/>
              <a:t>CONCLUSION</a:t>
            </a:r>
            <a:endParaRPr lang="en-US" sz="5400" dirty="0"/>
          </a:p>
        </p:txBody>
      </p:sp>
      <p:sp>
        <p:nvSpPr>
          <p:cNvPr id="3" name="Content Placeholder 2"/>
          <p:cNvSpPr>
            <a:spLocks noGrp="1"/>
          </p:cNvSpPr>
          <p:nvPr>
            <p:ph sz="quarter" idx="1"/>
          </p:nvPr>
        </p:nvSpPr>
        <p:spPr>
          <a:xfrm>
            <a:off x="0" y="1785926"/>
            <a:ext cx="8572560" cy="4357718"/>
          </a:xfrm>
        </p:spPr>
        <p:txBody>
          <a:bodyPr/>
          <a:lstStyle/>
          <a:p>
            <a:r>
              <a:rPr lang="en-US" dirty="0" smtClean="0"/>
              <a:t>From normal cloud-ready applications, technological advancements made programmers create more powerful,stable,secure and robust cloud-native applications which can be </a:t>
            </a:r>
            <a:r>
              <a:rPr lang="en-US" b="1" dirty="0" smtClean="0"/>
              <a:t>deployed anywhere and used everywhere. </a:t>
            </a:r>
            <a:r>
              <a:rPr lang="en-US" dirty="0" smtClean="0"/>
              <a:t>Containers, microservices, devops automation and continuous integration delivery are the components vital in developing an ideal cloud-native application. With effective processing and deployment powerful applications can be developed easily and can be used for the greater good thus making the world a better place!!!!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2928934"/>
            <a:ext cx="7467600" cy="1114420"/>
          </a:xfrm>
        </p:spPr>
        <p:txBody>
          <a:bodyPr>
            <a:normAutofit/>
          </a:bodyPr>
          <a:lstStyle/>
          <a:p>
            <a:pPr algn="ctr">
              <a:buNone/>
            </a:pPr>
            <a:r>
              <a:rPr lang="en-US" sz="6000" dirty="0" smtClean="0"/>
              <a:t>THANK YOU</a:t>
            </a:r>
            <a:endParaRPr lang="en-US" sz="6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7500990" cy="785818"/>
          </a:xfrm>
        </p:spPr>
        <p:txBody>
          <a:bodyPr>
            <a:normAutofit/>
          </a:bodyPr>
          <a:lstStyle/>
          <a:p>
            <a:r>
              <a:rPr lang="en-US" sz="3200" b="1" dirty="0" smtClean="0"/>
              <a:t>WHAT IS CLOUD COMPUTING???</a:t>
            </a:r>
            <a:endParaRPr lang="en-US" sz="3200" b="1" dirty="0"/>
          </a:p>
        </p:txBody>
      </p:sp>
      <p:sp>
        <p:nvSpPr>
          <p:cNvPr id="3" name="Content Placeholder 2"/>
          <p:cNvSpPr>
            <a:spLocks noGrp="1"/>
          </p:cNvSpPr>
          <p:nvPr>
            <p:ph sz="quarter" idx="1"/>
          </p:nvPr>
        </p:nvSpPr>
        <p:spPr>
          <a:xfrm>
            <a:off x="457200" y="1357298"/>
            <a:ext cx="8043890" cy="5357850"/>
          </a:xfrm>
        </p:spPr>
        <p:txBody>
          <a:bodyPr/>
          <a:lstStyle/>
          <a:p>
            <a:r>
              <a:rPr lang="en-US" dirty="0" smtClean="0"/>
              <a:t>The practice of using network of remote servers for data storing, management and processing rather than using the local server or a personal memory is called cloud computing.</a:t>
            </a:r>
          </a:p>
          <a:p>
            <a:r>
              <a:rPr lang="en-US" dirty="0" smtClean="0"/>
              <a:t>There are 3 types of cloud-computing service models:</a:t>
            </a:r>
          </a:p>
          <a:p>
            <a:r>
              <a:rPr lang="en-US" dirty="0" smtClean="0"/>
              <a:t>Platform As A Service(PAAS)</a:t>
            </a:r>
          </a:p>
          <a:p>
            <a:r>
              <a:rPr lang="en-US" dirty="0" smtClean="0"/>
              <a:t>Infrastructure As A Service(IAAS)</a:t>
            </a:r>
          </a:p>
          <a:p>
            <a:r>
              <a:rPr lang="en-US" dirty="0" smtClean="0"/>
              <a:t>Software As A Service(SAAS</a:t>
            </a:r>
            <a:r>
              <a:rPr lang="en-US" dirty="0" smtClean="0"/>
              <a:t>)</a:t>
            </a:r>
          </a:p>
          <a:p>
            <a:r>
              <a:rPr lang="en-US" dirty="0" smtClean="0"/>
              <a:t>Cloud-native approach has become</a:t>
            </a:r>
          </a:p>
          <a:p>
            <a:pPr>
              <a:buNone/>
            </a:pPr>
            <a:r>
              <a:rPr lang="en-US" dirty="0" smtClean="0"/>
              <a:t>a major part of cloud-computing domain</a:t>
            </a:r>
          </a:p>
          <a:p>
            <a:pPr>
              <a:buNone/>
            </a:pPr>
            <a:r>
              <a:rPr lang="en-US" dirty="0" smtClean="0"/>
              <a:t>with better approach to make highly</a:t>
            </a:r>
          </a:p>
          <a:p>
            <a:pPr>
              <a:buNone/>
            </a:pPr>
            <a:r>
              <a:rPr lang="en-US" dirty="0" smtClean="0"/>
              <a:t>Stable, robust applications to the world.</a:t>
            </a:r>
          </a:p>
          <a:p>
            <a:pPr>
              <a:buNone/>
            </a:pPr>
            <a:endParaRPr lang="en-US" dirty="0"/>
          </a:p>
        </p:txBody>
      </p:sp>
      <p:pic>
        <p:nvPicPr>
          <p:cNvPr id="1028" name="Picture 4" descr="C:\Users\JyothiKoushik\Desktop\CODEVITA\index.jpg"/>
          <p:cNvPicPr>
            <a:picLocks noChangeAspect="1" noChangeArrowheads="1"/>
          </p:cNvPicPr>
          <p:nvPr/>
        </p:nvPicPr>
        <p:blipFill>
          <a:blip r:embed="rId2"/>
          <a:srcRect/>
          <a:stretch>
            <a:fillRect/>
          </a:stretch>
        </p:blipFill>
        <p:spPr bwMode="auto">
          <a:xfrm>
            <a:off x="6429388" y="4714884"/>
            <a:ext cx="2714612" cy="21431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down)">
                                      <p:cBhvr>
                                        <p:cTn id="31" dur="500"/>
                                        <p:tgtEl>
                                          <p:spTgt spid="3">
                                            <p:txEl>
                                              <p:pRg st="4" end="4"/>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down)">
                                      <p:cBhvr>
                                        <p:cTn id="34" dur="500"/>
                                        <p:tgtEl>
                                          <p:spTgt spid="3">
                                            <p:txEl>
                                              <p:pRg st="5" end="5"/>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501122" cy="857256"/>
          </a:xfrm>
        </p:spPr>
        <p:txBody>
          <a:bodyPr>
            <a:normAutofit/>
          </a:bodyPr>
          <a:lstStyle/>
          <a:p>
            <a:r>
              <a:rPr lang="en-IN" sz="2800" b="1" dirty="0" smtClean="0"/>
              <a:t>CLOUD COMPUTING SERVICE MODELS</a:t>
            </a:r>
            <a:endParaRPr lang="en-US" sz="2800" b="1" dirty="0"/>
          </a:p>
        </p:txBody>
      </p:sp>
      <p:sp>
        <p:nvSpPr>
          <p:cNvPr id="3" name="Content Placeholder 2"/>
          <p:cNvSpPr>
            <a:spLocks noGrp="1"/>
          </p:cNvSpPr>
          <p:nvPr>
            <p:ph sz="quarter" idx="1"/>
          </p:nvPr>
        </p:nvSpPr>
        <p:spPr>
          <a:xfrm>
            <a:off x="214282" y="1142984"/>
            <a:ext cx="8501122" cy="5500726"/>
          </a:xfrm>
        </p:spPr>
        <p:txBody>
          <a:bodyPr/>
          <a:lstStyle/>
          <a:p>
            <a:r>
              <a:rPr lang="en-IN" b="1" dirty="0" smtClean="0"/>
              <a:t>PAAS</a:t>
            </a:r>
            <a:r>
              <a:rPr lang="en-IN" dirty="0" smtClean="0"/>
              <a:t>(Platform As A Service): A service model where applications are delivered over the internet. Supports scalability, security and redundancy. Ex: AWS , Microsoft Azure etc..</a:t>
            </a:r>
          </a:p>
          <a:p>
            <a:r>
              <a:rPr lang="en-IN" b="1" dirty="0" smtClean="0"/>
              <a:t>SAAS</a:t>
            </a:r>
            <a:r>
              <a:rPr lang="en-IN" dirty="0" smtClean="0"/>
              <a:t>(Software As A Service): A service model where applications are hosted by a service provider and handed over to customers using internet. Ex: DropBox, etc..</a:t>
            </a:r>
          </a:p>
          <a:p>
            <a:r>
              <a:rPr lang="en-IN" b="1" dirty="0" smtClean="0"/>
              <a:t>IAAS</a:t>
            </a:r>
            <a:r>
              <a:rPr lang="en-IN" dirty="0" smtClean="0"/>
              <a:t>(Infrastructure As A Service): A service model that provides virtualized computing services over the internet for customers like VM. Ex: Google Compute Engine etc..</a:t>
            </a:r>
          </a:p>
          <a:p>
            <a:endParaRPr lang="en-US" dirty="0"/>
          </a:p>
        </p:txBody>
      </p:sp>
      <p:pic>
        <p:nvPicPr>
          <p:cNvPr id="2050" name="Picture 2" descr="Image result for google compute engine"/>
          <p:cNvPicPr>
            <a:picLocks noChangeAspect="1" noChangeArrowheads="1"/>
          </p:cNvPicPr>
          <p:nvPr/>
        </p:nvPicPr>
        <p:blipFill>
          <a:blip r:embed="rId2"/>
          <a:srcRect/>
          <a:stretch>
            <a:fillRect/>
          </a:stretch>
        </p:blipFill>
        <p:spPr bwMode="auto">
          <a:xfrm>
            <a:off x="428596" y="5029200"/>
            <a:ext cx="1828800" cy="1828800"/>
          </a:xfrm>
          <a:prstGeom prst="rect">
            <a:avLst/>
          </a:prstGeom>
          <a:noFill/>
        </p:spPr>
      </p:pic>
      <p:pic>
        <p:nvPicPr>
          <p:cNvPr id="2053" name="Picture 5" descr="C:\Users\JyothiKoushik\Desktop\CODEVITA\microsoft-azure-500x500.png"/>
          <p:cNvPicPr>
            <a:picLocks noChangeAspect="1" noChangeArrowheads="1"/>
          </p:cNvPicPr>
          <p:nvPr/>
        </p:nvPicPr>
        <p:blipFill>
          <a:blip r:embed="rId3"/>
          <a:srcRect/>
          <a:stretch>
            <a:fillRect/>
          </a:stretch>
        </p:blipFill>
        <p:spPr bwMode="auto">
          <a:xfrm>
            <a:off x="3286116" y="5000636"/>
            <a:ext cx="4429156" cy="17144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 calcmode="lin" valueType="num">
                                      <p:cBhvr additive="base">
                                        <p:cTn id="24" dur="500" fill="hold"/>
                                        <p:tgtEl>
                                          <p:spTgt spid="2050"/>
                                        </p:tgtEl>
                                        <p:attrNameLst>
                                          <p:attrName>ppt_x</p:attrName>
                                        </p:attrNameLst>
                                      </p:cBhvr>
                                      <p:tavLst>
                                        <p:tav tm="0">
                                          <p:val>
                                            <p:strVal val="#ppt_x"/>
                                          </p:val>
                                        </p:tav>
                                        <p:tav tm="100000">
                                          <p:val>
                                            <p:strVal val="#ppt_x"/>
                                          </p:val>
                                        </p:tav>
                                      </p:tavLst>
                                    </p:anim>
                                    <p:anim calcmode="lin" valueType="num">
                                      <p:cBhvr additive="base">
                                        <p:cTn id="25"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053"/>
                                        </p:tgtEl>
                                        <p:attrNameLst>
                                          <p:attrName>style.visibility</p:attrName>
                                        </p:attrNameLst>
                                      </p:cBhvr>
                                      <p:to>
                                        <p:strVal val="visible"/>
                                      </p:to>
                                    </p:set>
                                    <p:anim calcmode="lin" valueType="num">
                                      <p:cBhvr additive="base">
                                        <p:cTn id="30" dur="500" fill="hold"/>
                                        <p:tgtEl>
                                          <p:spTgt spid="2053"/>
                                        </p:tgtEl>
                                        <p:attrNameLst>
                                          <p:attrName>ppt_x</p:attrName>
                                        </p:attrNameLst>
                                      </p:cBhvr>
                                      <p:tavLst>
                                        <p:tav tm="0">
                                          <p:val>
                                            <p:strVal val="#ppt_x"/>
                                          </p:val>
                                        </p:tav>
                                        <p:tav tm="100000">
                                          <p:val>
                                            <p:strVal val="#ppt_x"/>
                                          </p:val>
                                        </p:tav>
                                      </p:tavLst>
                                    </p:anim>
                                    <p:anim calcmode="lin" valueType="num">
                                      <p:cBhvr additive="base">
                                        <p:cTn id="31"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215370" cy="1011222"/>
          </a:xfrm>
        </p:spPr>
        <p:txBody>
          <a:bodyPr/>
          <a:lstStyle/>
          <a:p>
            <a:r>
              <a:rPr lang="en-IN" b="1" dirty="0" smtClean="0"/>
              <a:t>BEFORE CLOUD NATIVE…..</a:t>
            </a:r>
            <a:endParaRPr lang="en-US" b="1" dirty="0"/>
          </a:p>
        </p:txBody>
      </p:sp>
      <p:sp>
        <p:nvSpPr>
          <p:cNvPr id="3" name="Content Placeholder 2"/>
          <p:cNvSpPr>
            <a:spLocks noGrp="1"/>
          </p:cNvSpPr>
          <p:nvPr>
            <p:ph sz="quarter" idx="1"/>
          </p:nvPr>
        </p:nvSpPr>
        <p:spPr>
          <a:xfrm>
            <a:off x="285720" y="1357298"/>
            <a:ext cx="8429684" cy="5116654"/>
          </a:xfrm>
        </p:spPr>
        <p:txBody>
          <a:bodyPr/>
          <a:lstStyle/>
          <a:p>
            <a:r>
              <a:rPr lang="en-IN" dirty="0" smtClean="0"/>
              <a:t>Before Cloud Native Applications came into the picture…We had </a:t>
            </a:r>
            <a:r>
              <a:rPr lang="en-IN" b="1" dirty="0" smtClean="0"/>
              <a:t>CLOUD-READY</a:t>
            </a:r>
            <a:r>
              <a:rPr lang="en-IN" dirty="0" smtClean="0"/>
              <a:t> applications which were being used extensively. Cloud Ready Applications are the applications which can be effectively deployed into private or public cloud.</a:t>
            </a:r>
          </a:p>
          <a:p>
            <a:r>
              <a:rPr lang="en-IN" dirty="0" smtClean="0"/>
              <a:t>Compared to cloud native applications, they can be easily deployed but cannot be scaled….user or the programmer need to manual adjust the app performance to make sure it doesn’t exceed the workload.</a:t>
            </a:r>
          </a:p>
          <a:p>
            <a:r>
              <a:rPr lang="en-IN" dirty="0" smtClean="0"/>
              <a:t>Cloud- ready applications are also infrastructure dependent and should abide by the respective infrastructure schema.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15328" cy="1143000"/>
          </a:xfrm>
        </p:spPr>
        <p:txBody>
          <a:bodyPr/>
          <a:lstStyle/>
          <a:p>
            <a:pPr algn="ctr"/>
            <a:r>
              <a:rPr lang="en-IN" b="1" dirty="0" smtClean="0"/>
              <a:t>WHAT EXACTLY IS CLOUD NATIVE APPLICATION???</a:t>
            </a:r>
            <a:endParaRPr lang="en-US" b="1" dirty="0"/>
          </a:p>
        </p:txBody>
      </p:sp>
      <p:sp>
        <p:nvSpPr>
          <p:cNvPr id="3" name="Content Placeholder 2"/>
          <p:cNvSpPr>
            <a:spLocks noGrp="1"/>
          </p:cNvSpPr>
          <p:nvPr>
            <p:ph sz="quarter" idx="1"/>
          </p:nvPr>
        </p:nvSpPr>
        <p:spPr>
          <a:xfrm>
            <a:off x="214282" y="1714488"/>
            <a:ext cx="8643998" cy="4500594"/>
          </a:xfrm>
        </p:spPr>
        <p:txBody>
          <a:bodyPr>
            <a:normAutofit/>
          </a:bodyPr>
          <a:lstStyle/>
          <a:p>
            <a:r>
              <a:rPr lang="en-IN" sz="2800" dirty="0" smtClean="0"/>
              <a:t>Cloud native applications are the applications which are developed with services packaged in </a:t>
            </a:r>
            <a:r>
              <a:rPr lang="en-IN" sz="2800" b="1" dirty="0" smtClean="0"/>
              <a:t>CONTAINERS</a:t>
            </a:r>
            <a:r>
              <a:rPr lang="en-IN" sz="2800" dirty="0" smtClean="0"/>
              <a:t>,deployed as </a:t>
            </a:r>
            <a:r>
              <a:rPr lang="en-IN" sz="2800" b="1" dirty="0" smtClean="0"/>
              <a:t>MICROSERVICES</a:t>
            </a:r>
            <a:r>
              <a:rPr lang="en-IN" sz="2800" dirty="0" smtClean="0"/>
              <a:t> and managed on elastic infrastructure through </a:t>
            </a:r>
            <a:r>
              <a:rPr lang="en-IN" sz="2800" b="1" dirty="0" smtClean="0"/>
              <a:t>DEVOPS </a:t>
            </a:r>
            <a:r>
              <a:rPr lang="en-IN" sz="2800" dirty="0" smtClean="0"/>
              <a:t>automation and </a:t>
            </a:r>
            <a:r>
              <a:rPr lang="en-IN" sz="2800" b="1" dirty="0" smtClean="0"/>
              <a:t>CONTINUOUS DELIVERY </a:t>
            </a:r>
            <a:r>
              <a:rPr lang="en-IN" sz="2800" dirty="0" smtClean="0"/>
              <a:t>workflows.</a:t>
            </a:r>
          </a:p>
          <a:p>
            <a:r>
              <a:rPr lang="en-IN" sz="2800" dirty="0" smtClean="0"/>
              <a:t>C</a:t>
            </a:r>
            <a:r>
              <a:rPr lang="en-IN" dirty="0" smtClean="0"/>
              <a:t>loud native applications offer great scalability and flexibility than normal cloud based applications and can be effectively deployed on any infrastructure.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CLOUD NATIVE APPLICATION ARCHITECTURE</a:t>
            </a:r>
            <a:endParaRPr lang="en-US" b="1" dirty="0"/>
          </a:p>
        </p:txBody>
      </p:sp>
      <p:pic>
        <p:nvPicPr>
          <p:cNvPr id="19458" name="Picture 2" descr="C:\Users\JyothiKoushik\Desktop\CODEVITA\diagram-cloud-native.png"/>
          <p:cNvPicPr>
            <a:picLocks noGrp="1" noChangeAspect="1" noChangeArrowheads="1"/>
          </p:cNvPicPr>
          <p:nvPr>
            <p:ph sz="quarter" idx="1"/>
          </p:nvPr>
        </p:nvPicPr>
        <p:blipFill>
          <a:blip r:embed="rId2"/>
          <a:srcRect/>
          <a:stretch>
            <a:fillRect/>
          </a:stretch>
        </p:blipFill>
        <p:spPr bwMode="auto">
          <a:xfrm>
            <a:off x="714348" y="1500174"/>
            <a:ext cx="7358113" cy="521497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58"/>
                                        </p:tgtEl>
                                        <p:attrNameLst>
                                          <p:attrName>style.visibility</p:attrName>
                                        </p:attrNameLst>
                                      </p:cBhvr>
                                      <p:to>
                                        <p:strVal val="visible"/>
                                      </p:to>
                                    </p:set>
                                    <p:anim calcmode="lin" valueType="num">
                                      <p:cBhvr additive="base">
                                        <p:cTn id="13" dur="500" fill="hold"/>
                                        <p:tgtEl>
                                          <p:spTgt spid="19458"/>
                                        </p:tgtEl>
                                        <p:attrNameLst>
                                          <p:attrName>ppt_x</p:attrName>
                                        </p:attrNameLst>
                                      </p:cBhvr>
                                      <p:tavLst>
                                        <p:tav tm="0">
                                          <p:val>
                                            <p:strVal val="#ppt_x"/>
                                          </p:val>
                                        </p:tav>
                                        <p:tav tm="100000">
                                          <p:val>
                                            <p:strVal val="#ppt_x"/>
                                          </p:val>
                                        </p:tav>
                                      </p:tavLst>
                                    </p:anim>
                                    <p:anim calcmode="lin" valueType="num">
                                      <p:cBhvr additive="base">
                                        <p:cTn id="14"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786874" cy="785818"/>
          </a:xfrm>
        </p:spPr>
        <p:txBody>
          <a:bodyPr>
            <a:normAutofit/>
          </a:bodyPr>
          <a:lstStyle/>
          <a:p>
            <a:r>
              <a:rPr lang="en-IN" sz="2800" b="1" dirty="0" smtClean="0"/>
              <a:t>Components of cloud native application</a:t>
            </a:r>
            <a:endParaRPr lang="en-US" sz="2800" b="1" dirty="0"/>
          </a:p>
        </p:txBody>
      </p:sp>
      <p:sp>
        <p:nvSpPr>
          <p:cNvPr id="3" name="Content Placeholder 2"/>
          <p:cNvSpPr>
            <a:spLocks noGrp="1"/>
          </p:cNvSpPr>
          <p:nvPr>
            <p:ph sz="quarter" idx="1"/>
          </p:nvPr>
        </p:nvSpPr>
        <p:spPr>
          <a:xfrm>
            <a:off x="285720" y="1214422"/>
            <a:ext cx="8501122" cy="5000660"/>
          </a:xfrm>
        </p:spPr>
        <p:txBody>
          <a:bodyPr/>
          <a:lstStyle/>
          <a:p>
            <a:r>
              <a:rPr lang="en-IN" sz="2000" b="1" dirty="0" smtClean="0"/>
              <a:t>CONTAINERS</a:t>
            </a:r>
            <a:r>
              <a:rPr lang="en-IN" dirty="0" smtClean="0"/>
              <a:t>: A standard unit of software that packages up all code and it’s modules so that the applications run quickly and reliably from one environment to other.</a:t>
            </a:r>
          </a:p>
          <a:p>
            <a:r>
              <a:rPr lang="en-IN" dirty="0" smtClean="0"/>
              <a:t>Ex: Docker Containers etc…</a:t>
            </a:r>
          </a:p>
          <a:p>
            <a:r>
              <a:rPr lang="en-IN" dirty="0" smtClean="0"/>
              <a:t>Containers are more </a:t>
            </a:r>
            <a:r>
              <a:rPr lang="en-IN" b="1" dirty="0" smtClean="0"/>
              <a:t>efficient</a:t>
            </a:r>
            <a:r>
              <a:rPr lang="en-IN" dirty="0" smtClean="0"/>
              <a:t>, </a:t>
            </a:r>
            <a:r>
              <a:rPr lang="en-IN" b="1" dirty="0" smtClean="0"/>
              <a:t>standard</a:t>
            </a:r>
            <a:r>
              <a:rPr lang="en-IN" dirty="0" smtClean="0"/>
              <a:t>, </a:t>
            </a:r>
            <a:r>
              <a:rPr lang="en-IN" b="1" dirty="0" smtClean="0"/>
              <a:t>lightweight</a:t>
            </a:r>
            <a:r>
              <a:rPr lang="en-IN" dirty="0" smtClean="0"/>
              <a:t> and </a:t>
            </a:r>
            <a:r>
              <a:rPr lang="en-IN" b="1" dirty="0" smtClean="0"/>
              <a:t>secure</a:t>
            </a:r>
            <a:r>
              <a:rPr lang="en-IN" dirty="0" smtClean="0"/>
              <a:t> than Virtual Machines(VM)</a:t>
            </a:r>
          </a:p>
          <a:p>
            <a:r>
              <a:rPr lang="en-IN" dirty="0" smtClean="0"/>
              <a:t>Unlike VM, containers can be processed over the same Host OS.</a:t>
            </a:r>
          </a:p>
          <a:p>
            <a:r>
              <a:rPr lang="en-IN" dirty="0" smtClean="0"/>
              <a:t>A container main component is the Container Image which is a lightweight module that includes everything needed to initialize and run an application-libraries etc…</a:t>
            </a:r>
          </a:p>
          <a:p>
            <a:endParaRPr lang="en-IN"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358246" cy="1143000"/>
          </a:xfrm>
        </p:spPr>
        <p:txBody>
          <a:bodyPr/>
          <a:lstStyle/>
          <a:p>
            <a:pPr algn="ctr"/>
            <a:r>
              <a:rPr lang="en-IN" b="1" dirty="0" smtClean="0"/>
              <a:t>Difference between containers and virtual machines</a:t>
            </a:r>
            <a:endParaRPr lang="en-US" b="1" dirty="0"/>
          </a:p>
        </p:txBody>
      </p:sp>
      <p:pic>
        <p:nvPicPr>
          <p:cNvPr id="4" name="Content Placeholder 3" descr="docker-containerized-appliction-blue-border_2.png"/>
          <p:cNvPicPr>
            <a:picLocks noGrp="1" noChangeAspect="1"/>
          </p:cNvPicPr>
          <p:nvPr>
            <p:ph sz="quarter" idx="1"/>
          </p:nvPr>
        </p:nvPicPr>
        <p:blipFill>
          <a:blip r:embed="rId2"/>
          <a:stretch>
            <a:fillRect/>
          </a:stretch>
        </p:blipFill>
        <p:spPr>
          <a:xfrm>
            <a:off x="214282" y="1428736"/>
            <a:ext cx="4285757" cy="3423597"/>
          </a:xfrm>
        </p:spPr>
      </p:pic>
      <p:pic>
        <p:nvPicPr>
          <p:cNvPr id="20482" name="Picture 2" descr="C:\Users\JyothiKoushik\Desktop\CODEVITA\container-vm-whatcontainer_2.png"/>
          <p:cNvPicPr>
            <a:picLocks noChangeAspect="1" noChangeArrowheads="1"/>
          </p:cNvPicPr>
          <p:nvPr/>
        </p:nvPicPr>
        <p:blipFill>
          <a:blip r:embed="rId3"/>
          <a:srcRect/>
          <a:stretch>
            <a:fillRect/>
          </a:stretch>
        </p:blipFill>
        <p:spPr bwMode="auto">
          <a:xfrm>
            <a:off x="4572000" y="3214686"/>
            <a:ext cx="4857784" cy="346710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2"/>
                                        </p:tgtEl>
                                        <p:attrNameLst>
                                          <p:attrName>style.visibility</p:attrName>
                                        </p:attrNameLst>
                                      </p:cBhvr>
                                      <p:to>
                                        <p:strVal val="visible"/>
                                      </p:to>
                                    </p:set>
                                    <p:anim calcmode="lin" valueType="num">
                                      <p:cBhvr additive="base">
                                        <p:cTn id="19" dur="500" fill="hold"/>
                                        <p:tgtEl>
                                          <p:spTgt spid="20482"/>
                                        </p:tgtEl>
                                        <p:attrNameLst>
                                          <p:attrName>ppt_x</p:attrName>
                                        </p:attrNameLst>
                                      </p:cBhvr>
                                      <p:tavLst>
                                        <p:tav tm="0">
                                          <p:val>
                                            <p:strVal val="#ppt_x"/>
                                          </p:val>
                                        </p:tav>
                                        <p:tav tm="100000">
                                          <p:val>
                                            <p:strVal val="#ppt_x"/>
                                          </p:val>
                                        </p:tav>
                                      </p:tavLst>
                                    </p:anim>
                                    <p:anim calcmode="lin" valueType="num">
                                      <p:cBhvr additive="base">
                                        <p:cTn id="20"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1112</TotalTime>
  <Words>1658</Words>
  <Application>Microsoft Office PowerPoint</Application>
  <PresentationFormat>On-screen Show (4:3)</PresentationFormat>
  <Paragraphs>80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Oriel</vt:lpstr>
      <vt:lpstr>PROJECT PRESENTATION</vt:lpstr>
      <vt:lpstr>TOPICS COVERED IN THIS PRESENTATION</vt:lpstr>
      <vt:lpstr>WHAT IS CLOUD COMPUTING???</vt:lpstr>
      <vt:lpstr>CLOUD COMPUTING SERVICE MODELS</vt:lpstr>
      <vt:lpstr>BEFORE CLOUD NATIVE…..</vt:lpstr>
      <vt:lpstr>WHAT EXACTLY IS CLOUD NATIVE APPLICATION???</vt:lpstr>
      <vt:lpstr>CLOUD NATIVE APPLICATION ARCHITECTURE</vt:lpstr>
      <vt:lpstr>Components of cloud native application</vt:lpstr>
      <vt:lpstr>Difference between containers and virtual machines</vt:lpstr>
      <vt:lpstr>Slide 10</vt:lpstr>
      <vt:lpstr>Slide 11</vt:lpstr>
      <vt:lpstr>Slide 12</vt:lpstr>
      <vt:lpstr>CONTAINERS</vt:lpstr>
      <vt:lpstr>MICROSERVICES(NODES AND PODES)</vt:lpstr>
      <vt:lpstr>DEVOPS AND AUTOMATION</vt:lpstr>
      <vt:lpstr>The development of cloud native application</vt:lpstr>
      <vt:lpstr>CLOUD NATIVE API’s</vt:lpstr>
      <vt:lpstr>Slide 18</vt:lpstr>
      <vt:lpstr>Slide 19</vt:lpstr>
      <vt:lpstr>The Applications of cloud native applications in this modern time</vt:lpstr>
      <vt:lpstr>Slide 21</vt:lpstr>
      <vt:lpstr>Slide 22</vt:lpstr>
      <vt:lpstr>Slide 23</vt:lpstr>
      <vt:lpstr>CONCLUSION</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JyothiKoushik</dc:creator>
  <cp:lastModifiedBy>JyothiKoushik</cp:lastModifiedBy>
  <cp:revision>132</cp:revision>
  <dcterms:created xsi:type="dcterms:W3CDTF">2019-09-16T06:32:58Z</dcterms:created>
  <dcterms:modified xsi:type="dcterms:W3CDTF">2019-09-18T02:28:59Z</dcterms:modified>
</cp:coreProperties>
</file>