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72" r:id="rId27"/>
    <p:sldId id="273" r:id="rId28"/>
    <p:sldId id="274" r:id="rId29"/>
    <p:sldId id="275" r:id="rId3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0654" autoAdjust="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BD461-FD7D-4A4D-B1CC-7D3EE386C52B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09F91-F64C-4C58-87C8-C4FF554DC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6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09F91-F64C-4C58-87C8-C4FF554DCDD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08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1632" y="0"/>
            <a:ext cx="11677335" cy="10972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1088593"/>
            <a:ext cx="1035751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9782" y="1850516"/>
            <a:ext cx="10292435" cy="3593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3040" y="3398520"/>
            <a:ext cx="1533143" cy="13898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0303" y="1170003"/>
            <a:ext cx="3731895" cy="85153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300" b="1" spc="85" dirty="0">
                <a:solidFill>
                  <a:srgbClr val="001F5F"/>
                </a:solidFill>
                <a:latin typeface="Cambria"/>
                <a:cs typeface="Cambria"/>
              </a:rPr>
              <a:t>BACHELOR</a:t>
            </a:r>
            <a:r>
              <a:rPr sz="1300" b="1" spc="1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300" b="1" spc="50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300" b="1" spc="1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300" b="1" spc="85" dirty="0">
                <a:solidFill>
                  <a:srgbClr val="001F5F"/>
                </a:solidFill>
                <a:latin typeface="Cambria"/>
                <a:cs typeface="Cambria"/>
              </a:rPr>
              <a:t>TECHNOLOGY</a:t>
            </a:r>
            <a:endParaRPr sz="1300">
              <a:latin typeface="Cambria"/>
              <a:cs typeface="Cambria"/>
            </a:endParaRPr>
          </a:p>
          <a:p>
            <a:pPr marL="17780" algn="ctr">
              <a:lnSpc>
                <a:spcPct val="100000"/>
              </a:lnSpc>
              <a:spcBef>
                <a:spcPts val="550"/>
              </a:spcBef>
            </a:pPr>
            <a:r>
              <a:rPr sz="1300" b="1" spc="35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endParaRPr sz="13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1300" b="1" dirty="0">
                <a:solidFill>
                  <a:srgbClr val="001F5F"/>
                </a:solidFill>
                <a:latin typeface="Cambria"/>
                <a:cs typeface="Cambria"/>
              </a:rPr>
              <a:t>Artificial</a:t>
            </a:r>
            <a:r>
              <a:rPr sz="1300" b="1" spc="4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300" b="1" dirty="0">
                <a:solidFill>
                  <a:srgbClr val="001F5F"/>
                </a:solidFill>
                <a:latin typeface="Cambria"/>
                <a:cs typeface="Cambria"/>
              </a:rPr>
              <a:t>Intelligence</a:t>
            </a:r>
            <a:r>
              <a:rPr sz="1300" b="1" spc="135" dirty="0">
                <a:solidFill>
                  <a:srgbClr val="001F5F"/>
                </a:solidFill>
                <a:latin typeface="Cambria"/>
                <a:cs typeface="Cambria"/>
              </a:rPr>
              <a:t>  </a:t>
            </a:r>
            <a:r>
              <a:rPr sz="1300" b="1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1300" b="1" spc="135" dirty="0">
                <a:solidFill>
                  <a:srgbClr val="001F5F"/>
                </a:solidFill>
                <a:latin typeface="Cambria"/>
                <a:cs typeface="Cambria"/>
              </a:rPr>
              <a:t>  </a:t>
            </a:r>
            <a:r>
              <a:rPr sz="1300" b="1" spc="50" dirty="0">
                <a:solidFill>
                  <a:srgbClr val="001F5F"/>
                </a:solidFill>
                <a:latin typeface="Cambria"/>
                <a:cs typeface="Cambria"/>
              </a:rPr>
              <a:t>Machine</a:t>
            </a:r>
            <a:r>
              <a:rPr sz="1300" b="1" spc="125" dirty="0">
                <a:solidFill>
                  <a:srgbClr val="001F5F"/>
                </a:solidFill>
                <a:latin typeface="Cambria"/>
                <a:cs typeface="Cambria"/>
              </a:rPr>
              <a:t>  </a:t>
            </a:r>
            <a:r>
              <a:rPr sz="1300" b="1" spc="-10" dirty="0">
                <a:solidFill>
                  <a:srgbClr val="001F5F"/>
                </a:solidFill>
                <a:latin typeface="Cambria"/>
                <a:cs typeface="Cambria"/>
              </a:rPr>
              <a:t>Learning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0358" y="2582926"/>
            <a:ext cx="1607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latin typeface="Cambria"/>
                <a:cs typeface="Cambria"/>
              </a:rPr>
              <a:t>Batch</a:t>
            </a:r>
            <a:r>
              <a:rPr sz="1200" spc="21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Number:GT-</a:t>
            </a:r>
            <a:r>
              <a:rPr sz="1200" spc="50" dirty="0">
                <a:latin typeface="Cambria"/>
                <a:cs typeface="Cambria"/>
              </a:rPr>
              <a:t>05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0935" y="3342843"/>
            <a:ext cx="22174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Cambria"/>
                <a:cs typeface="Cambria"/>
              </a:rPr>
              <a:t>Project</a:t>
            </a:r>
            <a:r>
              <a:rPr sz="1300" spc="130" dirty="0">
                <a:latin typeface="Cambria"/>
                <a:cs typeface="Cambria"/>
              </a:rPr>
              <a:t>  </a:t>
            </a:r>
            <a:r>
              <a:rPr sz="1300" dirty="0">
                <a:latin typeface="Cambria"/>
                <a:cs typeface="Cambria"/>
              </a:rPr>
              <a:t>Guide</a:t>
            </a:r>
            <a:r>
              <a:rPr sz="1300" spc="12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:</a:t>
            </a:r>
            <a:r>
              <a:rPr sz="1300" spc="3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A.KiranKumar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889" y="3479825"/>
            <a:ext cx="2498090" cy="155829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42875" marR="114935" indent="-130810">
              <a:lnSpc>
                <a:spcPct val="114900"/>
              </a:lnSpc>
              <a:spcBef>
                <a:spcPts val="190"/>
              </a:spcBef>
            </a:pPr>
            <a:r>
              <a:rPr sz="1300" spc="65" dirty="0">
                <a:latin typeface="Cambria"/>
                <a:cs typeface="Cambria"/>
              </a:rPr>
              <a:t>Batch</a:t>
            </a:r>
            <a:r>
              <a:rPr sz="1300" spc="195" dirty="0">
                <a:latin typeface="Cambria"/>
                <a:cs typeface="Cambria"/>
              </a:rPr>
              <a:t> </a:t>
            </a:r>
            <a:r>
              <a:rPr sz="1300" spc="65" dirty="0">
                <a:latin typeface="Cambria"/>
                <a:cs typeface="Cambria"/>
              </a:rPr>
              <a:t>Names</a:t>
            </a:r>
            <a:r>
              <a:rPr sz="1300" spc="32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&amp;</a:t>
            </a:r>
            <a:r>
              <a:rPr sz="1300" spc="26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Roll</a:t>
            </a:r>
            <a:r>
              <a:rPr sz="1300" spc="200" dirty="0">
                <a:latin typeface="Cambria"/>
                <a:cs typeface="Cambria"/>
              </a:rPr>
              <a:t> </a:t>
            </a:r>
            <a:r>
              <a:rPr sz="1300" spc="60" dirty="0">
                <a:latin typeface="Cambria"/>
                <a:cs typeface="Cambria"/>
              </a:rPr>
              <a:t>Numbers </a:t>
            </a:r>
            <a:r>
              <a:rPr sz="1300" spc="-10" dirty="0">
                <a:latin typeface="Cambria"/>
                <a:cs typeface="Cambria"/>
              </a:rPr>
              <a:t>K.Jagadish(2111CS020181) R.Jyoshna(2111CS020194)</a:t>
            </a:r>
            <a:endParaRPr sz="1300">
              <a:latin typeface="Cambria"/>
              <a:cs typeface="Cambria"/>
            </a:endParaRPr>
          </a:p>
          <a:p>
            <a:pPr marL="142875">
              <a:lnSpc>
                <a:spcPts val="1510"/>
              </a:lnSpc>
            </a:pPr>
            <a:r>
              <a:rPr sz="1300" spc="-10" dirty="0">
                <a:latin typeface="Cambria"/>
                <a:cs typeface="Cambria"/>
              </a:rPr>
              <a:t>B.Jyothi(2111CS020195)</a:t>
            </a:r>
            <a:endParaRPr sz="1300">
              <a:latin typeface="Cambria"/>
              <a:cs typeface="Cambria"/>
            </a:endParaRPr>
          </a:p>
          <a:p>
            <a:pPr marL="142875" marR="5080">
              <a:lnSpc>
                <a:spcPts val="1700"/>
              </a:lnSpc>
              <a:spcBef>
                <a:spcPts val="60"/>
              </a:spcBef>
            </a:pPr>
            <a:r>
              <a:rPr sz="1300" spc="-10" dirty="0">
                <a:latin typeface="Cambria"/>
                <a:cs typeface="Cambria"/>
              </a:rPr>
              <a:t>Rithika.J.Poojari(2111CS020196) B.Karthik</a:t>
            </a:r>
            <a:r>
              <a:rPr sz="1300" spc="-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Goud(2111CS020198) </a:t>
            </a:r>
            <a:r>
              <a:rPr sz="1300" dirty="0">
                <a:latin typeface="Cambria"/>
                <a:cs typeface="Cambria"/>
              </a:rPr>
              <a:t>Mohit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Kumar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(2111CS020232)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9898" y="5961353"/>
            <a:ext cx="4837430" cy="6375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700" b="1" spc="80" dirty="0">
                <a:solidFill>
                  <a:srgbClr val="6D2D9F"/>
                </a:solidFill>
                <a:latin typeface="Cambria"/>
                <a:cs typeface="Cambria"/>
              </a:rPr>
              <a:t>Department</a:t>
            </a:r>
            <a:r>
              <a:rPr sz="1700" b="1" spc="415" dirty="0">
                <a:solidFill>
                  <a:srgbClr val="6D2D9F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6D2D9F"/>
                </a:solidFill>
                <a:latin typeface="Cambria"/>
                <a:cs typeface="Cambria"/>
              </a:rPr>
              <a:t>of</a:t>
            </a:r>
            <a:r>
              <a:rPr sz="1700" b="1" spc="465" dirty="0">
                <a:solidFill>
                  <a:srgbClr val="6D2D9F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6D2D9F"/>
                </a:solidFill>
                <a:latin typeface="Cambria"/>
                <a:cs typeface="Cambria"/>
              </a:rPr>
              <a:t>AIML,</a:t>
            </a:r>
            <a:r>
              <a:rPr sz="1700" b="1" spc="490" dirty="0">
                <a:solidFill>
                  <a:srgbClr val="6D2D9F"/>
                </a:solidFill>
                <a:latin typeface="Cambria"/>
                <a:cs typeface="Cambria"/>
              </a:rPr>
              <a:t> </a:t>
            </a:r>
            <a:r>
              <a:rPr sz="1700" b="1" spc="70" dirty="0">
                <a:solidFill>
                  <a:srgbClr val="6D2D9F"/>
                </a:solidFill>
                <a:latin typeface="Cambria"/>
                <a:cs typeface="Cambria"/>
              </a:rPr>
              <a:t>School</a:t>
            </a:r>
            <a:r>
              <a:rPr sz="1700" b="1" spc="434" dirty="0">
                <a:solidFill>
                  <a:srgbClr val="6D2D9F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6D2D9F"/>
                </a:solidFill>
                <a:latin typeface="Cambria"/>
                <a:cs typeface="Cambria"/>
              </a:rPr>
              <a:t>of</a:t>
            </a:r>
            <a:r>
              <a:rPr sz="1700" b="1" spc="445" dirty="0">
                <a:solidFill>
                  <a:srgbClr val="6D2D9F"/>
                </a:solidFill>
                <a:latin typeface="Cambria"/>
                <a:cs typeface="Cambria"/>
              </a:rPr>
              <a:t> </a:t>
            </a:r>
            <a:r>
              <a:rPr sz="1700" b="1" spc="45" dirty="0">
                <a:solidFill>
                  <a:srgbClr val="6D2D9F"/>
                </a:solidFill>
                <a:latin typeface="Cambria"/>
                <a:cs typeface="Cambria"/>
              </a:rPr>
              <a:t>Engineering</a:t>
            </a:r>
            <a:endParaRPr sz="1700">
              <a:latin typeface="Cambria"/>
              <a:cs typeface="Cambria"/>
            </a:endParaRPr>
          </a:p>
          <a:p>
            <a:pPr marL="300355" algn="ctr">
              <a:lnSpc>
                <a:spcPct val="100000"/>
              </a:lnSpc>
              <a:spcBef>
                <a:spcPts val="525"/>
              </a:spcBef>
            </a:pPr>
            <a:r>
              <a:rPr sz="1300" b="1" dirty="0">
                <a:solidFill>
                  <a:srgbClr val="6D2D9F"/>
                </a:solidFill>
                <a:latin typeface="Cambria"/>
                <a:cs typeface="Cambria"/>
              </a:rPr>
              <a:t>Malla</a:t>
            </a:r>
            <a:r>
              <a:rPr sz="1300" b="1" spc="420" dirty="0">
                <a:solidFill>
                  <a:srgbClr val="6D2D9F"/>
                </a:solidFill>
                <a:latin typeface="Cambria"/>
                <a:cs typeface="Cambria"/>
              </a:rPr>
              <a:t> </a:t>
            </a:r>
            <a:r>
              <a:rPr sz="1300" b="1" dirty="0">
                <a:solidFill>
                  <a:srgbClr val="6D2D9F"/>
                </a:solidFill>
                <a:latin typeface="Cambria"/>
                <a:cs typeface="Cambria"/>
              </a:rPr>
              <a:t>Reddy</a:t>
            </a:r>
            <a:r>
              <a:rPr sz="1300" b="1" spc="355" dirty="0">
                <a:solidFill>
                  <a:srgbClr val="6D2D9F"/>
                </a:solidFill>
                <a:latin typeface="Cambria"/>
                <a:cs typeface="Cambria"/>
              </a:rPr>
              <a:t> </a:t>
            </a:r>
            <a:r>
              <a:rPr sz="1300" b="1" spc="-10" dirty="0">
                <a:solidFill>
                  <a:srgbClr val="6D2D9F"/>
                </a:solidFill>
                <a:latin typeface="Cambria"/>
                <a:cs typeface="Cambria"/>
              </a:rPr>
              <a:t>University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Set</a:t>
            </a:r>
            <a:r>
              <a:rPr spc="-15" dirty="0"/>
              <a:t> </a:t>
            </a:r>
            <a:r>
              <a:rPr spc="-10" dirty="0"/>
              <a:t>Descriptions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1252" y="1821057"/>
            <a:ext cx="10300970" cy="40652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our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project,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we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utilize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dataset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composed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two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primary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100x100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matrices: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Channel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Matrix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Reward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spc="-10" dirty="0">
                <a:latin typeface="Times New Roman"/>
                <a:cs typeface="Times New Roman"/>
              </a:rPr>
              <a:t>Matrix.</a:t>
            </a:r>
            <a:endParaRPr sz="1700">
              <a:latin typeface="Times New Roman"/>
              <a:cs typeface="Times New Roman"/>
            </a:endParaRPr>
          </a:p>
          <a:p>
            <a:pPr marL="316865" marR="7620" indent="-304800" algn="just">
              <a:lnSpc>
                <a:spcPct val="130000"/>
              </a:lnSpc>
              <a:spcBef>
                <a:spcPts val="15"/>
              </a:spcBef>
              <a:buFont typeface="Arial MT"/>
              <a:buChar char="•"/>
              <a:tabLst>
                <a:tab pos="316865" algn="l"/>
              </a:tabLst>
            </a:pPr>
            <a:r>
              <a:rPr sz="1700" b="1" dirty="0">
                <a:latin typeface="Times New Roman"/>
                <a:cs typeface="Times New Roman"/>
              </a:rPr>
              <a:t>1.Channel</a:t>
            </a:r>
            <a:r>
              <a:rPr sz="1700" b="1" spc="31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Matrix:</a:t>
            </a:r>
            <a:r>
              <a:rPr sz="1700" b="1" spc="3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3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matrix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represents</a:t>
            </a:r>
            <a:r>
              <a:rPr sz="1700" spc="3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availability</a:t>
            </a:r>
            <a:r>
              <a:rPr sz="1700" spc="2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quality</a:t>
            </a:r>
            <a:r>
              <a:rPr sz="1700" spc="2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3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communication</a:t>
            </a:r>
            <a:r>
              <a:rPr sz="1700" spc="3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channels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across</a:t>
            </a:r>
            <a:r>
              <a:rPr sz="1700" spc="32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the </a:t>
            </a:r>
            <a:r>
              <a:rPr sz="1700" dirty="0">
                <a:latin typeface="Times New Roman"/>
                <a:cs typeface="Times New Roman"/>
              </a:rPr>
              <a:t>network.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Each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entry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matrix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corresponds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specific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channel's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status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given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user,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where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values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indicate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channel's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condition—</a:t>
            </a:r>
            <a:r>
              <a:rPr sz="1700" dirty="0">
                <a:latin typeface="Times New Roman"/>
                <a:cs typeface="Times New Roman"/>
              </a:rPr>
              <a:t>ranging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from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</a:t>
            </a:r>
            <a:r>
              <a:rPr sz="1700" spc="1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(unavailable</a:t>
            </a:r>
            <a:r>
              <a:rPr sz="1700" spc="1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poor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quality)</a:t>
            </a:r>
            <a:r>
              <a:rPr sz="1700" spc="1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(fully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available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excellent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quality). </a:t>
            </a: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1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structure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allows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our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system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analyze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assess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which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channels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optimal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each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user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based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their </a:t>
            </a:r>
            <a:r>
              <a:rPr sz="1700" dirty="0">
                <a:latin typeface="Times New Roman"/>
                <a:cs typeface="Times New Roman"/>
              </a:rPr>
              <a:t>communication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needs and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interference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levels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present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environment.</a:t>
            </a:r>
            <a:endParaRPr sz="1700">
              <a:latin typeface="Times New Roman"/>
              <a:cs typeface="Times New Roman"/>
            </a:endParaRPr>
          </a:p>
          <a:p>
            <a:pPr marL="318135" indent="-305435" algn="just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18135" algn="l"/>
              </a:tabLst>
            </a:pPr>
            <a:r>
              <a:rPr sz="1700" b="1" dirty="0">
                <a:latin typeface="Times New Roman"/>
                <a:cs typeface="Times New Roman"/>
              </a:rPr>
              <a:t>2.</a:t>
            </a:r>
            <a:r>
              <a:rPr sz="1700" b="1" spc="1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Reward</a:t>
            </a:r>
            <a:r>
              <a:rPr sz="1700" b="1" spc="1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Matrix:</a:t>
            </a:r>
            <a:r>
              <a:rPr sz="1700" b="1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matrix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used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1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evaluate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effectiveness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channel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selections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made</a:t>
            </a:r>
            <a:r>
              <a:rPr sz="1700" spc="1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users.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Each</a:t>
            </a:r>
            <a:endParaRPr sz="1700">
              <a:latin typeface="Times New Roman"/>
              <a:cs typeface="Times New Roman"/>
            </a:endParaRPr>
          </a:p>
          <a:p>
            <a:pPr marL="316865" marR="9525" algn="just">
              <a:lnSpc>
                <a:spcPct val="129800"/>
              </a:lnSpc>
              <a:spcBef>
                <a:spcPts val="20"/>
              </a:spcBef>
            </a:pPr>
            <a:r>
              <a:rPr sz="1700" dirty="0">
                <a:latin typeface="Times New Roman"/>
                <a:cs typeface="Times New Roman"/>
              </a:rPr>
              <a:t>entry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corresponds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calculated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reward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associated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with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using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particular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channel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at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specific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time,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reflecting </a:t>
            </a:r>
            <a:r>
              <a:rPr sz="1700" dirty="0">
                <a:latin typeface="Times New Roman"/>
                <a:cs typeface="Times New Roman"/>
              </a:rPr>
              <a:t>metrics</a:t>
            </a:r>
            <a:r>
              <a:rPr sz="1700" spc="2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such</a:t>
            </a:r>
            <a:r>
              <a:rPr sz="1700" spc="22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</a:t>
            </a:r>
            <a:r>
              <a:rPr sz="1700" spc="2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throughput,</a:t>
            </a:r>
            <a:r>
              <a:rPr sz="1700" spc="2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signal</a:t>
            </a:r>
            <a:r>
              <a:rPr sz="1700" spc="2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strength,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25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user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satisfaction.</a:t>
            </a:r>
            <a:r>
              <a:rPr sz="1700" spc="2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values</a:t>
            </a:r>
            <a:r>
              <a:rPr sz="1700" spc="2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Reward</a:t>
            </a:r>
            <a:r>
              <a:rPr sz="1700" spc="25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Matrix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guide</a:t>
            </a:r>
            <a:r>
              <a:rPr sz="1700" spc="24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the </a:t>
            </a:r>
            <a:r>
              <a:rPr sz="1700" dirty="0">
                <a:latin typeface="Times New Roman"/>
                <a:cs typeface="Times New Roman"/>
              </a:rPr>
              <a:t>learning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algorithms,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helping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them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understand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consequences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channel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choices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improving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decision-making </a:t>
            </a:r>
            <a:r>
              <a:rPr sz="1700" dirty="0">
                <a:latin typeface="Times New Roman"/>
                <a:cs typeface="Times New Roman"/>
              </a:rPr>
              <a:t>over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time.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10" dirty="0"/>
              <a:t>Preprocessing</a:t>
            </a:r>
            <a:r>
              <a:rPr spc="-145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 indent="-8890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123189" algn="l"/>
              </a:tabLst>
            </a:pPr>
            <a:r>
              <a:rPr sz="1800" spc="-10" dirty="0"/>
              <a:t>Normalization:</a:t>
            </a:r>
            <a:r>
              <a:rPr sz="1800" spc="50" dirty="0"/>
              <a:t> </a:t>
            </a:r>
            <a:r>
              <a:rPr sz="1800" b="0" spc="-60" dirty="0">
                <a:latin typeface="Times New Roman"/>
                <a:cs typeface="Times New Roman"/>
              </a:rPr>
              <a:t>We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scale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the</a:t>
            </a:r>
            <a:r>
              <a:rPr sz="1800" b="0" spc="-5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values</a:t>
            </a:r>
            <a:r>
              <a:rPr sz="1800" b="0" spc="-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of</a:t>
            </a:r>
            <a:r>
              <a:rPr sz="1800" b="0" spc="-2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the</a:t>
            </a:r>
            <a:r>
              <a:rPr sz="1800" b="0" spc="-5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channel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and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reward</a:t>
            </a:r>
            <a:r>
              <a:rPr sz="1800" b="0" spc="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matrices</a:t>
            </a:r>
            <a:r>
              <a:rPr sz="1800" b="0" spc="1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to</a:t>
            </a:r>
            <a:r>
              <a:rPr sz="1800" b="0" spc="-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</a:t>
            </a:r>
            <a:r>
              <a:rPr sz="1800" b="0" spc="-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range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of</a:t>
            </a:r>
            <a:r>
              <a:rPr sz="1800" b="0" spc="-4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0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to</a:t>
            </a:r>
            <a:r>
              <a:rPr sz="1800" b="0" spc="-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1,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ensuring</a:t>
            </a:r>
            <a:r>
              <a:rPr sz="1800" b="0" spc="-6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that</a:t>
            </a:r>
            <a:r>
              <a:rPr sz="1800" b="0" spc="-20" dirty="0">
                <a:latin typeface="Times New Roman"/>
                <a:cs typeface="Times New Roman"/>
              </a:rPr>
              <a:t> </a:t>
            </a:r>
            <a:r>
              <a:rPr sz="1800" b="0" spc="-25" dirty="0">
                <a:latin typeface="Times New Roman"/>
                <a:cs typeface="Times New Roman"/>
              </a:rPr>
              <a:t>all</a:t>
            </a:r>
            <a:endParaRPr sz="1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1800" b="0" dirty="0">
                <a:latin typeface="Times New Roman"/>
                <a:cs typeface="Times New Roman"/>
              </a:rPr>
              <a:t>features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contribute</a:t>
            </a:r>
            <a:r>
              <a:rPr sz="1800" b="0" spc="-7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equally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to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model</a:t>
            </a:r>
            <a:r>
              <a:rPr sz="1800" b="0" spc="-20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Times New Roman"/>
                <a:cs typeface="Times New Roman"/>
              </a:rPr>
              <a:t>training.</a:t>
            </a:r>
            <a:endParaRPr sz="1800">
              <a:latin typeface="Times New Roman"/>
              <a:cs typeface="Times New Roman"/>
            </a:endParaRPr>
          </a:p>
          <a:p>
            <a:pPr marL="43815" marR="79375" indent="-10160">
              <a:lnSpc>
                <a:spcPct val="100000"/>
              </a:lnSpc>
              <a:buSzPct val="94444"/>
              <a:buFont typeface="Arial MT"/>
              <a:buChar char="•"/>
              <a:tabLst>
                <a:tab pos="123189" algn="l"/>
              </a:tabLst>
            </a:pPr>
            <a:r>
              <a:rPr sz="1800" dirty="0"/>
              <a:t>	Handling</a:t>
            </a:r>
            <a:r>
              <a:rPr sz="1800" spc="20" dirty="0"/>
              <a:t> </a:t>
            </a:r>
            <a:r>
              <a:rPr sz="1800" dirty="0"/>
              <a:t>Missing</a:t>
            </a:r>
            <a:r>
              <a:rPr sz="1800" spc="-90" dirty="0"/>
              <a:t> </a:t>
            </a:r>
            <a:r>
              <a:rPr sz="1800" spc="-20" dirty="0"/>
              <a:t>Values:</a:t>
            </a:r>
            <a:r>
              <a:rPr sz="1800" spc="40" dirty="0"/>
              <a:t> </a:t>
            </a:r>
            <a:r>
              <a:rPr sz="1800" b="0" dirty="0">
                <a:latin typeface="Times New Roman"/>
                <a:cs typeface="Times New Roman"/>
              </a:rPr>
              <a:t>Missing</a:t>
            </a:r>
            <a:r>
              <a:rPr sz="1800" b="0" spc="-6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entries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in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the</a:t>
            </a:r>
            <a:r>
              <a:rPr sz="1800" b="0" spc="-6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matrices</a:t>
            </a:r>
            <a:r>
              <a:rPr sz="1800" b="0" spc="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are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addressed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through</a:t>
            </a:r>
            <a:r>
              <a:rPr sz="1800" b="0" spc="-7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imputation,</a:t>
            </a:r>
            <a:r>
              <a:rPr sz="1800" b="0" spc="-4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filling</a:t>
            </a:r>
            <a:r>
              <a:rPr sz="1800" b="0" spc="-4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gaps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spc="-20" dirty="0">
                <a:latin typeface="Times New Roman"/>
                <a:cs typeface="Times New Roman"/>
              </a:rPr>
              <a:t>with </a:t>
            </a:r>
            <a:r>
              <a:rPr sz="1800" b="0" dirty="0">
                <a:latin typeface="Times New Roman"/>
                <a:cs typeface="Times New Roman"/>
              </a:rPr>
              <a:t>the</a:t>
            </a:r>
            <a:r>
              <a:rPr sz="1800" b="0" spc="-6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mean</a:t>
            </a:r>
            <a:r>
              <a:rPr sz="1800" b="0" spc="2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or</a:t>
            </a:r>
            <a:r>
              <a:rPr sz="1800" b="0" spc="-5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median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to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maintain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dataset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Times New Roman"/>
                <a:cs typeface="Times New Roman"/>
              </a:rPr>
              <a:t>integrity.</a:t>
            </a:r>
            <a:endParaRPr sz="1800">
              <a:latin typeface="Times New Roman"/>
              <a:cs typeface="Times New Roman"/>
            </a:endParaRPr>
          </a:p>
          <a:p>
            <a:pPr marL="122555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123189" algn="l"/>
              </a:tabLst>
            </a:pPr>
            <a:r>
              <a:rPr sz="1800" dirty="0"/>
              <a:t>Data</a:t>
            </a:r>
            <a:r>
              <a:rPr sz="1800" spc="-55" dirty="0"/>
              <a:t> </a:t>
            </a:r>
            <a:r>
              <a:rPr sz="1800" spc="-10" dirty="0"/>
              <a:t>Transformation:</a:t>
            </a:r>
            <a:r>
              <a:rPr sz="1800" spc="35" dirty="0"/>
              <a:t> </a:t>
            </a:r>
            <a:r>
              <a:rPr sz="1800" b="0" spc="-60" dirty="0">
                <a:latin typeface="Times New Roman"/>
                <a:cs typeface="Times New Roman"/>
              </a:rPr>
              <a:t>We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apply</a:t>
            </a:r>
            <a:r>
              <a:rPr sz="1800" b="0" spc="-7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transformations,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such</a:t>
            </a:r>
            <a:r>
              <a:rPr sz="1800" b="0" spc="-4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as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log</a:t>
            </a:r>
            <a:r>
              <a:rPr sz="1800" b="0" spc="-5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transformations,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to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reduce</a:t>
            </a:r>
            <a:r>
              <a:rPr sz="1800" b="0" spc="-5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skewness in</a:t>
            </a:r>
            <a:r>
              <a:rPr sz="1800" b="0" spc="-45" dirty="0">
                <a:latin typeface="Times New Roman"/>
                <a:cs typeface="Times New Roman"/>
              </a:rPr>
              <a:t> </a:t>
            </a:r>
            <a:r>
              <a:rPr sz="1800" b="0" spc="-2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5"/>
              </a:spcBef>
            </a:pPr>
            <a:r>
              <a:rPr sz="1800" b="0" dirty="0">
                <a:latin typeface="Times New Roman"/>
                <a:cs typeface="Times New Roman"/>
              </a:rPr>
              <a:t>reward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data,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making</a:t>
            </a:r>
            <a:r>
              <a:rPr sz="1800" b="0" spc="-2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it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more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suitable</a:t>
            </a:r>
            <a:r>
              <a:rPr sz="1800" b="0" spc="-6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for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Times New Roman"/>
                <a:cs typeface="Times New Roman"/>
              </a:rPr>
              <a:t>analysis.</a:t>
            </a:r>
            <a:endParaRPr sz="1800">
              <a:latin typeface="Times New Roman"/>
              <a:cs typeface="Times New Roman"/>
            </a:endParaRPr>
          </a:p>
          <a:p>
            <a:pPr marL="122555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123189" algn="l"/>
              </a:tabLst>
            </a:pPr>
            <a:r>
              <a:rPr sz="1800" dirty="0"/>
              <a:t>Dimensionality</a:t>
            </a:r>
            <a:r>
              <a:rPr sz="1800" spc="25" dirty="0"/>
              <a:t> </a:t>
            </a:r>
            <a:r>
              <a:rPr sz="1800" dirty="0"/>
              <a:t>Reduction:</a:t>
            </a:r>
            <a:r>
              <a:rPr sz="1800" spc="20" dirty="0"/>
              <a:t> </a:t>
            </a:r>
            <a:r>
              <a:rPr sz="1800" b="0" spc="-10" dirty="0">
                <a:latin typeface="Times New Roman"/>
                <a:cs typeface="Times New Roman"/>
              </a:rPr>
              <a:t>Techniques</a:t>
            </a:r>
            <a:r>
              <a:rPr sz="1800" b="0" spc="-6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like</a:t>
            </a:r>
            <a:r>
              <a:rPr sz="1800" b="0" spc="-5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Principal</a:t>
            </a:r>
            <a:r>
              <a:rPr sz="1800" b="0" spc="-70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Times New Roman"/>
                <a:cs typeface="Times New Roman"/>
              </a:rPr>
              <a:t>Component</a:t>
            </a:r>
            <a:r>
              <a:rPr sz="1800" b="0" spc="-13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Analysis</a:t>
            </a:r>
            <a:r>
              <a:rPr sz="1800" b="0" spc="2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(PCA)</a:t>
            </a:r>
            <a:r>
              <a:rPr sz="1800" b="0" spc="-5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may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be</a:t>
            </a:r>
            <a:r>
              <a:rPr sz="1800" b="0" spc="-5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used</a:t>
            </a:r>
            <a:r>
              <a:rPr sz="1800" b="0" spc="-4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to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Times New Roman"/>
                <a:cs typeface="Times New Roman"/>
              </a:rPr>
              <a:t>simplify</a:t>
            </a:r>
            <a:endParaRPr sz="1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1800" b="0" dirty="0">
                <a:latin typeface="Times New Roman"/>
                <a:cs typeface="Times New Roman"/>
              </a:rPr>
              <a:t>the</a:t>
            </a:r>
            <a:r>
              <a:rPr sz="1800" b="0" spc="-7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dataset,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retaining</a:t>
            </a:r>
            <a:r>
              <a:rPr sz="1800" b="0" spc="-5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the</a:t>
            </a:r>
            <a:r>
              <a:rPr sz="1800" b="0" spc="-6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most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informative</a:t>
            </a:r>
            <a:r>
              <a:rPr sz="1800" b="0" spc="-2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features</a:t>
            </a:r>
            <a:r>
              <a:rPr sz="1800" b="0" spc="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while</a:t>
            </a:r>
            <a:r>
              <a:rPr sz="1800" b="0" spc="-4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reducing</a:t>
            </a:r>
            <a:r>
              <a:rPr sz="1800" b="0" spc="-7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computational</a:t>
            </a:r>
            <a:r>
              <a:rPr sz="1800" b="0" spc="-50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Times New Roman"/>
                <a:cs typeface="Times New Roman"/>
              </a:rPr>
              <a:t>complexity.</a:t>
            </a:r>
            <a:endParaRPr sz="1800">
              <a:latin typeface="Times New Roman"/>
              <a:cs typeface="Times New Roman"/>
            </a:endParaRPr>
          </a:p>
          <a:p>
            <a:pPr marL="122555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123189" algn="l"/>
              </a:tabLst>
            </a:pPr>
            <a:r>
              <a:rPr sz="1800" dirty="0"/>
              <a:t>Encoding</a:t>
            </a:r>
            <a:r>
              <a:rPr sz="1800" spc="20" dirty="0"/>
              <a:t> </a:t>
            </a:r>
            <a:r>
              <a:rPr sz="1800" dirty="0"/>
              <a:t>Categorical</a:t>
            </a:r>
            <a:r>
              <a:rPr sz="1800" spc="-25" dirty="0"/>
              <a:t> </a:t>
            </a:r>
            <a:r>
              <a:rPr sz="1800" spc="-20" dirty="0"/>
              <a:t>Variables:</a:t>
            </a:r>
            <a:r>
              <a:rPr sz="1800" spc="55" dirty="0"/>
              <a:t> </a:t>
            </a:r>
            <a:r>
              <a:rPr sz="1800" b="0" dirty="0">
                <a:latin typeface="Times New Roman"/>
                <a:cs typeface="Times New Roman"/>
              </a:rPr>
              <a:t>If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any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categorical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data</a:t>
            </a:r>
            <a:r>
              <a:rPr sz="1800" b="0" spc="-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is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present,</a:t>
            </a:r>
            <a:r>
              <a:rPr sz="1800" b="0" spc="-4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we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use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one-hot</a:t>
            </a:r>
            <a:r>
              <a:rPr sz="1800" b="0" spc="-7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encoding</a:t>
            </a:r>
            <a:r>
              <a:rPr sz="1800" b="0" spc="-8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to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convert</a:t>
            </a:r>
            <a:r>
              <a:rPr sz="1800" b="0" spc="-4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it</a:t>
            </a:r>
            <a:r>
              <a:rPr sz="1800" b="0" spc="-30" dirty="0">
                <a:latin typeface="Times New Roman"/>
                <a:cs typeface="Times New Roman"/>
              </a:rPr>
              <a:t> </a:t>
            </a:r>
            <a:r>
              <a:rPr sz="1800" b="0" spc="-20" dirty="0">
                <a:latin typeface="Times New Roman"/>
                <a:cs typeface="Times New Roman"/>
              </a:rPr>
              <a:t>into</a:t>
            </a:r>
            <a:endParaRPr sz="1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1800" b="0" dirty="0">
                <a:latin typeface="Times New Roman"/>
                <a:cs typeface="Times New Roman"/>
              </a:rPr>
              <a:t>a</a:t>
            </a:r>
            <a:r>
              <a:rPr sz="1800" b="0" spc="-5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numerical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format</a:t>
            </a:r>
            <a:r>
              <a:rPr sz="1800" b="0" spc="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for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model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Times New Roman"/>
                <a:cs typeface="Times New Roman"/>
              </a:rPr>
              <a:t>compatibility.</a:t>
            </a:r>
            <a:endParaRPr sz="1800">
              <a:latin typeface="Times New Roman"/>
              <a:cs typeface="Times New Roman"/>
            </a:endParaRPr>
          </a:p>
          <a:p>
            <a:pPr marL="122555" indent="-8890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123189" algn="l"/>
              </a:tabLst>
            </a:pPr>
            <a:r>
              <a:rPr sz="1800" dirty="0"/>
              <a:t>Data</a:t>
            </a:r>
            <a:r>
              <a:rPr sz="1800" spc="-5" dirty="0"/>
              <a:t> </a:t>
            </a:r>
            <a:r>
              <a:rPr sz="1800" dirty="0"/>
              <a:t>Splitting:</a:t>
            </a:r>
            <a:r>
              <a:rPr sz="1800" spc="-55" dirty="0"/>
              <a:t> </a:t>
            </a:r>
            <a:r>
              <a:rPr sz="1800" b="0" dirty="0">
                <a:latin typeface="Times New Roman"/>
                <a:cs typeface="Times New Roman"/>
              </a:rPr>
              <a:t>The dataset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is</a:t>
            </a:r>
            <a:r>
              <a:rPr sz="1800" b="0" spc="-2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divided</a:t>
            </a:r>
            <a:r>
              <a:rPr sz="1800" b="0" spc="-5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into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training,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validation,</a:t>
            </a:r>
            <a:r>
              <a:rPr sz="1800" b="0" spc="-5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and</a:t>
            </a:r>
            <a:r>
              <a:rPr sz="1800" b="0" spc="-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test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sets</a:t>
            </a:r>
            <a:r>
              <a:rPr sz="1800" b="0" spc="-2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(typically</a:t>
            </a:r>
            <a:r>
              <a:rPr sz="1800" b="0" spc="1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in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an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80/10/10</a:t>
            </a:r>
            <a:r>
              <a:rPr sz="1800" b="0" spc="-8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ratio)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spc="-25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1800" b="0" dirty="0">
                <a:latin typeface="Times New Roman"/>
                <a:cs typeface="Times New Roman"/>
              </a:rPr>
              <a:t>ensure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robust</a:t>
            </a:r>
            <a:r>
              <a:rPr sz="1800" b="0" spc="-5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model</a:t>
            </a:r>
            <a:r>
              <a:rPr sz="1800" b="0" spc="-10" dirty="0">
                <a:latin typeface="Times New Roman"/>
                <a:cs typeface="Times New Roman"/>
              </a:rPr>
              <a:t> evaluation.</a:t>
            </a:r>
            <a:endParaRPr sz="1800">
              <a:latin typeface="Times New Roman"/>
              <a:cs typeface="Times New Roman"/>
            </a:endParaRPr>
          </a:p>
          <a:p>
            <a:pPr marL="122555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123189" algn="l"/>
              </a:tabLst>
            </a:pPr>
            <a:r>
              <a:rPr sz="1800" dirty="0"/>
              <a:t>Outlier</a:t>
            </a:r>
            <a:r>
              <a:rPr sz="1800" spc="-35" dirty="0"/>
              <a:t> </a:t>
            </a:r>
            <a:r>
              <a:rPr sz="1800" spc="-10" dirty="0"/>
              <a:t>Detection</a:t>
            </a:r>
            <a:r>
              <a:rPr sz="1800" b="0" spc="-10" dirty="0">
                <a:latin typeface="Times New Roman"/>
                <a:cs typeface="Times New Roman"/>
              </a:rPr>
              <a:t>:</a:t>
            </a:r>
            <a:r>
              <a:rPr sz="1800" b="0" spc="-20" dirty="0">
                <a:latin typeface="Times New Roman"/>
                <a:cs typeface="Times New Roman"/>
              </a:rPr>
              <a:t> </a:t>
            </a:r>
            <a:r>
              <a:rPr sz="1800" b="0" spc="-60" dirty="0">
                <a:latin typeface="Times New Roman"/>
                <a:cs typeface="Times New Roman"/>
              </a:rPr>
              <a:t>We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identify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and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handle</a:t>
            </a:r>
            <a:r>
              <a:rPr sz="1800" b="0" spc="-5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outliers</a:t>
            </a:r>
            <a:r>
              <a:rPr sz="1800" b="0" spc="-5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using</a:t>
            </a:r>
            <a:r>
              <a:rPr sz="1800" b="0" spc="-6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statistical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methods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to</a:t>
            </a:r>
            <a:r>
              <a:rPr sz="1800" b="0" spc="-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avoid</a:t>
            </a:r>
            <a:r>
              <a:rPr sz="1800" b="0" spc="-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skewing</a:t>
            </a:r>
            <a:r>
              <a:rPr sz="1800" b="0" spc="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the</a:t>
            </a:r>
            <a:r>
              <a:rPr sz="1800" b="0" spc="-30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Times New Roman"/>
                <a:cs typeface="Times New Roman"/>
              </a:rPr>
              <a:t>results.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990600"/>
            <a:ext cx="10357510" cy="695325"/>
          </a:xfrm>
          <a:prstGeom prst="rect">
            <a:avLst/>
          </a:prstGeom>
        </p:spPr>
        <p:txBody>
          <a:bodyPr vert="horz" wrap="square" lIns="0" tIns="16878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Methods</a:t>
            </a:r>
            <a:r>
              <a:rPr spc="-30" dirty="0"/>
              <a:t> </a:t>
            </a:r>
            <a:r>
              <a:rPr dirty="0"/>
              <a:t>&amp;</a:t>
            </a:r>
            <a:r>
              <a:rPr spc="-165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685925"/>
            <a:ext cx="11198556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NumPy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fundamental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package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numerical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computing,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supporting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large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arrays,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matrices,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mathematical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efficient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scientific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computing.</a:t>
            </a:r>
            <a:endParaRPr sz="1800" dirty="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Matplotlib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versatile plotting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library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enables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static,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animated,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interactive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visualizations.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pyplot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module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easy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customizing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plots.</a:t>
            </a:r>
            <a:endParaRPr sz="1800" dirty="0">
              <a:latin typeface="Times New Roman"/>
              <a:cs typeface="Times New Roman"/>
            </a:endParaRPr>
          </a:p>
          <a:p>
            <a:pPr marL="12700" marR="474345" indent="-10160">
              <a:lnSpc>
                <a:spcPct val="100000"/>
              </a:lnSpc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	Pandas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powerful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library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manipulation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DataFrames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structured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data </a:t>
            </a:r>
            <a:r>
              <a:rPr sz="1800" dirty="0">
                <a:latin typeface="Times New Roman"/>
                <a:cs typeface="Times New Roman"/>
              </a:rPr>
              <a:t>handling,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easy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reading,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writing,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preparation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analysis.</a:t>
            </a:r>
            <a:endParaRPr sz="1800" dirty="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Genetic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Algorithm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(GA)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optimization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technique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inspired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natural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selection,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steps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including:</a:t>
            </a:r>
            <a:endParaRPr sz="1800" dirty="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Times New Roman"/>
                <a:cs typeface="Times New Roman"/>
              </a:rPr>
              <a:t>Initialization: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population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random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solutions.</a:t>
            </a:r>
            <a:endParaRPr sz="1800" dirty="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Evaluation: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Calculate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fairness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score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calculate_proportional_fairness.</a:t>
            </a:r>
            <a:endParaRPr sz="1800" dirty="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Times New Roman"/>
                <a:cs typeface="Times New Roman"/>
              </a:rPr>
              <a:t>Selection: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tournament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reproduction.</a:t>
            </a:r>
            <a:endParaRPr sz="1800" dirty="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lang="en-US" b="1" spc="-10" dirty="0">
                <a:latin typeface="Times New Roman"/>
                <a:cs typeface="Times New Roman"/>
              </a:rPr>
              <a:t>Machine Learning Algorithms:</a:t>
            </a: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Logistic Regression: Linear model for classification.</a:t>
            </a: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lang="en-US" sz="1800" spc="-10" dirty="0">
                <a:latin typeface="Times New Roman"/>
                <a:cs typeface="Times New Roman"/>
              </a:rPr>
              <a:t>Decision Tree: Splits data using feature values.</a:t>
            </a: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Random Forest: Ensemble of Decision Trees.</a:t>
            </a: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lang="en-US" sz="1800" spc="-10" dirty="0" err="1">
                <a:latin typeface="Times New Roman"/>
                <a:cs typeface="Times New Roman"/>
              </a:rPr>
              <a:t>Knn</a:t>
            </a:r>
            <a:r>
              <a:rPr lang="en-US" sz="1800" spc="-10" dirty="0">
                <a:latin typeface="Times New Roman"/>
                <a:cs typeface="Times New Roman"/>
              </a:rPr>
              <a:t>: Classifies by nearest </a:t>
            </a:r>
            <a:r>
              <a:rPr lang="en-US" sz="1800" spc="-10" dirty="0" err="1">
                <a:latin typeface="Times New Roman"/>
                <a:cs typeface="Times New Roman"/>
              </a:rPr>
              <a:t>neighbours</a:t>
            </a:r>
            <a:r>
              <a:rPr lang="en-US" spc="-10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Model</a:t>
            </a:r>
            <a:r>
              <a:rPr spc="-75" dirty="0"/>
              <a:t> </a:t>
            </a:r>
            <a:r>
              <a:rPr dirty="0"/>
              <a:t>Implementation</a:t>
            </a:r>
            <a:r>
              <a:rPr spc="-5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Training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49782" y="1850516"/>
            <a:ext cx="10292435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indent="-96520">
              <a:lnSpc>
                <a:spcPct val="100000"/>
              </a:lnSpc>
              <a:spcBef>
                <a:spcPts val="95"/>
              </a:spcBef>
              <a:buSzPct val="95000"/>
              <a:buChar char="•"/>
              <a:tabLst>
                <a:tab pos="67945" algn="l"/>
              </a:tabLst>
            </a:pP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project</a:t>
            </a:r>
            <a:r>
              <a:rPr b="0" spc="-10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uses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hybrid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model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with</a:t>
            </a:r>
            <a:r>
              <a:rPr b="0" spc="30" dirty="0">
                <a:latin typeface="Times New Roman"/>
                <a:cs typeface="Times New Roman"/>
              </a:rPr>
              <a:t> </a:t>
            </a:r>
            <a:r>
              <a:rPr spc="-10" dirty="0"/>
              <a:t>Genetic</a:t>
            </a:r>
            <a:r>
              <a:rPr spc="-114" dirty="0"/>
              <a:t> </a:t>
            </a:r>
            <a:r>
              <a:rPr dirty="0"/>
              <a:t>Algorithms</a:t>
            </a:r>
            <a:r>
              <a:rPr spc="-5" dirty="0"/>
              <a:t> </a:t>
            </a:r>
            <a:r>
              <a:rPr dirty="0"/>
              <a:t>(GA)</a:t>
            </a:r>
            <a:r>
              <a:rPr spc="-20" dirty="0"/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Machine Learning Al</a:t>
            </a:r>
            <a:r>
              <a:rPr lang="en-US" spc="-30" dirty="0"/>
              <a:t>gorithms (ML)</a:t>
            </a:r>
            <a:r>
              <a:rPr spc="-20" dirty="0"/>
              <a:t> </a:t>
            </a:r>
            <a:r>
              <a:rPr b="0" spc="-25" dirty="0">
                <a:latin typeface="Times New Roman"/>
                <a:cs typeface="Times New Roman"/>
              </a:rPr>
              <a:t>to</a:t>
            </a:r>
            <a:r>
              <a:rPr lang="en-US"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optimize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channel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selection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cognitive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radio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networks.</a:t>
            </a:r>
          </a:p>
          <a:p>
            <a:pPr marL="67310" indent="-96520">
              <a:lnSpc>
                <a:spcPct val="100000"/>
              </a:lnSpc>
              <a:buSzPct val="95000"/>
              <a:buChar char="•"/>
              <a:tabLst>
                <a:tab pos="67945" algn="l"/>
              </a:tabLst>
            </a:pP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GA</a:t>
            </a:r>
            <a:r>
              <a:rPr b="0" spc="-1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starts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by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initializing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population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channel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allocations,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evolving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them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through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selection,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b="0" spc="-10" dirty="0">
                <a:latin typeface="Times New Roman"/>
                <a:cs typeface="Times New Roman"/>
              </a:rPr>
              <a:t>crossover,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mutation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based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on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metrics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like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MMR,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MSR,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MPF.</a:t>
            </a:r>
          </a:p>
          <a:p>
            <a:pPr marR="343535" indent="-9525">
              <a:lnSpc>
                <a:spcPct val="100000"/>
              </a:lnSpc>
              <a:buSzPct val="95000"/>
              <a:buChar char="•"/>
              <a:tabLst>
                <a:tab pos="67945" algn="l"/>
              </a:tabLst>
            </a:pP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lang="en-US" b="0" spc="-35" dirty="0"/>
              <a:t>ML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trained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with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historical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real-time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data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predict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optimal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channel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usage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adapt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Times New Roman"/>
                <a:cs typeface="Times New Roman"/>
              </a:rPr>
              <a:t>to </a:t>
            </a:r>
            <a:r>
              <a:rPr b="0" dirty="0">
                <a:latin typeface="Times New Roman"/>
                <a:cs typeface="Times New Roman"/>
              </a:rPr>
              <a:t>user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requirements.</a:t>
            </a:r>
          </a:p>
          <a:p>
            <a:pPr marL="67310" indent="-97155">
              <a:lnSpc>
                <a:spcPct val="100000"/>
              </a:lnSpc>
              <a:buSzPct val="95000"/>
              <a:buChar char="•"/>
              <a:tabLst>
                <a:tab pos="67945" algn="l"/>
              </a:tabLst>
            </a:pPr>
            <a:r>
              <a:rPr b="0" spc="-10" dirty="0">
                <a:latin typeface="Times New Roman"/>
                <a:cs typeface="Times New Roman"/>
              </a:rPr>
              <a:t>Training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uses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backpropagation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optimization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reduce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prediction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errors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adapt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network</a:t>
            </a:r>
          </a:p>
          <a:p>
            <a:pPr>
              <a:lnSpc>
                <a:spcPct val="100000"/>
              </a:lnSpc>
            </a:pPr>
            <a:r>
              <a:rPr b="0" spc="-10" dirty="0">
                <a:latin typeface="Times New Roman"/>
                <a:cs typeface="Times New Roman"/>
              </a:rPr>
              <a:t>changes.</a:t>
            </a:r>
          </a:p>
          <a:p>
            <a:pPr marL="67310" indent="-97155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67945" algn="l"/>
              </a:tabLst>
            </a:pPr>
            <a:r>
              <a:rPr b="0" dirty="0">
                <a:latin typeface="Times New Roman"/>
                <a:cs typeface="Times New Roman"/>
              </a:rPr>
              <a:t>This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approach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enhances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spectrum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utilization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scalability,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providing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robust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solution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for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real-</a:t>
            </a:r>
            <a:r>
              <a:rPr b="0" spc="-20" dirty="0">
                <a:latin typeface="Times New Roman"/>
                <a:cs typeface="Times New Roman"/>
              </a:rPr>
              <a:t>time</a:t>
            </a:r>
          </a:p>
          <a:p>
            <a:pPr>
              <a:lnSpc>
                <a:spcPct val="100000"/>
              </a:lnSpc>
            </a:pPr>
            <a:r>
              <a:rPr b="0" dirty="0">
                <a:latin typeface="Times New Roman"/>
                <a:cs typeface="Times New Roman"/>
              </a:rPr>
              <a:t>spectrum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management.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Model</a:t>
            </a:r>
            <a:r>
              <a:rPr spc="-40" dirty="0"/>
              <a:t> </a:t>
            </a:r>
            <a:r>
              <a:rPr dirty="0"/>
              <a:t>Evaluation</a:t>
            </a:r>
            <a:r>
              <a:rPr spc="-75" dirty="0"/>
              <a:t> </a:t>
            </a:r>
            <a:r>
              <a:rPr spc="-10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086432"/>
            <a:ext cx="911923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330" indent="-96520">
              <a:lnSpc>
                <a:spcPct val="100000"/>
              </a:lnSpc>
              <a:spcBef>
                <a:spcPts val="95"/>
              </a:spcBef>
              <a:buSzPct val="95000"/>
              <a:buFont typeface="Times New Roman"/>
              <a:buChar char="•"/>
              <a:tabLst>
                <a:tab pos="100330" algn="l"/>
              </a:tabLst>
            </a:pPr>
            <a:r>
              <a:rPr sz="2000" b="1" dirty="0">
                <a:latin typeface="Times New Roman"/>
                <a:cs typeface="Times New Roman"/>
              </a:rPr>
              <a:t>Maximum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Minimum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Rate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(MMR):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Evaluates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lowest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throughput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across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ensure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minimum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quality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 marL="100330" indent="-96520">
              <a:lnSpc>
                <a:spcPct val="100000"/>
              </a:lnSpc>
              <a:buSzPct val="95000"/>
              <a:buFont typeface="Times New Roman"/>
              <a:buChar char="•"/>
              <a:tabLst>
                <a:tab pos="100330" algn="l"/>
              </a:tabLst>
            </a:pPr>
            <a:r>
              <a:rPr sz="2000" b="1" dirty="0">
                <a:latin typeface="Times New Roman"/>
                <a:cs typeface="Times New Roman"/>
              </a:rPr>
              <a:t>Maximum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Signal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Range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(MSR):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Assesses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farthest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distance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effective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communication,</a:t>
            </a:r>
            <a:r>
              <a:rPr sz="2000" dirty="0">
                <a:latin typeface="Times New Roman"/>
                <a:cs typeface="Times New Roman"/>
              </a:rPr>
              <a:t> indicating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coverage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optimization.</a:t>
            </a:r>
            <a:endParaRPr sz="2000">
              <a:latin typeface="Times New Roman"/>
              <a:cs typeface="Times New Roman"/>
            </a:endParaRPr>
          </a:p>
          <a:p>
            <a:pPr marL="100330" indent="-96520">
              <a:lnSpc>
                <a:spcPct val="100000"/>
              </a:lnSpc>
              <a:buSzPct val="95000"/>
              <a:buFont typeface="Times New Roman"/>
              <a:buChar char="•"/>
              <a:tabLst>
                <a:tab pos="100330" algn="l"/>
              </a:tabLst>
            </a:pPr>
            <a:r>
              <a:rPr sz="2000" b="1" dirty="0">
                <a:latin typeface="Times New Roman"/>
                <a:cs typeface="Times New Roman"/>
              </a:rPr>
              <a:t>Maximum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Proportional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Fairness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(MPF):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Measures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fairness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balancing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throughput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satisfaction.</a:t>
            </a:r>
            <a:endParaRPr sz="2000">
              <a:latin typeface="Times New Roman"/>
              <a:cs typeface="Times New Roman"/>
            </a:endParaRPr>
          </a:p>
          <a:p>
            <a:pPr marL="100330" indent="-96520">
              <a:lnSpc>
                <a:spcPct val="100000"/>
              </a:lnSpc>
              <a:buSzPct val="95000"/>
              <a:buFont typeface="Times New Roman"/>
              <a:buChar char="•"/>
              <a:tabLst>
                <a:tab pos="100330" algn="l"/>
              </a:tabLst>
            </a:pPr>
            <a:r>
              <a:rPr sz="2000" b="1" dirty="0">
                <a:latin typeface="Times New Roman"/>
                <a:cs typeface="Times New Roman"/>
              </a:rPr>
              <a:t>Channel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Utilization: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Tracks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efficiency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spectrum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usage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minimizing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conflicts.</a:t>
            </a:r>
            <a:endParaRPr sz="2000">
              <a:latin typeface="Times New Roman"/>
              <a:cs typeface="Times New Roman"/>
            </a:endParaRPr>
          </a:p>
          <a:p>
            <a:pPr marL="100330" indent="-97155">
              <a:lnSpc>
                <a:spcPct val="100000"/>
              </a:lnSpc>
              <a:spcBef>
                <a:spcPts val="5"/>
              </a:spcBef>
              <a:buSzPct val="95000"/>
              <a:buFont typeface="Times New Roman"/>
              <a:buChar char="•"/>
              <a:tabLst>
                <a:tab pos="10033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Interference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Levels: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Evaluates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model's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ability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interference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Results:</a:t>
            </a:r>
            <a:r>
              <a:rPr spc="-130" dirty="0"/>
              <a:t> </a:t>
            </a:r>
            <a:r>
              <a:rPr spc="-25" dirty="0"/>
              <a:t>Testing</a:t>
            </a:r>
            <a:r>
              <a:rPr spc="-80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10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877313"/>
            <a:ext cx="9024620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Times New Roman"/>
                <a:cs typeface="Times New Roman"/>
              </a:rPr>
              <a:t>Rigorous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validation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assess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real-world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performance.</a:t>
            </a:r>
            <a:endParaRPr sz="20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buChar char="•"/>
              <a:tabLst>
                <a:tab pos="228600" algn="l"/>
              </a:tabLst>
            </a:pPr>
            <a:r>
              <a:rPr sz="2000" dirty="0">
                <a:latin typeface="Times New Roman"/>
                <a:cs typeface="Times New Roman"/>
              </a:rPr>
              <a:t>Simulations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conditions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(user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densities,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interference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levels).</a:t>
            </a:r>
            <a:endParaRPr sz="2000">
              <a:latin typeface="Times New Roman"/>
              <a:cs typeface="Times New Roman"/>
            </a:endParaRPr>
          </a:p>
          <a:p>
            <a:pPr marL="222250" indent="-209550">
              <a:lnSpc>
                <a:spcPct val="100000"/>
              </a:lnSpc>
              <a:spcBef>
                <a:spcPts val="5"/>
              </a:spcBef>
              <a:buChar char="•"/>
              <a:tabLst>
                <a:tab pos="222250" algn="l"/>
              </a:tabLst>
            </a:pPr>
            <a:r>
              <a:rPr sz="2000" spc="-25" dirty="0">
                <a:latin typeface="Times New Roman"/>
                <a:cs typeface="Times New Roman"/>
              </a:rPr>
              <a:t>Validation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verify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dynamic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spectrum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allocation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efficiency.</a:t>
            </a:r>
            <a:endParaRPr sz="20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buChar char="•"/>
              <a:tabLst>
                <a:tab pos="228600" algn="l"/>
              </a:tabLst>
            </a:pPr>
            <a:r>
              <a:rPr sz="2000" dirty="0">
                <a:latin typeface="Times New Roman"/>
                <a:cs typeface="Times New Roman"/>
              </a:rPr>
              <a:t>Monitoring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metrics: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channel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utilization,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interference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rates,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satisfaction.</a:t>
            </a:r>
            <a:endParaRPr sz="20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buChar char="•"/>
              <a:tabLst>
                <a:tab pos="228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Cross-</a:t>
            </a:r>
            <a:r>
              <a:rPr sz="2000" dirty="0">
                <a:latin typeface="Times New Roman"/>
                <a:cs typeface="Times New Roman"/>
              </a:rPr>
              <a:t>validation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robustness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generalizability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across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diverse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environments.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898" y="990600"/>
            <a:ext cx="6201375" cy="3218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0"/>
              </a:spcBef>
            </a:pPr>
            <a:r>
              <a:rPr lang="en-IN" sz="2000" dirty="0"/>
              <a:t>MSR(10*10)</a:t>
            </a:r>
            <a:endParaRPr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1C6C80-6632-6A5F-D929-7E8B805B6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44" y="1396151"/>
            <a:ext cx="4724393" cy="254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A1210A-F49D-706C-674C-2F0B362A3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59912"/>
            <a:ext cx="4970442" cy="271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7461B02-BF55-E189-DB03-F3FFFC4C2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98" y="3937848"/>
            <a:ext cx="4521545" cy="24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C16A359-219E-B39B-8894-CE50F34A7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77" y="3935390"/>
            <a:ext cx="4929188" cy="269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5D268-842E-AC1A-3FC9-9B7372E8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26109"/>
            <a:ext cx="11734800" cy="307777"/>
          </a:xfrm>
        </p:spPr>
        <p:txBody>
          <a:bodyPr/>
          <a:lstStyle/>
          <a:p>
            <a:r>
              <a:rPr lang="en-IN" dirty="0"/>
              <a:t>MSR(15*15)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07400A-C9A9-4D1A-0DD7-120CA5D3A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465841"/>
            <a:ext cx="4743450" cy="256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FBABFE6-00C9-AF0D-DBCB-3D632A22D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69854"/>
            <a:ext cx="5105400" cy="276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58DD5820-1D8F-860B-D1EF-6FBB055A7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017093"/>
            <a:ext cx="4743450" cy="256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66710983-8A34-8CF4-2CE7-4ED85D91E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666" y="4034299"/>
            <a:ext cx="4978211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49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90FA-E5A7-63CB-23E5-DEE8F588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1088593"/>
            <a:ext cx="10357510" cy="307777"/>
          </a:xfrm>
        </p:spPr>
        <p:txBody>
          <a:bodyPr/>
          <a:lstStyle/>
          <a:p>
            <a:r>
              <a:rPr lang="en-IN" sz="2000" dirty="0"/>
              <a:t>MSR(20*20)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7A2506D-C38B-203E-954D-F81F70A59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69490"/>
            <a:ext cx="4648200" cy="251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AD62C67-DC71-B738-55D5-7077F766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36601"/>
            <a:ext cx="4893619" cy="264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22B0BC3A-D4C3-0833-C135-28ADB5A46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59492"/>
            <a:ext cx="5048250" cy="273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95F77AB6-AF04-D38C-F91E-20C9A395A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704" y="4023242"/>
            <a:ext cx="4893618" cy="260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6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EB17-9C5F-4793-3B73-F372E2FF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5" y="1085031"/>
            <a:ext cx="10357510" cy="307777"/>
          </a:xfrm>
        </p:spPr>
        <p:txBody>
          <a:bodyPr/>
          <a:lstStyle/>
          <a:p>
            <a:r>
              <a:rPr lang="en-IN" sz="2000" dirty="0"/>
              <a:t>MMR(10*10)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089D94F-41EF-9796-EE85-E816F791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2" y="1436539"/>
            <a:ext cx="457443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88C9D80-D633-261A-4E2A-9FC2757D3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24000"/>
            <a:ext cx="457443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3E8818F-DD22-CEE8-B418-060E2FB00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457443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00BF0507-8696-6F94-3717-C2E8820F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583" y="4018280"/>
            <a:ext cx="4892465" cy="271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83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2307" y="1447672"/>
            <a:ext cx="9714230" cy="1461770"/>
            <a:chOff x="1372307" y="1447672"/>
            <a:chExt cx="9714230" cy="14617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2307" y="1447672"/>
              <a:ext cx="9713857" cy="5314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4959" y="1703768"/>
              <a:ext cx="9300718" cy="120529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5410" y="1261694"/>
            <a:ext cx="9697720" cy="12693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49275" marR="5080" indent="-537210">
              <a:lnSpc>
                <a:spcPts val="4630"/>
              </a:lnSpc>
              <a:spcBef>
                <a:spcPts val="695"/>
              </a:spcBef>
            </a:pPr>
            <a:r>
              <a:rPr sz="4300" i="1" dirty="0">
                <a:latin typeface="Times New Roman"/>
                <a:cs typeface="Times New Roman"/>
              </a:rPr>
              <a:t>Dynamic</a:t>
            </a:r>
            <a:r>
              <a:rPr sz="4300" i="1" spc="-70" dirty="0">
                <a:latin typeface="Times New Roman"/>
                <a:cs typeface="Times New Roman"/>
              </a:rPr>
              <a:t> </a:t>
            </a:r>
            <a:r>
              <a:rPr sz="4300" i="1" spc="-10" dirty="0">
                <a:latin typeface="Times New Roman"/>
                <a:cs typeface="Times New Roman"/>
              </a:rPr>
              <a:t>Spectrum</a:t>
            </a:r>
            <a:r>
              <a:rPr sz="4300" i="1" spc="-229" dirty="0">
                <a:latin typeface="Times New Roman"/>
                <a:cs typeface="Times New Roman"/>
              </a:rPr>
              <a:t> </a:t>
            </a:r>
            <a:r>
              <a:rPr sz="4300" i="1" dirty="0">
                <a:latin typeface="Times New Roman"/>
                <a:cs typeface="Times New Roman"/>
              </a:rPr>
              <a:t>Allocation</a:t>
            </a:r>
            <a:r>
              <a:rPr sz="4300" i="1" spc="-90" dirty="0">
                <a:latin typeface="Times New Roman"/>
                <a:cs typeface="Times New Roman"/>
              </a:rPr>
              <a:t> </a:t>
            </a:r>
            <a:r>
              <a:rPr sz="4300" i="1" dirty="0">
                <a:latin typeface="Times New Roman"/>
                <a:cs typeface="Times New Roman"/>
              </a:rPr>
              <a:t>in</a:t>
            </a:r>
            <a:r>
              <a:rPr sz="4300" i="1" spc="-75" dirty="0">
                <a:latin typeface="Times New Roman"/>
                <a:cs typeface="Times New Roman"/>
              </a:rPr>
              <a:t> </a:t>
            </a:r>
            <a:r>
              <a:rPr sz="4300" i="1" spc="-10" dirty="0">
                <a:latin typeface="Times New Roman"/>
                <a:cs typeface="Times New Roman"/>
              </a:rPr>
              <a:t>Cognitive </a:t>
            </a:r>
            <a:r>
              <a:rPr sz="4300" i="1" dirty="0">
                <a:latin typeface="Times New Roman"/>
                <a:cs typeface="Times New Roman"/>
              </a:rPr>
              <a:t>Radio</a:t>
            </a:r>
            <a:r>
              <a:rPr sz="4300" i="1" spc="-100" dirty="0">
                <a:latin typeface="Times New Roman"/>
                <a:cs typeface="Times New Roman"/>
              </a:rPr>
              <a:t> </a:t>
            </a:r>
            <a:r>
              <a:rPr sz="4300" i="1" dirty="0">
                <a:latin typeface="Times New Roman"/>
                <a:cs typeface="Times New Roman"/>
              </a:rPr>
              <a:t>Networks</a:t>
            </a:r>
            <a:r>
              <a:rPr sz="4300" i="1" spc="-100" dirty="0">
                <a:latin typeface="Times New Roman"/>
                <a:cs typeface="Times New Roman"/>
              </a:rPr>
              <a:t> </a:t>
            </a:r>
            <a:r>
              <a:rPr sz="4300" i="1" dirty="0">
                <a:latin typeface="Times New Roman"/>
                <a:cs typeface="Times New Roman"/>
              </a:rPr>
              <a:t>Using</a:t>
            </a:r>
            <a:r>
              <a:rPr sz="4300" i="1" spc="-100" dirty="0">
                <a:latin typeface="Times New Roman"/>
                <a:cs typeface="Times New Roman"/>
              </a:rPr>
              <a:t> </a:t>
            </a:r>
            <a:r>
              <a:rPr sz="4300" i="1" dirty="0">
                <a:latin typeface="Times New Roman"/>
                <a:cs typeface="Times New Roman"/>
              </a:rPr>
              <a:t>Deep</a:t>
            </a:r>
            <a:r>
              <a:rPr sz="4300" i="1" spc="-70" dirty="0">
                <a:latin typeface="Times New Roman"/>
                <a:cs typeface="Times New Roman"/>
              </a:rPr>
              <a:t> </a:t>
            </a:r>
            <a:r>
              <a:rPr sz="4300" i="1" spc="-10" dirty="0">
                <a:latin typeface="Times New Roman"/>
                <a:cs typeface="Times New Roman"/>
              </a:rPr>
              <a:t>Learning</a:t>
            </a:r>
            <a:endParaRPr sz="43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4552" y="3011423"/>
            <a:ext cx="4626863" cy="28773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AAD1-5626-736A-E2F1-EB90DF44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1088593"/>
            <a:ext cx="10357510" cy="307777"/>
          </a:xfrm>
        </p:spPr>
        <p:txBody>
          <a:bodyPr/>
          <a:lstStyle/>
          <a:p>
            <a:r>
              <a:rPr lang="en-IN" sz="2000" dirty="0"/>
              <a:t>MMR(15*15)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BE242A0-1320-1432-CD23-4E532CC3A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524000"/>
            <a:ext cx="4724400" cy="262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8C45499-ADC1-4586-655B-32556B196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4724400" cy="262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2264C867-B584-2158-00B9-A8C399B9A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2" y="4087706"/>
            <a:ext cx="4513277" cy="250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07B20C05-00D8-D2F4-65EB-502DD6494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719" y="4148666"/>
            <a:ext cx="4424681" cy="24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80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42AC-E5F5-5F38-A22E-B55C6E8C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1088593"/>
            <a:ext cx="10357510" cy="307777"/>
          </a:xfrm>
        </p:spPr>
        <p:txBody>
          <a:bodyPr/>
          <a:lstStyle/>
          <a:p>
            <a:r>
              <a:rPr lang="en-IN" sz="2000" dirty="0"/>
              <a:t>MMR(20*20)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5EAF606-F4ED-477B-38DA-E4BB124F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444055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DFE651B-75F9-3850-A991-728ED82F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01450"/>
            <a:ext cx="47148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A45D8EF1-20A8-0890-1F43-C2D792A9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" y="3943350"/>
            <a:ext cx="4800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9FAA77BE-C7EF-6D86-323A-25B5391B7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990345"/>
            <a:ext cx="47148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27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3D5E-2C9E-1F9E-20B6-C7C35A00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5" y="1143000"/>
            <a:ext cx="10357510" cy="307777"/>
          </a:xfrm>
        </p:spPr>
        <p:txBody>
          <a:bodyPr/>
          <a:lstStyle/>
          <a:p>
            <a:r>
              <a:rPr lang="en-IN" sz="2000" dirty="0"/>
              <a:t>MPF(10*10)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EFC408F-174B-BC59-B816-CEAAF2F93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942022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25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E49F-C2E0-D1A6-A541-8E1F84D1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5" y="1066800"/>
            <a:ext cx="10357510" cy="307777"/>
          </a:xfrm>
        </p:spPr>
        <p:txBody>
          <a:bodyPr/>
          <a:lstStyle/>
          <a:p>
            <a:r>
              <a:rPr lang="en-IN" sz="2000" dirty="0"/>
              <a:t>MPF(15*15)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6704209-C6CA-625C-17F2-8162D78E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942022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863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1DC1-ACAD-C01C-50FE-1B39513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1088593"/>
            <a:ext cx="10357510" cy="307777"/>
          </a:xfrm>
        </p:spPr>
        <p:txBody>
          <a:bodyPr/>
          <a:lstStyle/>
          <a:p>
            <a:r>
              <a:rPr lang="en-IN" sz="2000" dirty="0"/>
              <a:t>MPF(20*20)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871D1C4-41E5-D5C4-E7D5-5C977AF5B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94297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351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0E7D-3CD9-252F-966C-640D6190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1088593"/>
            <a:ext cx="10357510" cy="430887"/>
          </a:xfrm>
        </p:spPr>
        <p:txBody>
          <a:bodyPr/>
          <a:lstStyle/>
          <a:p>
            <a:r>
              <a:rPr lang="en-IN" dirty="0"/>
              <a:t>Plots of (10*10,15*15,20*20 using Genetic Algorithm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4C48B58-42BE-CD99-056A-2041A9BA2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59" y="1859756"/>
            <a:ext cx="556524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53B3ADF-315C-FBEA-EFE5-1DE7B80D3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5539249" cy="37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9073CD-F1DC-F3A1-E38F-2E6C4455DBE0}"/>
              </a:ext>
            </a:extLst>
          </p:cNvPr>
          <p:cNvSpPr txBox="1"/>
          <p:nvPr/>
        </p:nvSpPr>
        <p:spPr>
          <a:xfrm>
            <a:off x="2819401" y="5715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MSR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6A635-AEAB-A2C5-5A58-40D2CC6A3DB0}"/>
              </a:ext>
            </a:extLst>
          </p:cNvPr>
          <p:cNvSpPr txBox="1"/>
          <p:nvPr/>
        </p:nvSpPr>
        <p:spPr>
          <a:xfrm>
            <a:off x="8638234" y="566883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MMR</a:t>
            </a:r>
          </a:p>
        </p:txBody>
      </p:sp>
    </p:spTree>
    <p:extLst>
      <p:ext uri="{BB962C8B-B14F-4D97-AF65-F5344CB8AC3E}">
        <p14:creationId xmlns:p14="http://schemas.microsoft.com/office/powerpoint/2010/main" val="3269322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8904" y="1304544"/>
            <a:ext cx="8290559" cy="45445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95847" y="5963818"/>
            <a:ext cx="7937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5" dirty="0">
                <a:latin typeface="Times New Roman"/>
                <a:cs typeface="Times New Roman"/>
              </a:rPr>
              <a:t>MPF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FFF58B-0ACA-CE41-A30C-6D688E73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44" y="1799158"/>
            <a:ext cx="1035751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optimized spectrum allocation in Cognitive Radio (CR) networks using Genetic Algorithms (GA) and Machine Learning (ML) models.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Utility functions like MSR, MMR, and MPF evaluated their performance.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 excelled in multi-objective optimization and real-time adaptability.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 and Random Forest performed well in fairness tasks but lacked adaptability to dynamic environments.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 is recommended for spectrum allocation in next-gen systems like 6G and IoT.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072083"/>
            <a:ext cx="20491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Future</a:t>
            </a:r>
            <a:r>
              <a:rPr spc="-7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630425"/>
            <a:ext cx="10288270" cy="3888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 algn="just">
              <a:lnSpc>
                <a:spcPct val="100000"/>
              </a:lnSpc>
              <a:spcBef>
                <a:spcPts val="90"/>
              </a:spcBef>
              <a:buFont typeface="Symbol"/>
              <a:buChar char=""/>
              <a:tabLst>
                <a:tab pos="356870" algn="l"/>
              </a:tabLst>
            </a:pPr>
            <a:r>
              <a:rPr sz="2000" b="1" dirty="0">
                <a:latin typeface="Times New Roman"/>
                <a:cs typeface="Times New Roman"/>
              </a:rPr>
              <a:t>Integration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with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Emerging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Technologies: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Expand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future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wireless</a:t>
            </a:r>
            <a:endParaRPr sz="20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communication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technologies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meet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demand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spectrum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efficiency.</a:t>
            </a:r>
            <a:endParaRPr sz="2000">
              <a:latin typeface="Times New Roman"/>
              <a:cs typeface="Times New Roman"/>
            </a:endParaRPr>
          </a:p>
          <a:p>
            <a:pPr marL="356870" indent="-344170" algn="just">
              <a:lnSpc>
                <a:spcPct val="100000"/>
              </a:lnSpc>
              <a:spcBef>
                <a:spcPts val="1010"/>
              </a:spcBef>
              <a:buFont typeface="Symbol"/>
              <a:buChar char=""/>
              <a:tabLst>
                <a:tab pos="356870" algn="l"/>
              </a:tabLst>
            </a:pPr>
            <a:r>
              <a:rPr sz="2000" b="1" dirty="0">
                <a:latin typeface="Times New Roman"/>
                <a:cs typeface="Times New Roman"/>
              </a:rPr>
              <a:t>Advanced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Machine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Learning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Techniques: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Incorporate techniques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ensemble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adaptability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performance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varied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 </a:t>
            </a:r>
            <a:r>
              <a:rPr sz="2000" spc="-10" dirty="0">
                <a:latin typeface="Times New Roman"/>
                <a:cs typeface="Times New Roman"/>
              </a:rPr>
              <a:t>conditions.</a:t>
            </a:r>
            <a:endParaRPr sz="2000">
              <a:latin typeface="Times New Roman"/>
              <a:cs typeface="Times New Roman"/>
            </a:endParaRPr>
          </a:p>
          <a:p>
            <a:pPr marL="356870" indent="-344170" algn="just">
              <a:lnSpc>
                <a:spcPct val="100000"/>
              </a:lnSpc>
              <a:spcBef>
                <a:spcPts val="990"/>
              </a:spcBef>
              <a:buFont typeface="Symbol"/>
              <a:buChar char=""/>
              <a:tabLst>
                <a:tab pos="356870" algn="l"/>
              </a:tabLst>
            </a:pPr>
            <a:r>
              <a:rPr sz="2000" b="1" dirty="0">
                <a:latin typeface="Times New Roman"/>
                <a:cs typeface="Times New Roman"/>
              </a:rPr>
              <a:t>IoT</a:t>
            </a:r>
            <a:r>
              <a:rPr sz="2000" b="1" spc="3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Applications:</a:t>
            </a:r>
            <a:r>
              <a:rPr sz="2000" b="1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Adapt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Internet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Things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(IoT)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environments,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optimizing</a:t>
            </a:r>
            <a:endParaRPr sz="20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spectrum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smart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cities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industrial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automation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scenarios.</a:t>
            </a:r>
            <a:endParaRPr sz="2000">
              <a:latin typeface="Times New Roman"/>
              <a:cs typeface="Times New Roman"/>
            </a:endParaRPr>
          </a:p>
          <a:p>
            <a:pPr marL="356235" indent="-343535" algn="just">
              <a:lnSpc>
                <a:spcPct val="100000"/>
              </a:lnSpc>
              <a:spcBef>
                <a:spcPts val="1010"/>
              </a:spcBef>
              <a:buFont typeface="Symbol"/>
              <a:buChar char=""/>
              <a:tabLst>
                <a:tab pos="35623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Real-</a:t>
            </a:r>
            <a:r>
              <a:rPr sz="2000" b="1" dirty="0">
                <a:latin typeface="Times New Roman"/>
                <a:cs typeface="Times New Roman"/>
              </a:rPr>
              <a:t>Time</a:t>
            </a:r>
            <a:r>
              <a:rPr sz="2000" b="1" spc="90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105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Analytics:</a:t>
            </a:r>
            <a:r>
              <a:rPr sz="2000" b="1" spc="9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Implement</a:t>
            </a:r>
            <a:r>
              <a:rPr sz="2000" spc="100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real-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9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analytics</a:t>
            </a:r>
            <a:r>
              <a:rPr sz="2000" spc="9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0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feedback</a:t>
            </a:r>
            <a:r>
              <a:rPr sz="2000" spc="9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loops</a:t>
            </a:r>
            <a:r>
              <a:rPr sz="2000" spc="9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00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enable</a:t>
            </a:r>
            <a:endParaRPr sz="20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proactive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spectrum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allocation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adjustments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dynamic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 </a:t>
            </a:r>
            <a:r>
              <a:rPr sz="2000" spc="-10" dirty="0">
                <a:latin typeface="Times New Roman"/>
                <a:cs typeface="Times New Roman"/>
              </a:rPr>
              <a:t>changes.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010"/>
              </a:spcBef>
              <a:buFont typeface="Symbol"/>
              <a:buChar char=""/>
              <a:tabLst>
                <a:tab pos="356870" algn="l"/>
              </a:tabLst>
            </a:pPr>
            <a:r>
              <a:rPr sz="2000" b="1" dirty="0">
                <a:latin typeface="Times New Roman"/>
                <a:cs typeface="Times New Roman"/>
              </a:rPr>
              <a:t>Security</a:t>
            </a:r>
            <a:r>
              <a:rPr sz="2000" b="1" spc="235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Measures:</a:t>
            </a:r>
            <a:r>
              <a:rPr sz="2000" b="1" spc="2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Explore</a:t>
            </a:r>
            <a:r>
              <a:rPr sz="2000" spc="2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2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robust</a:t>
            </a:r>
            <a:r>
              <a:rPr sz="2000" spc="24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2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protocols</a:t>
            </a:r>
            <a:r>
              <a:rPr sz="2000" spc="229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2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protect</a:t>
            </a:r>
            <a:r>
              <a:rPr sz="2000" spc="22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against 	</a:t>
            </a:r>
            <a:r>
              <a:rPr sz="2000" dirty="0">
                <a:latin typeface="Times New Roman"/>
                <a:cs typeface="Times New Roman"/>
              </a:rPr>
              <a:t>vulnerabilities</a:t>
            </a:r>
            <a:r>
              <a:rPr sz="2000" spc="1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decentralized</a:t>
            </a:r>
            <a:r>
              <a:rPr sz="2000" spc="17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spectrum</a:t>
            </a:r>
            <a:r>
              <a:rPr sz="2000" spc="1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management,</a:t>
            </a:r>
            <a:r>
              <a:rPr sz="2000" spc="17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ensuring</a:t>
            </a:r>
            <a:r>
              <a:rPr sz="2000" spc="1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reliable</a:t>
            </a:r>
            <a:r>
              <a:rPr sz="2000" spc="1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operation</a:t>
            </a:r>
            <a:r>
              <a:rPr sz="2000" spc="16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across 	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contexts.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6556" y="1545290"/>
            <a:ext cx="7667581" cy="41435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0565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INTRODUCTION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96518" y="2018741"/>
            <a:ext cx="10198100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330" indent="-96520">
              <a:lnSpc>
                <a:spcPct val="100000"/>
              </a:lnSpc>
              <a:spcBef>
                <a:spcPts val="95"/>
              </a:spcBef>
              <a:buSzPct val="95000"/>
              <a:buFont typeface="Times New Roman"/>
              <a:buChar char="•"/>
              <a:tabLst>
                <a:tab pos="100330" algn="l"/>
              </a:tabLst>
            </a:pPr>
            <a:r>
              <a:rPr sz="2000" b="1" dirty="0">
                <a:latin typeface="Times New Roman"/>
                <a:cs typeface="Times New Roman"/>
              </a:rPr>
              <a:t>Growing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Demand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rapid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advancement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wireless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communication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efficient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spectrum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 marL="100330" indent="-96520">
              <a:lnSpc>
                <a:spcPct val="100000"/>
              </a:lnSpc>
              <a:buSzPct val="95000"/>
              <a:buFont typeface="Times New Roman"/>
              <a:buChar char="•"/>
              <a:tabLst>
                <a:tab pos="100330" algn="l"/>
              </a:tabLst>
            </a:pPr>
            <a:r>
              <a:rPr sz="2000" b="1" dirty="0">
                <a:latin typeface="Times New Roman"/>
                <a:cs typeface="Times New Roman"/>
              </a:rPr>
              <a:t>Static</a:t>
            </a:r>
            <a:r>
              <a:rPr sz="2000" b="1" spc="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Allocation</a:t>
            </a:r>
            <a:r>
              <a:rPr sz="2000" b="1" spc="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Issues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Traditional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static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spectrum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allocation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leads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underutilization,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demand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bandwidth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rises.</a:t>
            </a:r>
            <a:endParaRPr sz="2000">
              <a:latin typeface="Times New Roman"/>
              <a:cs typeface="Times New Roman"/>
            </a:endParaRPr>
          </a:p>
          <a:p>
            <a:pPr marL="100330" indent="-96520">
              <a:lnSpc>
                <a:spcPct val="100000"/>
              </a:lnSpc>
              <a:buSzPct val="95000"/>
              <a:buFont typeface="Times New Roman"/>
              <a:buChar char="•"/>
              <a:tabLst>
                <a:tab pos="100330" algn="l"/>
              </a:tabLst>
            </a:pPr>
            <a:r>
              <a:rPr sz="2000" b="1" dirty="0">
                <a:latin typeface="Times New Roman"/>
                <a:cs typeface="Times New Roman"/>
              </a:rPr>
              <a:t>Cognitive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Radio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(CR)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Solution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technology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enables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dynamic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underused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frequency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bands,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spectrum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utilization.</a:t>
            </a:r>
            <a:endParaRPr sz="2000">
              <a:latin typeface="Times New Roman"/>
              <a:cs typeface="Times New Roman"/>
            </a:endParaRPr>
          </a:p>
          <a:p>
            <a:pPr marL="12700" marR="5715" indent="-9525">
              <a:lnSpc>
                <a:spcPct val="100000"/>
              </a:lnSpc>
              <a:buSzPct val="95000"/>
              <a:buFont typeface="Times New Roman"/>
              <a:buChar char="•"/>
              <a:tabLst>
                <a:tab pos="100330" algn="l"/>
              </a:tabLst>
            </a:pPr>
            <a:r>
              <a:rPr sz="2000" b="1" dirty="0">
                <a:latin typeface="Times New Roman"/>
                <a:cs typeface="Times New Roman"/>
              </a:rPr>
              <a:t>	Decentralized</a:t>
            </a:r>
            <a:r>
              <a:rPr sz="2000" b="1" spc="2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Approach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proposes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decentralized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selects </a:t>
            </a:r>
            <a:r>
              <a:rPr sz="2000" dirty="0">
                <a:latin typeface="Times New Roman"/>
                <a:cs typeface="Times New Roman"/>
              </a:rPr>
              <a:t>channels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independently,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centralized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 marL="100330" indent="-97155">
              <a:lnSpc>
                <a:spcPct val="100000"/>
              </a:lnSpc>
              <a:spcBef>
                <a:spcPts val="5"/>
              </a:spcBef>
              <a:buSzPct val="95000"/>
              <a:buFont typeface="Times New Roman"/>
              <a:buChar char="•"/>
              <a:tabLst>
                <a:tab pos="100330" algn="l"/>
                <a:tab pos="1372235" algn="l"/>
                <a:tab pos="3036570" algn="l"/>
                <a:tab pos="3518535" algn="l"/>
                <a:tab pos="4250055" algn="l"/>
                <a:tab pos="5396230" algn="l"/>
                <a:tab pos="6411595" algn="l"/>
                <a:tab pos="7740650" algn="l"/>
                <a:tab pos="8289925" algn="l"/>
                <a:tab pos="940816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Enhanced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Times New Roman"/>
                <a:cs typeface="Times New Roman"/>
              </a:rPr>
              <a:t>Performance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By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using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advanced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learning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techniques,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this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approach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reduces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interference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10" dirty="0">
                <a:latin typeface="Times New Roman"/>
                <a:cs typeface="Times New Roman"/>
              </a:rPr>
              <a:t> capacity,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spectrum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scarcity.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1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/>
              <a:t>Problem</a:t>
            </a:r>
            <a:r>
              <a:rPr sz="3200" spc="-180" dirty="0"/>
              <a:t> </a:t>
            </a:r>
            <a:r>
              <a:rPr sz="3200" spc="-10" dirty="0"/>
              <a:t>Definition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7244" y="1968449"/>
            <a:ext cx="9910445" cy="405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SzPct val="95833"/>
              <a:buFont typeface="Times New Roman"/>
              <a:buChar char="•"/>
              <a:tabLst>
                <a:tab pos="118745" algn="l"/>
              </a:tabLst>
            </a:pPr>
            <a:r>
              <a:rPr sz="2400" b="1" dirty="0">
                <a:latin typeface="Times New Roman"/>
                <a:cs typeface="Times New Roman"/>
              </a:rPr>
              <a:t>Problem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Limited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available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spectrum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(frequency)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communication,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congestion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interference.</a:t>
            </a:r>
            <a:endParaRPr sz="2400">
              <a:latin typeface="Times New Roman"/>
              <a:cs typeface="Times New Roman"/>
            </a:endParaRPr>
          </a:p>
          <a:p>
            <a:pPr marL="118745" indent="-114300">
              <a:lnSpc>
                <a:spcPct val="100000"/>
              </a:lnSpc>
              <a:buSzPct val="95833"/>
              <a:buFont typeface="Times New Roman"/>
              <a:buChar char="•"/>
              <a:tabLst>
                <a:tab pos="11874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Goal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spectrum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efficiently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pick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channels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own, without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central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authority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controlling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  <a:p>
            <a:pPr marL="118745" indent="-114300">
              <a:lnSpc>
                <a:spcPct val="100000"/>
              </a:lnSpc>
              <a:buSzPct val="95833"/>
              <a:buFont typeface="Times New Roman"/>
              <a:buChar char="•"/>
              <a:tabLst>
                <a:tab pos="11874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Challenges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channels without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interfering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other.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conditions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keep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changing,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adapt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quickly.</a:t>
            </a:r>
            <a:endParaRPr sz="2400">
              <a:latin typeface="Times New Roman"/>
              <a:cs typeface="Times New Roman"/>
            </a:endParaRPr>
          </a:p>
          <a:p>
            <a:pPr marL="12700" marR="158115" indent="-8255">
              <a:lnSpc>
                <a:spcPct val="100000"/>
              </a:lnSpc>
              <a:buSzPct val="95833"/>
              <a:buFont typeface="Times New Roman"/>
              <a:buChar char="•"/>
              <a:tabLst>
                <a:tab pos="118745" algn="l"/>
              </a:tabLst>
            </a:pPr>
            <a:r>
              <a:rPr sz="2400" b="1" dirty="0">
                <a:latin typeface="Times New Roman"/>
                <a:cs typeface="Times New Roman"/>
              </a:rPr>
              <a:t>	Solution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Approach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deep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user </a:t>
            </a:r>
            <a:r>
              <a:rPr sz="2400" dirty="0">
                <a:latin typeface="Times New Roman"/>
                <a:cs typeface="Times New Roman"/>
              </a:rPr>
              <a:t>choose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channel based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conditions.</a:t>
            </a:r>
            <a:endParaRPr sz="2400">
              <a:latin typeface="Times New Roman"/>
              <a:cs typeface="Times New Roman"/>
            </a:endParaRPr>
          </a:p>
          <a:p>
            <a:pPr marL="12700" marR="5080" indent="-8255">
              <a:lnSpc>
                <a:spcPct val="100000"/>
              </a:lnSpc>
              <a:spcBef>
                <a:spcPts val="5"/>
              </a:spcBef>
              <a:buSzPct val="95833"/>
              <a:buFont typeface="Times New Roman"/>
              <a:buChar char="•"/>
              <a:tabLst>
                <a:tab pos="118745" algn="l"/>
              </a:tabLst>
            </a:pPr>
            <a:r>
              <a:rPr sz="2400" b="1" dirty="0">
                <a:latin typeface="Times New Roman"/>
                <a:cs typeface="Times New Roman"/>
              </a:rPr>
              <a:t>	Expected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Outcome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available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spectrum,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interference,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improved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performance.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260" y="1249756"/>
            <a:ext cx="43643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Objective</a:t>
            </a:r>
            <a:r>
              <a:rPr sz="4000" spc="-45" dirty="0"/>
              <a:t> </a:t>
            </a:r>
            <a:r>
              <a:rPr sz="4000" dirty="0"/>
              <a:t>of</a:t>
            </a:r>
            <a:r>
              <a:rPr sz="4000" spc="-30" dirty="0"/>
              <a:t> </a:t>
            </a:r>
            <a:r>
              <a:rPr sz="4000" spc="-10" dirty="0"/>
              <a:t>Project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05280" y="2204161"/>
            <a:ext cx="960247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Objective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decentralized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dynamic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spectrum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multi-user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wireless </a:t>
            </a:r>
            <a:r>
              <a:rPr sz="1800" spc="-10" dirty="0">
                <a:latin typeface="Times New Roman"/>
                <a:cs typeface="Times New Roman"/>
              </a:rPr>
              <a:t>networks.</a:t>
            </a:r>
            <a:endParaRPr sz="1800" dirty="0">
              <a:latin typeface="Times New Roman"/>
              <a:cs typeface="Times New Roman"/>
            </a:endParaRPr>
          </a:p>
          <a:p>
            <a:pPr marL="12700" marR="422909" indent="-10160">
              <a:lnSpc>
                <a:spcPct val="100000"/>
              </a:lnSpc>
              <a:spcBef>
                <a:spcPts val="5"/>
              </a:spcBef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	Efficient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Spectrum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Management</a:t>
            </a:r>
            <a:r>
              <a:rPr sz="1800" dirty="0">
                <a:latin typeface="Times New Roman"/>
                <a:cs typeface="Times New Roman"/>
              </a:rPr>
              <a:t>: Improve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spectrum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utilization,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reduce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interference,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increase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capacity.</a:t>
            </a:r>
            <a:endParaRPr sz="1800" dirty="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Machine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Learning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Techniques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Machine </a:t>
            </a:r>
            <a:r>
              <a:rPr lang="en-US" sz="1800" spc="-45" dirty="0" err="1">
                <a:latin typeface="Times New Roman"/>
                <a:cs typeface="Times New Roman"/>
              </a:rPr>
              <a:t>Learning,</a:t>
            </a:r>
            <a:r>
              <a:rPr sz="1800" dirty="0" err="1">
                <a:latin typeface="Times New Roman"/>
                <a:cs typeface="Times New Roman"/>
              </a:rPr>
              <a:t>Q</a:t>
            </a:r>
            <a:r>
              <a:rPr sz="1800" dirty="0">
                <a:latin typeface="Times New Roman"/>
                <a:cs typeface="Times New Roman"/>
              </a:rPr>
              <a:t>-learning,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DQN,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Reinforcement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optimization.</a:t>
            </a:r>
            <a:endParaRPr sz="1800" dirty="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Real-Time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Adaptation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Enable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channel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adapts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changing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conditions.</a:t>
            </a:r>
            <a:endParaRPr sz="1800" dirty="0">
              <a:latin typeface="Times New Roman"/>
              <a:cs typeface="Times New Roman"/>
            </a:endParaRPr>
          </a:p>
          <a:p>
            <a:pPr marL="12700" marR="655955" indent="-10160">
              <a:lnSpc>
                <a:spcPct val="100000"/>
              </a:lnSpc>
              <a:spcBef>
                <a:spcPts val="5"/>
              </a:spcBef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	Enhanced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Network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Performance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Minimize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conflicts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boost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overall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network performance.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/>
              <a:t>Scope</a:t>
            </a:r>
            <a:r>
              <a:rPr sz="4400" spc="-65" dirty="0"/>
              <a:t> </a:t>
            </a:r>
            <a:r>
              <a:rPr sz="4400" dirty="0"/>
              <a:t>of</a:t>
            </a:r>
            <a:r>
              <a:rPr sz="4400" spc="-65" dirty="0"/>
              <a:t> </a:t>
            </a:r>
            <a:r>
              <a:rPr sz="4400" spc="-10" dirty="0"/>
              <a:t>Project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44" y="2301366"/>
            <a:ext cx="10180955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5515" indent="-1016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	Decentralized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Framework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channels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independently,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reducing </a:t>
            </a:r>
            <a:r>
              <a:rPr sz="1800" dirty="0">
                <a:latin typeface="Times New Roman"/>
                <a:cs typeface="Times New Roman"/>
              </a:rPr>
              <a:t>centralized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complexity.</a:t>
            </a:r>
            <a:endParaRPr sz="1800" dirty="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Algorithm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Integration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Machine </a:t>
            </a:r>
            <a:r>
              <a:rPr lang="en-US" sz="1800" spc="-30" dirty="0" err="1">
                <a:latin typeface="Times New Roman"/>
                <a:cs typeface="Times New Roman"/>
              </a:rPr>
              <a:t>Learning</a:t>
            </a:r>
            <a:r>
              <a:rPr sz="1800" spc="-10" dirty="0" err="1">
                <a:latin typeface="Times New Roman"/>
                <a:cs typeface="Times New Roman"/>
              </a:rPr>
              <a:t>Q</a:t>
            </a:r>
            <a:r>
              <a:rPr sz="1800" spc="-10" dirty="0">
                <a:latin typeface="Times New Roman"/>
                <a:cs typeface="Times New Roman"/>
              </a:rPr>
              <a:t>-</a:t>
            </a:r>
            <a:r>
              <a:rPr sz="1800" dirty="0">
                <a:latin typeface="Times New Roman"/>
                <a:cs typeface="Times New Roman"/>
              </a:rPr>
              <a:t>learning,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DQN,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Reinforcement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optimize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real-</a:t>
            </a:r>
            <a:r>
              <a:rPr sz="1800" spc="-20" dirty="0">
                <a:latin typeface="Times New Roman"/>
                <a:cs typeface="Times New Roman"/>
              </a:rPr>
              <a:t>time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channel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adapt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-10" dirty="0">
                <a:latin typeface="Times New Roman"/>
                <a:cs typeface="Times New Roman"/>
              </a:rPr>
              <a:t> changes.</a:t>
            </a:r>
            <a:endParaRPr sz="1800" dirty="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Enhanced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Performance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Improve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spectrum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utilization,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reduce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interference,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increase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 </a:t>
            </a:r>
            <a:r>
              <a:rPr sz="1800" spc="-10" dirty="0">
                <a:latin typeface="Times New Roman"/>
                <a:cs typeface="Times New Roman"/>
              </a:rPr>
              <a:t>capacity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intelligent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channel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selection.</a:t>
            </a:r>
            <a:endParaRPr sz="1800" dirty="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Simulation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Validation</a:t>
            </a:r>
            <a:r>
              <a:rPr sz="1800" spc="-20" dirty="0">
                <a:latin typeface="Times New Roman"/>
                <a:cs typeface="Times New Roman"/>
              </a:rPr>
              <a:t>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Test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proposed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simulations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effectiveness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reducing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interference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boosting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efficiency.</a:t>
            </a:r>
            <a:endParaRPr sz="1800" dirty="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Future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Applications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approach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emerging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5G/6G,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IoT,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cognitive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radio,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where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dynamic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spectrum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essential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6175" y="1122629"/>
            <a:ext cx="20421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40" dirty="0"/>
              <a:t>ANALYSIS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76401" y="2612212"/>
            <a:ext cx="1018032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Objective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decentralized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dynamic spectrum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 using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enhance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wireless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communication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efficiency.</a:t>
            </a:r>
            <a:endParaRPr sz="1800" dirty="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Project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Planning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Conduct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literature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review,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(like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Machine Learning 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Genetic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Algorithms),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timeline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milestones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team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roles.</a:t>
            </a:r>
            <a:endParaRPr sz="1800" dirty="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Collection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Preprocessing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Gather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prepare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historical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simulated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spectrum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analysis.</a:t>
            </a:r>
            <a:endParaRPr sz="1800" dirty="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Model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Testing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Evaluation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Experiment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architectures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simulations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assess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improvements 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spectrum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utilization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interference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reduction.</a:t>
            </a:r>
            <a:endParaRPr sz="1800" dirty="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Project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Conclusion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Compile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findings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final report,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recommendations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IoT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technologies.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801" y="1745361"/>
            <a:ext cx="47288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Times New Roman"/>
                <a:cs typeface="Times New Roman"/>
              </a:rPr>
              <a:t>Project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Planning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Research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27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Model</a:t>
            </a:r>
            <a:r>
              <a:rPr sz="3200" spc="-120" dirty="0"/>
              <a:t> </a:t>
            </a:r>
            <a:r>
              <a:rPr sz="3200" dirty="0"/>
              <a:t>Selection</a:t>
            </a:r>
            <a:r>
              <a:rPr sz="3200" spc="-35" dirty="0"/>
              <a:t> </a:t>
            </a:r>
            <a:r>
              <a:rPr sz="3200" spc="-10" dirty="0"/>
              <a:t>and</a:t>
            </a:r>
            <a:r>
              <a:rPr sz="3200" spc="-200" dirty="0"/>
              <a:t> </a:t>
            </a:r>
            <a:r>
              <a:rPr sz="3200" spc="-10" dirty="0"/>
              <a:t>Architecture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7244" y="2227529"/>
            <a:ext cx="9657080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330" indent="-96520">
              <a:lnSpc>
                <a:spcPct val="100000"/>
              </a:lnSpc>
              <a:spcBef>
                <a:spcPts val="95"/>
              </a:spcBef>
              <a:buSzPct val="95000"/>
              <a:buChar char="•"/>
              <a:tabLst>
                <a:tab pos="10033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hybrid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Genetic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Algorithm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(GA)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dynamic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spectrum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allocation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cognitive radio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networks.</a:t>
            </a:r>
            <a:endParaRPr sz="2000" dirty="0">
              <a:latin typeface="Times New Roman"/>
              <a:cs typeface="Times New Roman"/>
            </a:endParaRPr>
          </a:p>
          <a:p>
            <a:pPr marL="100330" indent="-96520">
              <a:lnSpc>
                <a:spcPct val="100000"/>
              </a:lnSpc>
              <a:buSzPct val="95000"/>
              <a:buFont typeface="Times New Roman"/>
              <a:buChar char="•"/>
              <a:tabLst>
                <a:tab pos="100330" algn="l"/>
              </a:tabLst>
            </a:pPr>
            <a:r>
              <a:rPr sz="2000" b="1" dirty="0">
                <a:latin typeface="Times New Roman"/>
                <a:cs typeface="Times New Roman"/>
              </a:rPr>
              <a:t>GA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optimizes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channel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reallocation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during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conflicts,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channels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minimize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disruption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primary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secondary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users.</a:t>
            </a:r>
            <a:endParaRPr sz="2000" dirty="0">
              <a:latin typeface="Times New Roman"/>
              <a:cs typeface="Times New Roman"/>
            </a:endParaRPr>
          </a:p>
          <a:p>
            <a:pPr marL="100330" indent="-96520">
              <a:lnSpc>
                <a:spcPct val="100000"/>
              </a:lnSpc>
              <a:buSzPct val="95000"/>
              <a:buChar char="•"/>
              <a:tabLst>
                <a:tab pos="10033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decentralized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architecture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channels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independently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adapt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changes.</a:t>
            </a:r>
            <a:endParaRPr sz="2000" dirty="0">
              <a:latin typeface="Times New Roman"/>
              <a:cs typeface="Times New Roman"/>
            </a:endParaRPr>
          </a:p>
          <a:p>
            <a:pPr marL="12700" marR="524510" indent="-9525">
              <a:lnSpc>
                <a:spcPct val="100000"/>
              </a:lnSpc>
              <a:buSzPct val="95000"/>
              <a:buChar char="•"/>
              <a:tabLst>
                <a:tab pos="100330" algn="l"/>
              </a:tabLst>
            </a:pPr>
            <a:r>
              <a:rPr sz="2000" dirty="0">
                <a:latin typeface="Times New Roman"/>
                <a:cs typeface="Times New Roman"/>
              </a:rPr>
              <a:t>	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hybrid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enhances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capacity,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interference,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overall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network performance.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8152" y="936193"/>
            <a:ext cx="31038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215" dirty="0">
                <a:latin typeface="Cambria"/>
                <a:cs typeface="Cambria"/>
              </a:rPr>
              <a:t>Architecture</a:t>
            </a:r>
            <a:endParaRPr sz="40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914143"/>
            <a:ext cx="8077200" cy="41727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1755</Words>
  <Application>Microsoft Office PowerPoint</Application>
  <PresentationFormat>Widescreen</PresentationFormat>
  <Paragraphs>153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MT</vt:lpstr>
      <vt:lpstr>Calibri</vt:lpstr>
      <vt:lpstr>Cambria</vt:lpstr>
      <vt:lpstr>Symbol</vt:lpstr>
      <vt:lpstr>Times New Roman</vt:lpstr>
      <vt:lpstr>Office Theme</vt:lpstr>
      <vt:lpstr>PowerPoint Presentation</vt:lpstr>
      <vt:lpstr>Dynamic Spectrum Allocation in Cognitive Radio Networks Using Deep Learning</vt:lpstr>
      <vt:lpstr>INTRODUCTION</vt:lpstr>
      <vt:lpstr>Problem Definition</vt:lpstr>
      <vt:lpstr>Objective of Project</vt:lpstr>
      <vt:lpstr>Scope of Project</vt:lpstr>
      <vt:lpstr>ANALYSIS</vt:lpstr>
      <vt:lpstr>Model Selection and Architecture</vt:lpstr>
      <vt:lpstr>Architecture</vt:lpstr>
      <vt:lpstr>Data Set Descriptions</vt:lpstr>
      <vt:lpstr>Data Preprocessing Techniques</vt:lpstr>
      <vt:lpstr>Methods &amp; Algorithms</vt:lpstr>
      <vt:lpstr>Model Implementation and Training</vt:lpstr>
      <vt:lpstr>Model Evaluation Metrics</vt:lpstr>
      <vt:lpstr>Results: Testing and Validation</vt:lpstr>
      <vt:lpstr>MSR(10*10)</vt:lpstr>
      <vt:lpstr>PowerPoint Presentation</vt:lpstr>
      <vt:lpstr>MSR(20*20)</vt:lpstr>
      <vt:lpstr>MMR(10*10)</vt:lpstr>
      <vt:lpstr>MMR(15*15)</vt:lpstr>
      <vt:lpstr>MMR(20*20)</vt:lpstr>
      <vt:lpstr>MPF(10*10)</vt:lpstr>
      <vt:lpstr>MPF(15*15)</vt:lpstr>
      <vt:lpstr>MPF(20*20)</vt:lpstr>
      <vt:lpstr>Plots of (10*10,15*15,20*20 using Genetic Algorithm</vt:lpstr>
      <vt:lpstr>PowerPoint Presentation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B.JYOTHI</dc:creator>
  <cp:lastModifiedBy>jyothi bomminayani</cp:lastModifiedBy>
  <cp:revision>2</cp:revision>
  <dcterms:created xsi:type="dcterms:W3CDTF">2024-11-27T10:09:43Z</dcterms:created>
  <dcterms:modified xsi:type="dcterms:W3CDTF">2024-11-27T14:28:08Z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2024-11-27T00:00:00Z</vt:filetime>
  </property>
  <property fmtid="{D5CDD505-2E9C-101B-9397-08002B2CF9AE}" pid="5" name="Producer">
    <vt:lpwstr>www.ilovepdf.com</vt:lpwstr>
  </property>
</Properties>
</file>