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103" autoAdjust="0"/>
  </p:normalViewPr>
  <p:slideViewPr>
    <p:cSldViewPr>
      <p:cViewPr varScale="1">
        <p:scale>
          <a:sx n="67" d="100"/>
          <a:sy n="67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6FDB-B064-4DFB-BD42-B92EDD3F232B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F68D-3DFC-4E47-A092-8BE9BC7456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6FDB-B064-4DFB-BD42-B92EDD3F232B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F68D-3DFC-4E47-A092-8BE9BC7456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6FDB-B064-4DFB-BD42-B92EDD3F232B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F68D-3DFC-4E47-A092-8BE9BC7456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6FDB-B064-4DFB-BD42-B92EDD3F232B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F68D-3DFC-4E47-A092-8BE9BC7456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6FDB-B064-4DFB-BD42-B92EDD3F232B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F68D-3DFC-4E47-A092-8BE9BC7456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6FDB-B064-4DFB-BD42-B92EDD3F232B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F68D-3DFC-4E47-A092-8BE9BC7456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6FDB-B064-4DFB-BD42-B92EDD3F232B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F68D-3DFC-4E47-A092-8BE9BC7456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6FDB-B064-4DFB-BD42-B92EDD3F232B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F68D-3DFC-4E47-A092-8BE9BC7456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6FDB-B064-4DFB-BD42-B92EDD3F232B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F68D-3DFC-4E47-A092-8BE9BC7456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6FDB-B064-4DFB-BD42-B92EDD3F232B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F68D-3DFC-4E47-A092-8BE9BC74561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6FDB-B064-4DFB-BD42-B92EDD3F232B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B8F68D-3DFC-4E47-A092-8BE9BC745617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9B8F68D-3DFC-4E47-A092-8BE9BC745617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1D96FDB-B064-4DFB-BD42-B92EDD3F232B}" type="datetimeFigureOut">
              <a:rPr lang="en-IN" smtClean="0"/>
              <a:t>26-03-2020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material.angular.io/cdk/scrolling/overvie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ANGULAR 7 FEATURES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92" y="5085184"/>
            <a:ext cx="6461760" cy="1066800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MD AL ZAMEER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ID:5067551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654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2820404"/>
              </p:ext>
            </p:extLst>
          </p:nvPr>
        </p:nvGraphicFramePr>
        <p:xfrm>
          <a:off x="1115616" y="1772816"/>
          <a:ext cx="5568221" cy="4875610"/>
        </p:xfrm>
        <a:graphic>
          <a:graphicData uri="http://schemas.openxmlformats.org/drawingml/2006/table">
            <a:tbl>
              <a:tblPr/>
              <a:tblGrid>
                <a:gridCol w="192549"/>
                <a:gridCol w="5375672"/>
              </a:tblGrid>
              <a:tr h="3291434">
                <a:tc>
                  <a:txBody>
                    <a:bodyPr/>
                    <a:lstStyle/>
                    <a:p>
                      <a:pPr algn="r" fontAlgn="base"/>
                      <a:r>
                        <a:rPr lang="en-IN" sz="150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r" fontAlgn="base"/>
                      <a:r>
                        <a:rPr lang="en-IN" sz="150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r" fontAlgn="base"/>
                      <a:r>
                        <a:rPr lang="en-IN" sz="150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r" fontAlgn="base"/>
                      <a:r>
                        <a:rPr lang="en-IN" sz="150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r" fontAlgn="base"/>
                      <a:r>
                        <a:rPr lang="en-IN" sz="150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r" fontAlgn="base"/>
                      <a:r>
                        <a:rPr lang="en-IN" sz="150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r" fontAlgn="base"/>
                      <a:r>
                        <a:rPr lang="en-IN" sz="150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r" fontAlgn="base"/>
                      <a:r>
                        <a:rPr lang="en-IN" sz="150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r" fontAlgn="base"/>
                      <a:r>
                        <a:rPr lang="en-IN" sz="150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r" fontAlgn="base"/>
                      <a:r>
                        <a:rPr lang="en-IN" sz="150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r" fontAlgn="base"/>
                      <a:r>
                        <a:rPr lang="en-IN" sz="150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r" fontAlgn="base"/>
                      <a:r>
                        <a:rPr lang="en-IN" sz="150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r" fontAlgn="base"/>
                      <a:r>
                        <a:rPr lang="en-IN" sz="150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r" fontAlgn="base"/>
                      <a:r>
                        <a:rPr lang="en-IN" sz="150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  <a:p>
                      <a:pPr algn="r" fontAlgn="base"/>
                      <a:r>
                        <a:rPr lang="en-IN" sz="150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15</a:t>
                      </a:r>
                    </a:p>
                  </a:txBody>
                  <a:tcPr marL="75009" marR="75009" marT="37505" marB="37505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&lt;table&gt;</a:t>
                      </a:r>
                      <a:endParaRPr lang="en-IN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5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</a:t>
                      </a:r>
                      <a:r>
                        <a:rPr lang="en-IN" sz="1500" b="1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thead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lang="en-IN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5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  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</a:t>
                      </a:r>
                      <a:r>
                        <a:rPr lang="en-IN" sz="1500" b="1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tr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lang="en-IN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5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&lt;td&gt;</a:t>
                      </a:r>
                      <a:r>
                        <a:rPr lang="en-IN" sz="15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Name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&lt;/td&gt;</a:t>
                      </a:r>
                      <a:endParaRPr lang="en-IN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5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&lt;td&gt;</a:t>
                      </a:r>
                      <a:r>
                        <a:rPr lang="en-IN" sz="15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ID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&lt;/td&gt;</a:t>
                      </a:r>
                      <a:endParaRPr lang="en-IN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5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  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&lt;/</a:t>
                      </a:r>
                      <a:r>
                        <a:rPr lang="en-IN" sz="1500" b="1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tr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lang="en-IN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5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&lt;/</a:t>
                      </a:r>
                      <a:r>
                        <a:rPr lang="en-IN" sz="1500" b="1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thead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lang="en-IN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5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</a:t>
                      </a:r>
                      <a:r>
                        <a:rPr lang="en-IN" sz="1500" b="1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tbody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lang="en-IN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5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  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</a:t>
                      </a:r>
                      <a:r>
                        <a:rPr lang="en-IN" sz="1500" b="1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tr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IN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en-IN" sz="1500" dirty="0" err="1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ngFor</a:t>
                      </a:r>
                      <a:r>
                        <a:rPr lang="en-IN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IN" sz="1500" dirty="0">
                          <a:solidFill>
                            <a:srgbClr val="DD1144"/>
                          </a:solidFill>
                          <a:effectLst/>
                          <a:latin typeface="inherit"/>
                        </a:rPr>
                        <a:t>"let row of </a:t>
                      </a:r>
                      <a:r>
                        <a:rPr lang="en-IN" sz="1500" dirty="0" err="1">
                          <a:solidFill>
                            <a:srgbClr val="DD1144"/>
                          </a:solidFill>
                          <a:effectLst/>
                          <a:latin typeface="inherit"/>
                        </a:rPr>
                        <a:t>tableData</a:t>
                      </a:r>
                      <a:r>
                        <a:rPr lang="en-IN" sz="1500" dirty="0">
                          <a:solidFill>
                            <a:srgbClr val="DD1144"/>
                          </a:solidFill>
                          <a:effectLst/>
                          <a:latin typeface="inherit"/>
                        </a:rPr>
                        <a:t>"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lang="en-IN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5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&lt;td&gt;</a:t>
                      </a:r>
                      <a:r>
                        <a:rPr lang="en-IN" sz="15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{{row.name}}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&lt;/td&gt;</a:t>
                      </a:r>
                      <a:endParaRPr lang="en-IN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5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&lt;td&gt;</a:t>
                      </a:r>
                      <a:r>
                        <a:rPr lang="en-IN" sz="15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{{row.id}}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&lt;/td&gt;</a:t>
                      </a:r>
                      <a:endParaRPr lang="en-IN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5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  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&lt;/</a:t>
                      </a:r>
                      <a:r>
                        <a:rPr lang="en-IN" sz="1500" b="1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tr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lang="en-IN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5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&lt;/</a:t>
                      </a:r>
                      <a:r>
                        <a:rPr lang="en-IN" sz="1500" b="1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tbody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lang="en-IN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5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&lt;/table&gt;</a:t>
                      </a:r>
                      <a:endParaRPr lang="en-IN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5009" marR="75009" marT="37505" marB="37505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DF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8072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2276872"/>
            <a:ext cx="6457950" cy="4109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539552" y="1628800"/>
            <a:ext cx="7560840" cy="458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IN" b="1" dirty="0" err="1">
                <a:latin typeface="Times New Roman" pitchFamily="18" charset="0"/>
                <a:cs typeface="Times New Roman" pitchFamily="18" charset="0"/>
              </a:rPr>
              <a:t>tableData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 property is defined in the corresponding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component.ts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file.</a:t>
            </a:r>
          </a:p>
        </p:txBody>
      </p:sp>
    </p:spTree>
    <p:extLst>
      <p:ext uri="{BB962C8B-B14F-4D97-AF65-F5344CB8AC3E}">
        <p14:creationId xmlns:p14="http://schemas.microsoft.com/office/powerpoint/2010/main" val="215336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fontAlgn="base">
              <a:buNone/>
            </a:pPr>
            <a:r>
              <a:rPr lang="en-IN" b="1" dirty="0"/>
              <a:t>Introducing virtual scrolling</a:t>
            </a:r>
          </a:p>
          <a:p>
            <a:pPr fontAlgn="base"/>
            <a:r>
              <a:rPr lang="en-IN" dirty="0"/>
              <a:t>The Angular CDK provides a </a:t>
            </a:r>
            <a:r>
              <a:rPr lang="en-IN" dirty="0">
                <a:hlinkClick r:id="rId2"/>
              </a:rPr>
              <a:t>scrolling component</a:t>
            </a:r>
            <a:r>
              <a:rPr lang="en-IN" dirty="0"/>
              <a:t>. We’re now going to add it to our plain table in 4 simple </a:t>
            </a:r>
            <a:r>
              <a:rPr lang="en-IN" dirty="0" smtClean="0"/>
              <a:t>steps.</a:t>
            </a:r>
          </a:p>
          <a:p>
            <a:pPr marL="114300" indent="0" fontAlgn="base">
              <a:buNone/>
            </a:pPr>
            <a:r>
              <a:rPr lang="en-IN" b="1" dirty="0" smtClean="0"/>
              <a:t>1. Add </a:t>
            </a:r>
            <a:r>
              <a:rPr lang="en-IN" b="1" dirty="0"/>
              <a:t>the </a:t>
            </a:r>
            <a:r>
              <a:rPr lang="en-IN" b="1" dirty="0" smtClean="0"/>
              <a:t>dependency</a:t>
            </a:r>
          </a:p>
          <a:p>
            <a:pPr marL="114300" indent="0">
              <a:buNone/>
            </a:pPr>
            <a:endParaRPr lang="en-IN" b="1" dirty="0"/>
          </a:p>
          <a:p>
            <a:pPr marL="114300" indent="0">
              <a:buNone/>
            </a:pPr>
            <a:r>
              <a:rPr lang="en-IN" b="1" dirty="0"/>
              <a:t> </a:t>
            </a:r>
            <a:r>
              <a:rPr lang="en-IN" b="1" dirty="0" smtClean="0"/>
              <a:t> </a:t>
            </a:r>
          </a:p>
          <a:p>
            <a:pPr marL="114300" indent="0">
              <a:buNone/>
            </a:pPr>
            <a:r>
              <a:rPr lang="en-IN" b="1" dirty="0" smtClean="0"/>
              <a:t>2</a:t>
            </a:r>
            <a:r>
              <a:rPr lang="en-IN" b="1" dirty="0"/>
              <a:t>. Add </a:t>
            </a:r>
            <a:r>
              <a:rPr lang="en-IN" b="1" dirty="0" err="1" smtClean="0"/>
              <a:t>ScrollingModule</a:t>
            </a:r>
            <a:endParaRPr lang="en-IN" b="1" dirty="0" smtClean="0"/>
          </a:p>
          <a:p>
            <a:pPr marL="114300" indent="0">
              <a:buNone/>
            </a:pPr>
            <a:endParaRPr lang="en-IN" b="1" dirty="0"/>
          </a:p>
          <a:p>
            <a:pPr marL="11430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3284984"/>
            <a:ext cx="6867525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447" y="4391025"/>
            <a:ext cx="6562725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525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b="1" dirty="0"/>
              <a:t>3. Add Scrolling Component</a:t>
            </a:r>
          </a:p>
          <a:p>
            <a:pPr fontAlgn="base"/>
            <a:r>
              <a:rPr lang="en-IN" dirty="0"/>
              <a:t>Step 2 is to add the </a:t>
            </a:r>
            <a:r>
              <a:rPr lang="en-IN" b="1" dirty="0"/>
              <a:t>&lt;</a:t>
            </a:r>
            <a:r>
              <a:rPr lang="en-IN" b="1" dirty="0" err="1"/>
              <a:t>cdk</a:t>
            </a:r>
            <a:r>
              <a:rPr lang="en-IN" b="1" dirty="0"/>
              <a:t>-virtual-scroll-viewport&gt;</a:t>
            </a:r>
            <a:r>
              <a:rPr lang="en-IN" dirty="0"/>
              <a:t> element around the </a:t>
            </a:r>
            <a:r>
              <a:rPr lang="en-IN" dirty="0" err="1"/>
              <a:t>markup</a:t>
            </a:r>
            <a:r>
              <a:rPr lang="en-IN" dirty="0"/>
              <a:t> of your table. We need to provide the attribute </a:t>
            </a:r>
            <a:r>
              <a:rPr lang="en-IN" b="1" dirty="0"/>
              <a:t>[</a:t>
            </a:r>
            <a:r>
              <a:rPr lang="en-IN" b="1" dirty="0" err="1"/>
              <a:t>itemSize</a:t>
            </a:r>
            <a:r>
              <a:rPr lang="en-IN" b="1" dirty="0"/>
              <a:t>]=”</a:t>
            </a:r>
            <a:r>
              <a:rPr lang="en-IN" b="1" dirty="0" err="1"/>
              <a:t>heightOfRowInPx</a:t>
            </a:r>
            <a:r>
              <a:rPr lang="en-IN" b="1" dirty="0"/>
              <a:t>”</a:t>
            </a:r>
            <a:r>
              <a:rPr lang="en-IN" dirty="0"/>
              <a:t> that tells the scrolling component how high each row is.</a:t>
            </a:r>
          </a:p>
          <a:p>
            <a:pPr fontAlgn="base"/>
            <a:r>
              <a:rPr lang="en-IN" b="1" dirty="0"/>
              <a:t>4. replace *</a:t>
            </a:r>
            <a:r>
              <a:rPr lang="en-IN" b="1" dirty="0" err="1"/>
              <a:t>ngFor</a:t>
            </a:r>
            <a:r>
              <a:rPr lang="en-IN" b="1" dirty="0"/>
              <a:t> with *</a:t>
            </a:r>
            <a:r>
              <a:rPr lang="en-IN" b="1" dirty="0" err="1"/>
              <a:t>cdkVirtualFor</a:t>
            </a:r>
            <a:endParaRPr lang="en-IN" b="1" dirty="0"/>
          </a:p>
          <a:p>
            <a:pPr fontAlgn="base"/>
            <a:r>
              <a:rPr lang="en-IN" dirty="0"/>
              <a:t>instead of using </a:t>
            </a:r>
            <a:r>
              <a:rPr lang="en-IN" b="1" dirty="0"/>
              <a:t>*</a:t>
            </a:r>
            <a:r>
              <a:rPr lang="en-IN" b="1" dirty="0" err="1"/>
              <a:t>ngFor</a:t>
            </a:r>
            <a:r>
              <a:rPr lang="en-IN" dirty="0"/>
              <a:t> we’re going to use </a:t>
            </a:r>
            <a:r>
              <a:rPr lang="en-IN" b="1" dirty="0"/>
              <a:t>*</a:t>
            </a:r>
            <a:r>
              <a:rPr lang="en-IN" b="1" dirty="0" err="1"/>
              <a:t>cdkVirtualFor</a:t>
            </a:r>
            <a:r>
              <a:rPr lang="en-IN" dirty="0"/>
              <a:t> that is needed in order for the virtual scrolling to work as intended.</a:t>
            </a:r>
          </a:p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5599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7" y="1952625"/>
            <a:ext cx="6181725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4816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dirty="0" smtClean="0"/>
              <a:t>Result..</a:t>
            </a:r>
          </a:p>
          <a:p>
            <a:pPr fontAlgn="base"/>
            <a:r>
              <a:rPr lang="en-IN" dirty="0"/>
              <a:t>If we inspect the DOM changes after introducing the </a:t>
            </a:r>
            <a:r>
              <a:rPr lang="en-IN" b="1" dirty="0"/>
              <a:t>&lt;</a:t>
            </a:r>
            <a:r>
              <a:rPr lang="en-IN" b="1" dirty="0" err="1"/>
              <a:t>cdk</a:t>
            </a:r>
            <a:r>
              <a:rPr lang="en-IN" b="1" dirty="0"/>
              <a:t>-virtual-scroll-viewport&gt;</a:t>
            </a:r>
            <a:r>
              <a:rPr lang="en-IN" dirty="0"/>
              <a:t> we see that the browser is removing and adding DOM Nodes as we are scrolling.</a:t>
            </a:r>
          </a:p>
          <a:p>
            <a:pPr marL="114300" indent="0">
              <a:buNone/>
            </a:pPr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56992"/>
            <a:ext cx="6934200" cy="2821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7222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fontAlgn="base">
              <a:buNone/>
            </a:pPr>
            <a:r>
              <a:rPr lang="en-IN" b="1" dirty="0"/>
              <a:t>4. Drag and Drop</a:t>
            </a:r>
          </a:p>
          <a:p>
            <a:pPr marL="114300" indent="0" fontAlgn="base">
              <a:buNone/>
            </a:pPr>
            <a:r>
              <a:rPr lang="en-IN" dirty="0" smtClean="0"/>
              <a:t> </a:t>
            </a:r>
            <a:r>
              <a:rPr lang="en-IN" dirty="0"/>
              <a:t> </a:t>
            </a:r>
            <a:r>
              <a:rPr lang="en-IN" dirty="0" smtClean="0"/>
              <a:t>  It </a:t>
            </a:r>
            <a:r>
              <a:rPr lang="en-IN" dirty="0"/>
              <a:t>comes with the feature of automatic rendering.</a:t>
            </a:r>
          </a:p>
          <a:p>
            <a:pPr marL="114300" indent="0" fontAlgn="base">
              <a:buNone/>
            </a:pPr>
            <a:r>
              <a:rPr lang="en-IN" b="1" dirty="0"/>
              <a:t>5.Bundle Budget</a:t>
            </a:r>
          </a:p>
          <a:p>
            <a:pPr marL="114300" indent="0" fontAlgn="base">
              <a:buNone/>
            </a:pPr>
            <a:r>
              <a:rPr lang="en-IN" dirty="0" smtClean="0"/>
              <a:t>  If </a:t>
            </a:r>
            <a:r>
              <a:rPr lang="en-IN" dirty="0"/>
              <a:t>the bundle size is more than 2MB, a warning message </a:t>
            </a:r>
            <a:r>
              <a:rPr lang="en-IN" dirty="0" smtClean="0"/>
              <a:t>provided </a:t>
            </a:r>
            <a:r>
              <a:rPr lang="en-IN" dirty="0"/>
              <a:t>and for above 5MB, an error will be given.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8499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Animation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Animations add a lot of interaction between the html elements. Animation was available with Angular 2, from Angular 4 onwards animation is no more a part of the @angular/core library, but is a separate package that needs to be imported in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app.module.ts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8757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start with, we need to import the library with the below line of code </a:t>
            </a:r>
            <a:endParaRPr lang="en-IN" dirty="0" smtClean="0"/>
          </a:p>
          <a:p>
            <a:pPr lvl="8"/>
            <a:endParaRPr lang="en-IN" dirty="0" smtClean="0"/>
          </a:p>
          <a:p>
            <a:pPr lvl="8"/>
            <a:endParaRPr lang="en-IN" dirty="0"/>
          </a:p>
          <a:p>
            <a:pPr marL="2103120" lvl="8" indent="0">
              <a:buNone/>
            </a:pPr>
            <a:endParaRPr lang="en-IN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014" y="2456892"/>
            <a:ext cx="6909339" cy="468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6512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 </a:t>
            </a:r>
            <a:r>
              <a:rPr lang="en-IN" b="1" dirty="0" err="1"/>
              <a:t>BrowserAnimationsModule</a:t>
            </a:r>
            <a:r>
              <a:rPr lang="en-IN" dirty="0"/>
              <a:t> needs to be added to the import array in </a:t>
            </a:r>
            <a:r>
              <a:rPr lang="en-IN" b="1" dirty="0" err="1"/>
              <a:t>app.module.ts</a:t>
            </a:r>
            <a:r>
              <a:rPr lang="en-IN" dirty="0"/>
              <a:t> as shown below </a:t>
            </a:r>
            <a:r>
              <a:rPr lang="en-IN" dirty="0" smtClean="0"/>
              <a:t>−</a:t>
            </a:r>
          </a:p>
          <a:p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061" y="2564904"/>
            <a:ext cx="6257925" cy="3257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3328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IN" dirty="0" smtClean="0"/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Features of Angular 7</a:t>
            </a:r>
          </a:p>
          <a:p>
            <a:pPr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Animation</a:t>
            </a:r>
          </a:p>
          <a:p>
            <a:pPr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Material</a:t>
            </a:r>
          </a:p>
          <a:p>
            <a:pPr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Guards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317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72816"/>
            <a:ext cx="5886450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2889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 </a:t>
            </a:r>
            <a:r>
              <a:rPr lang="en-IN" b="1" dirty="0"/>
              <a:t>app.component.html</a:t>
            </a:r>
            <a:r>
              <a:rPr lang="en-IN" dirty="0"/>
              <a:t>, we have added the html elements, which are to be animated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/>
              <a:t>Let us now see the </a:t>
            </a:r>
            <a:r>
              <a:rPr lang="en-IN" b="1" dirty="0" err="1"/>
              <a:t>app.component.ts</a:t>
            </a:r>
            <a:r>
              <a:rPr lang="en-IN" dirty="0"/>
              <a:t> where the animation is defined.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564904"/>
            <a:ext cx="5705475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4445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56792"/>
            <a:ext cx="5904656" cy="4653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3846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have to import the animation function that is to be used in the .</a:t>
            </a:r>
            <a:r>
              <a:rPr lang="en-IN" dirty="0" err="1"/>
              <a:t>ts</a:t>
            </a:r>
            <a:r>
              <a:rPr lang="en-IN" dirty="0"/>
              <a:t> </a:t>
            </a:r>
            <a:r>
              <a:rPr lang="en-IN" dirty="0" smtClean="0"/>
              <a:t>file </a:t>
            </a:r>
            <a:r>
              <a:rPr lang="en-IN" dirty="0"/>
              <a:t>as shown above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pPr marL="114300" indent="0">
              <a:buNone/>
            </a:pPr>
            <a:r>
              <a:rPr lang="en-IN" dirty="0" smtClean="0"/>
              <a:t>Here </a:t>
            </a:r>
            <a:r>
              <a:rPr lang="en-IN" dirty="0"/>
              <a:t>we have imported trigger, state, style, transition, and animate from @angular/animations.</a:t>
            </a:r>
          </a:p>
          <a:p>
            <a:pPr marL="114300" indent="0">
              <a:buNone/>
            </a:pPr>
            <a:r>
              <a:rPr lang="en-IN" dirty="0" smtClean="0"/>
              <a:t>    Now</a:t>
            </a:r>
            <a:r>
              <a:rPr lang="en-IN" dirty="0"/>
              <a:t>, we will add the animations property to the @Component () decorator −</a:t>
            </a:r>
          </a:p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634" y="2357437"/>
            <a:ext cx="612811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641700"/>
            <a:ext cx="6120680" cy="1667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8318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467" y="1625922"/>
            <a:ext cx="7620000" cy="4800600"/>
          </a:xfrm>
        </p:spPr>
        <p:txBody>
          <a:bodyPr/>
          <a:lstStyle/>
          <a:p>
            <a:r>
              <a:rPr lang="en-IN" dirty="0"/>
              <a:t>Let us now see the .html file to see how the transition function works </a:t>
            </a:r>
            <a:r>
              <a:rPr lang="en-IN" dirty="0" smtClean="0"/>
              <a:t>−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/>
              <a:t>There is a style property added in the @component directive, which centrally aligns the div. Let us consider the following example to understand the same </a:t>
            </a:r>
            <a:r>
              <a:rPr lang="en-IN" dirty="0" smtClean="0"/>
              <a:t>−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683197"/>
            <a:ext cx="3790950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725144"/>
            <a:ext cx="5688632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92566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Here, a special character [``] is used to add styles to the html element, if any. For the div, we have given the animation name defined in the </a:t>
            </a:r>
            <a:r>
              <a:rPr lang="en-IN" b="1" dirty="0" err="1"/>
              <a:t>app.component.ts</a:t>
            </a:r>
            <a:r>
              <a:rPr lang="en-IN" dirty="0"/>
              <a:t> file.</a:t>
            </a:r>
          </a:p>
          <a:p>
            <a:r>
              <a:rPr lang="en-IN" dirty="0"/>
              <a:t>On the click of a button it calls the animate function, which is defined in the </a:t>
            </a:r>
            <a:r>
              <a:rPr lang="en-IN" b="1" dirty="0" err="1"/>
              <a:t>app.component.ts</a:t>
            </a:r>
            <a:r>
              <a:rPr lang="en-IN" dirty="0"/>
              <a:t> file as follows −</a:t>
            </a:r>
          </a:p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717032"/>
            <a:ext cx="6048672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30893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is how the output in the browser </a:t>
            </a:r>
            <a:r>
              <a:rPr lang="en-IN" b="1" dirty="0"/>
              <a:t>(http://localhost:4200/)</a:t>
            </a:r>
            <a:r>
              <a:rPr lang="en-IN" dirty="0"/>
              <a:t> will look like </a:t>
            </a:r>
            <a:r>
              <a:rPr lang="en-IN" dirty="0" smtClean="0"/>
              <a:t>−</a:t>
            </a:r>
          </a:p>
          <a:p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924944"/>
            <a:ext cx="1076325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953518"/>
            <a:ext cx="1656184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60584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Materials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Materials offer a lot of built-in modules for your project. Features such as autocomplete, </a:t>
            </a:r>
            <a:r>
              <a:rPr lang="en-IN" dirty="0" err="1"/>
              <a:t>datepicker</a:t>
            </a:r>
            <a:r>
              <a:rPr lang="en-IN" dirty="0"/>
              <a:t>, slider, menus, grids, and toolbar are available for use with materials in Angular 7</a:t>
            </a:r>
            <a:r>
              <a:rPr lang="en-IN" dirty="0" smtClean="0"/>
              <a:t>.</a:t>
            </a:r>
          </a:p>
          <a:p>
            <a:r>
              <a:rPr lang="en-IN" dirty="0"/>
              <a:t>To use materials, we need to import the package. Angular 2 also has all the above features but they are available as part of the </a:t>
            </a:r>
            <a:r>
              <a:rPr lang="en-IN" b="1" dirty="0"/>
              <a:t>@angular/core module</a:t>
            </a:r>
            <a:r>
              <a:rPr lang="en-IN" dirty="0"/>
              <a:t>. From Angular 4, Materials module has been made available with a separate module @angular/materials. This helps the user to import only the required materials in their project</a:t>
            </a:r>
            <a:r>
              <a:rPr lang="en-IN" dirty="0" smtClean="0"/>
              <a:t>.</a:t>
            </a:r>
          </a:p>
          <a:p>
            <a:r>
              <a:rPr lang="en-IN" dirty="0"/>
              <a:t>Following is the command to add materials to your project </a:t>
            </a:r>
            <a:r>
              <a:rPr lang="en-IN" dirty="0" smtClean="0"/>
              <a:t>−</a:t>
            </a:r>
          </a:p>
          <a:p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5589240"/>
            <a:ext cx="5400600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29677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will now import the modules in the parent module - </a:t>
            </a:r>
            <a:r>
              <a:rPr lang="en-IN" b="1" dirty="0" err="1"/>
              <a:t>app.module.ts</a:t>
            </a:r>
            <a:r>
              <a:rPr lang="en-IN" dirty="0"/>
              <a:t> as shown below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636912"/>
            <a:ext cx="6696744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4794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57325"/>
            <a:ext cx="7620000" cy="4800600"/>
          </a:xfrm>
        </p:spPr>
        <p:txBody>
          <a:bodyPr/>
          <a:lstStyle/>
          <a:p>
            <a:r>
              <a:rPr lang="en-IN" dirty="0"/>
              <a:t>In the above file, we have imported the following modules from </a:t>
            </a:r>
            <a:r>
              <a:rPr lang="en-IN" b="1" dirty="0"/>
              <a:t>@angular/materials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endParaRPr lang="en-IN" dirty="0" smtClean="0"/>
          </a:p>
          <a:p>
            <a:pPr marL="114300" indent="0">
              <a:buNone/>
            </a:pPr>
            <a:endParaRPr lang="en-IN" dirty="0" smtClean="0"/>
          </a:p>
          <a:p>
            <a:r>
              <a:rPr lang="en-IN" dirty="0"/>
              <a:t>And the same is used in the imports array as shown below </a:t>
            </a:r>
            <a:r>
              <a:rPr lang="en-IN" dirty="0" smtClean="0"/>
              <a:t>−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09465"/>
            <a:ext cx="6552728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789040"/>
            <a:ext cx="5832648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8603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Angular 7?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Angular is a framework to build a web application, which is becoming popular because of its unique features and ease to build an application. Angular 7 is an open source framework developed by Google. It completely relies on HTML and 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JavaScript.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It converts a static HTML page into dynamic HTML page.</a:t>
            </a:r>
          </a:p>
        </p:txBody>
      </p:sp>
    </p:spTree>
    <p:extLst>
      <p:ext uri="{BB962C8B-B14F-4D97-AF65-F5344CB8AC3E}">
        <p14:creationId xmlns:p14="http://schemas.microsoft.com/office/powerpoint/2010/main" val="33783794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dirty="0" err="1"/>
              <a:t>app.component.ts</a:t>
            </a:r>
            <a:r>
              <a:rPr lang="en-IN" dirty="0"/>
              <a:t> is as shown below </a:t>
            </a:r>
            <a:r>
              <a:rPr lang="en-IN" dirty="0" smtClean="0"/>
              <a:t>−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/>
              <a:t>Let us now add the material-</a:t>
            </a:r>
            <a:r>
              <a:rPr lang="en-IN" dirty="0" err="1"/>
              <a:t>css</a:t>
            </a:r>
            <a:r>
              <a:rPr lang="en-IN" dirty="0"/>
              <a:t> support in </a:t>
            </a:r>
            <a:r>
              <a:rPr lang="en-IN" b="1" dirty="0"/>
              <a:t>styles.css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276872"/>
            <a:ext cx="4752527" cy="2053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161731"/>
            <a:ext cx="6552728" cy="787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4098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add menu, </a:t>
            </a:r>
            <a:r>
              <a:rPr lang="en-IN" b="1" dirty="0"/>
              <a:t>&lt;mat-menu&gt;&lt;/mat-menu&gt;</a:t>
            </a:r>
            <a:r>
              <a:rPr lang="en-IN" dirty="0"/>
              <a:t> is used. The </a:t>
            </a:r>
            <a:r>
              <a:rPr lang="en-IN" b="1" dirty="0"/>
              <a:t>file</a:t>
            </a:r>
            <a:r>
              <a:rPr lang="en-IN" dirty="0"/>
              <a:t> and </a:t>
            </a:r>
            <a:r>
              <a:rPr lang="en-IN" b="1" dirty="0"/>
              <a:t>Save As</a:t>
            </a:r>
            <a:r>
              <a:rPr lang="en-IN" dirty="0"/>
              <a:t> items are added to the button under mat-menu. There is a main button added </a:t>
            </a:r>
            <a:r>
              <a:rPr lang="en-IN" b="1" dirty="0"/>
              <a:t>Menu</a:t>
            </a:r>
            <a:r>
              <a:rPr lang="en-IN" dirty="0"/>
              <a:t>. The reference of the same is given the </a:t>
            </a:r>
            <a:r>
              <a:rPr lang="en-IN" b="1" dirty="0"/>
              <a:t>&lt;mat-menu&gt;</a:t>
            </a:r>
            <a:r>
              <a:rPr lang="en-IN" dirty="0"/>
              <a:t> by using </a:t>
            </a:r>
            <a:r>
              <a:rPr lang="en-IN" b="1" dirty="0"/>
              <a:t>[</a:t>
            </a:r>
            <a:r>
              <a:rPr lang="en-IN" b="1" dirty="0" err="1"/>
              <a:t>matMenuTriggerFor</a:t>
            </a:r>
            <a:r>
              <a:rPr lang="en-IN" b="1" dirty="0"/>
              <a:t>]="menu"</a:t>
            </a:r>
            <a:r>
              <a:rPr lang="en-IN" dirty="0"/>
              <a:t> and using the menu with </a:t>
            </a:r>
            <a:r>
              <a:rPr lang="en-IN" b="1" dirty="0"/>
              <a:t># in&lt;mat-menu</a:t>
            </a:r>
            <a:r>
              <a:rPr lang="en-IN" b="1" dirty="0" smtClean="0"/>
              <a:t>&gt;</a:t>
            </a:r>
            <a:r>
              <a:rPr lang="en-IN" dirty="0" smtClean="0"/>
              <a:t>.</a:t>
            </a:r>
          </a:p>
          <a:p>
            <a:r>
              <a:rPr lang="en-IN" dirty="0"/>
              <a:t>The below image is displayed in the browser −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437112"/>
            <a:ext cx="2813298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92115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420888"/>
            <a:ext cx="5040560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4188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Prerequisites of Angular7.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lnSpc>
                <a:spcPct val="150000"/>
              </a:lnSpc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Angular2</a:t>
            </a:r>
          </a:p>
          <a:p>
            <a:pPr fontAlgn="base">
              <a:lnSpc>
                <a:spcPct val="150000"/>
              </a:lnSpc>
            </a:pPr>
            <a:r>
              <a:rPr lang="en-IN" dirty="0" err="1">
                <a:latin typeface="Times New Roman" pitchFamily="18" charset="0"/>
                <a:cs typeface="Times New Roman" pitchFamily="18" charset="0"/>
              </a:rPr>
              <a:t>TypeScript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HTML</a:t>
            </a:r>
          </a:p>
          <a:p>
            <a:pPr fontAlgn="base">
              <a:lnSpc>
                <a:spcPct val="150000"/>
              </a:lnSpc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CSS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6823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 of Angular7…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176" y="1600200"/>
            <a:ext cx="4246047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7055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fontAlgn="base">
              <a:lnSpc>
                <a:spcPct val="150000"/>
              </a:lnSpc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1. CLI Prompts</a:t>
            </a:r>
          </a:p>
          <a:p>
            <a:pPr marL="114300" indent="0" fontAlgn="base">
              <a:lnSpc>
                <a:spcPct val="150000"/>
              </a:lnSpc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It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helps users to make a decision. It asks users about “want to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add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routing? Y/N” and about the type of styles user want to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use.</a:t>
            </a:r>
          </a:p>
          <a:p>
            <a:pPr>
              <a:lnSpc>
                <a:spcPct val="150000"/>
              </a:lnSpc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664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Commads</a:t>
            </a:r>
            <a:r>
              <a:rPr lang="en-IN" dirty="0" smtClean="0"/>
              <a:t> used in Angular7 projects…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2132265"/>
              </p:ext>
            </p:extLst>
          </p:nvPr>
        </p:nvGraphicFramePr>
        <p:xfrm>
          <a:off x="899592" y="2037022"/>
          <a:ext cx="6768753" cy="4820978"/>
        </p:xfrm>
        <a:graphic>
          <a:graphicData uri="http://schemas.openxmlformats.org/drawingml/2006/table">
            <a:tbl>
              <a:tblPr/>
              <a:tblGrid>
                <a:gridCol w="1656184"/>
                <a:gridCol w="5112569"/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Sr.No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dirty="0">
                          <a:effectLst/>
                        </a:rPr>
                        <a:t>Commands and Description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69826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1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 b="1">
                          <a:solidFill>
                            <a:srgbClr val="000000"/>
                          </a:solidFill>
                          <a:effectLst/>
                        </a:rPr>
                        <a:t>Component</a:t>
                      </a:r>
                      <a:endParaRPr lang="en-IN" sz="13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</a:rPr>
                        <a:t>ng g component new-component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67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2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 b="1">
                          <a:solidFill>
                            <a:srgbClr val="000000"/>
                          </a:solidFill>
                          <a:effectLst/>
                        </a:rPr>
                        <a:t>Directive</a:t>
                      </a:r>
                      <a:endParaRPr lang="en-IN" sz="13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</a:rPr>
                        <a:t>ng g directive new-directive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8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3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 b="1" dirty="0">
                          <a:solidFill>
                            <a:srgbClr val="000000"/>
                          </a:solidFill>
                          <a:effectLst/>
                        </a:rPr>
                        <a:t>Pipe</a:t>
                      </a:r>
                      <a:endParaRPr lang="en-IN" sz="13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IN" sz="1300" dirty="0" err="1">
                          <a:solidFill>
                            <a:srgbClr val="000000"/>
                          </a:solidFill>
                          <a:effectLst/>
                        </a:rPr>
                        <a:t>ng</a:t>
                      </a:r>
                      <a:r>
                        <a:rPr lang="en-IN" sz="1300" dirty="0">
                          <a:solidFill>
                            <a:srgbClr val="000000"/>
                          </a:solidFill>
                          <a:effectLst/>
                        </a:rPr>
                        <a:t> g pipe new-pipe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8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4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 b="1">
                          <a:solidFill>
                            <a:srgbClr val="000000"/>
                          </a:solidFill>
                          <a:effectLst/>
                        </a:rPr>
                        <a:t>Service</a:t>
                      </a:r>
                      <a:endParaRPr lang="en-IN" sz="13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</a:rPr>
                        <a:t>ng g service new-service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8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5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 b="1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en-IN" sz="13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</a:rPr>
                        <a:t>ng g module my-module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8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6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 b="1">
                          <a:solidFill>
                            <a:srgbClr val="000000"/>
                          </a:solidFill>
                          <a:effectLst/>
                        </a:rPr>
                        <a:t>Test</a:t>
                      </a:r>
                      <a:endParaRPr lang="en-IN" sz="13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</a:rPr>
                        <a:t>ng test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743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7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 b="1" dirty="0">
                          <a:solidFill>
                            <a:srgbClr val="000000"/>
                          </a:solidFill>
                          <a:effectLst/>
                        </a:rPr>
                        <a:t>Build</a:t>
                      </a:r>
                      <a:endParaRPr lang="en-IN" sz="13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IN" sz="1300" dirty="0" err="1">
                          <a:solidFill>
                            <a:srgbClr val="000000"/>
                          </a:solidFill>
                          <a:effectLst/>
                        </a:rPr>
                        <a:t>ng</a:t>
                      </a:r>
                      <a:r>
                        <a:rPr lang="en-IN" sz="1300" dirty="0">
                          <a:solidFill>
                            <a:srgbClr val="000000"/>
                          </a:solidFill>
                          <a:effectLst/>
                        </a:rPr>
                        <a:t> build --configuration=production // for production environment</a:t>
                      </a:r>
                    </a:p>
                    <a:p>
                      <a:pPr algn="just" fontAlgn="t"/>
                      <a:r>
                        <a:rPr lang="en-IN" sz="1300" dirty="0" err="1">
                          <a:solidFill>
                            <a:srgbClr val="000000"/>
                          </a:solidFill>
                          <a:effectLst/>
                        </a:rPr>
                        <a:t>ng</a:t>
                      </a:r>
                      <a:r>
                        <a:rPr lang="en-IN" sz="1300" dirty="0">
                          <a:solidFill>
                            <a:srgbClr val="000000"/>
                          </a:solidFill>
                          <a:effectLst/>
                        </a:rPr>
                        <a:t> build --configuration=staging // for stating environment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4039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fontAlgn="base">
              <a:lnSpc>
                <a:spcPct val="150000"/>
              </a:lnSpc>
              <a:buNone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2. Application Performance</a:t>
            </a:r>
          </a:p>
          <a:p>
            <a:pPr fontAlgn="base">
              <a:lnSpc>
                <a:spcPct val="150000"/>
              </a:lnSpc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Earlier reflect-metadata is used in production but it is required at the time of development. Therefore, ployfill.ts is removed by default in angular 7.</a:t>
            </a:r>
          </a:p>
          <a:p>
            <a:pPr marL="571500" indent="-457200">
              <a:lnSpc>
                <a:spcPct val="150000"/>
              </a:lnSpc>
              <a:buFont typeface="+mj-lt"/>
              <a:buAutoNum type="arabicPeriod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372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fontAlgn="base">
              <a:lnSpc>
                <a:spcPct val="150000"/>
              </a:lnSpc>
              <a:buNone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3. Virtual Scrolling</a:t>
            </a:r>
          </a:p>
          <a:p>
            <a:pPr fontAlgn="base">
              <a:lnSpc>
                <a:spcPct val="150000"/>
              </a:lnSpc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Google accelerates the speed of Angular 7 for a huge scrollable list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14300" indent="0" fontAlgn="base">
              <a:lnSpc>
                <a:spcPct val="150000"/>
              </a:lnSpc>
              <a:buNone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Start with a plain Angular table</a:t>
            </a:r>
          </a:p>
          <a:p>
            <a:pPr fontAlgn="base">
              <a:lnSpc>
                <a:spcPct val="150000"/>
              </a:lnSpc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We’re starting with a pretty simple example of a table using a 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IN" b="1" dirty="0" err="1">
                <a:latin typeface="Times New Roman" pitchFamily="18" charset="0"/>
                <a:cs typeface="Times New Roman" pitchFamily="18" charset="0"/>
              </a:rPr>
              <a:t>ngFor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 loop</a:t>
            </a:r>
          </a:p>
          <a:p>
            <a:pPr fontAlgn="base">
              <a:lnSpc>
                <a:spcPct val="150000"/>
              </a:lnSpc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488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159</TotalTime>
  <Words>624</Words>
  <Application>Microsoft Office PowerPoint</Application>
  <PresentationFormat>On-screen Show (4:3)</PresentationFormat>
  <Paragraphs>141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Adjacency</vt:lpstr>
      <vt:lpstr>ANGULAR 7 FEATURES</vt:lpstr>
      <vt:lpstr>OBJECTIVE:</vt:lpstr>
      <vt:lpstr>What is Angular 7?</vt:lpstr>
      <vt:lpstr>Prerequisites of Angular7.</vt:lpstr>
      <vt:lpstr>Features of Angular7…</vt:lpstr>
      <vt:lpstr>PowerPoint Presentation</vt:lpstr>
      <vt:lpstr>Commads used in Angular7 projects…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Animation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Materials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7 FEATURES</dc:title>
  <dc:creator>NEW</dc:creator>
  <cp:lastModifiedBy>NEW</cp:lastModifiedBy>
  <cp:revision>11</cp:revision>
  <dcterms:created xsi:type="dcterms:W3CDTF">2020-03-25T17:38:36Z</dcterms:created>
  <dcterms:modified xsi:type="dcterms:W3CDTF">2020-03-26T05:10:09Z</dcterms:modified>
</cp:coreProperties>
</file>