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1103" autoAdjust="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tableStyles" Target="tableStyles.xml"/><Relationship Id="rId36" Type="http://schemas.openxmlformats.org/officeDocument/2006/relationships/presProps" Target="presProps.xml"/><Relationship Id="rId37" Type="http://schemas.openxmlformats.org/officeDocument/2006/relationships/viewProps" Target="viewProps.xml"/><Relationship Id="rId3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4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anchor="b" anchorCtr="0"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59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b="0" cap="all"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algn="ctr" indent="0" marL="0">
              <a:buNone/>
              <a:defRPr b="1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algn="ctr" indent="0" marL="0">
              <a:buNone/>
              <a:defRPr b="1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0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6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6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7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b="1" sz="22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3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9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  <p:sp>
        <p:nvSpPr>
          <p:cNvPr id="1048697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b="1" sz="22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7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78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9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  <p:sp>
        <p:nvSpPr>
          <p:cNvPr id="1048680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  <p:sp>
        <p:nvSpPr>
          <p:cNvPr id="1048681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78" name="Rectangle 6"/>
          <p:cNvSpPr/>
          <p:nvPr/>
        </p:nvSpPr>
        <p:spPr>
          <a:xfrm>
            <a:off x="8458200" y="0"/>
            <a:ext cx="685800" cy="6858000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79" name="Rectangle 7"/>
          <p:cNvSpPr/>
          <p:nvPr/>
        </p:nvSpPr>
        <p:spPr>
          <a:xfrm>
            <a:off x="8458200" y="5486400"/>
            <a:ext cx="685800" cy="6858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anchor="ctr" bIns="0" lIns="0" rIns="0" rtlCol="0" tIns="0" vert="horz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9B8F68D-3DFC-4E47-A092-8BE9BC745617}" type="slidenum">
              <a:rPr lang="en-IN" smtClean="0"/>
              <a:t>‹#›</a:t>
            </a:fld>
            <a:endParaRPr lang="en-IN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1048582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1D96FDB-B064-4DFB-BD42-B92EDD3F232B}" type="datetimeFigureOut">
              <a:rPr lang="en-IN" smtClean="0"/>
              <a:t>26-03-2020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spcBef>
          <a:spcPct val="0"/>
        </a:spcBef>
        <a:buNone/>
        <a:defRPr baseline="0" cap="none" sz="4600" kern="1200" spc="-1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342900" rtl="0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40080" rtl="0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005840" rtl="0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280160" rtl="0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554480" rtl="0">
        <a:spcBef>
          <a:spcPct val="20000"/>
        </a:spcBef>
        <a:buClr>
          <a:schemeClr val="accent5"/>
        </a:buClr>
        <a:buFont typeface="Arial" pitchFamily="34" charset="0"/>
        <a:buChar char="•"/>
        <a:defRPr baseline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182880" latinLnBrk="0" marL="1737360" rtl="0">
        <a:spcBef>
          <a:spcPct val="20000"/>
        </a:spcBef>
        <a:buClr>
          <a:schemeClr val="accent1"/>
        </a:buClr>
        <a:buFont typeface="Arial" pitchFamily="34" charset="0"/>
        <a:buChar char="•"/>
        <a:defRPr baseline="0" sz="14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182880" latinLnBrk="0" marL="1920240" rtl="0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182880" latinLnBrk="0" marL="2103120" rtl="0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182880" latinLnBrk="0" marL="2286000" rtl="0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material.angular.io/cdk/scrolling/overview" TargetMode="Externa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.xml"/></Relationships>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IN" smtClean="0"/>
              <a:t>ANGULAR 7 FEATURES</a:t>
            </a:r>
            <a:endParaRPr dirty="0" lang="en-IN"/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4499992" y="5085184"/>
            <a:ext cx="6461760" cy="1066800"/>
          </a:xfrm>
        </p:spPr>
        <p:txBody>
          <a:bodyPr/>
          <a:p>
            <a:r>
              <a:rPr dirty="0" lang="en-US" smtClean="0">
                <a:solidFill>
                  <a:schemeClr val="tx1"/>
                </a:solidFill>
              </a:rPr>
              <a:t>G</a:t>
            </a:r>
            <a:r>
              <a:rPr dirty="0" lang="en-US" smtClean="0">
                <a:solidFill>
                  <a:schemeClr val="tx1"/>
                </a:solidFill>
              </a:rPr>
              <a:t>.</a:t>
            </a:r>
            <a:r>
              <a:rPr dirty="0" lang="en-US" smtClean="0">
                <a:solidFill>
                  <a:schemeClr val="tx1"/>
                </a:solidFill>
              </a:rPr>
              <a:t> </a:t>
            </a:r>
            <a:r>
              <a:rPr dirty="0" lang="en-US" smtClean="0">
                <a:solidFill>
                  <a:schemeClr val="tx1"/>
                </a:solidFill>
              </a:rPr>
              <a:t>L</a:t>
            </a:r>
            <a:r>
              <a:rPr dirty="0" lang="en-US" smtClean="0">
                <a:solidFill>
                  <a:schemeClr val="tx1"/>
                </a:solidFill>
              </a:rPr>
              <a:t>a</a:t>
            </a:r>
            <a:r>
              <a:rPr dirty="0" lang="en-US" smtClean="0">
                <a:solidFill>
                  <a:schemeClr val="tx1"/>
                </a:solidFill>
              </a:rPr>
              <a:t>k</a:t>
            </a:r>
            <a:r>
              <a:rPr dirty="0" lang="en-US" smtClean="0">
                <a:solidFill>
                  <a:schemeClr val="tx1"/>
                </a:solidFill>
              </a:rPr>
              <a:t>s</a:t>
            </a:r>
            <a:r>
              <a:rPr dirty="0" lang="en-US" smtClean="0">
                <a:solidFill>
                  <a:schemeClr val="tx1"/>
                </a:solidFill>
              </a:rPr>
              <a:t>h</a:t>
            </a:r>
            <a:r>
              <a:rPr dirty="0" lang="en-US" smtClean="0">
                <a:solidFill>
                  <a:schemeClr val="tx1"/>
                </a:solidFill>
              </a:rPr>
              <a:t>m</a:t>
            </a:r>
            <a:r>
              <a:rPr dirty="0" lang="en-US" smtClean="0">
                <a:solidFill>
                  <a:schemeClr val="tx1"/>
                </a:solidFill>
              </a:rPr>
              <a:t>i</a:t>
            </a:r>
            <a:r>
              <a:rPr dirty="0" lang="en-US" smtClean="0">
                <a:solidFill>
                  <a:schemeClr val="tx1"/>
                </a:solidFill>
              </a:rPr>
              <a:t> </a:t>
            </a:r>
            <a:r>
              <a:rPr dirty="0" lang="en-US" smtClean="0">
                <a:solidFill>
                  <a:schemeClr val="tx1"/>
                </a:solidFill>
              </a:rPr>
              <a:t>Jyothi</a:t>
            </a:r>
            <a:endParaRPr altLang="en-US" lang="zh-CN"/>
          </a:p>
          <a:p>
            <a:r>
              <a:rPr dirty="0" lang="en-IN" smtClean="0">
                <a:solidFill>
                  <a:schemeClr val="tx1"/>
                </a:solidFill>
              </a:rPr>
              <a:t>ID:5067</a:t>
            </a:r>
            <a:r>
              <a:rPr dirty="0" lang="en-US" smtClean="0">
                <a:solidFill>
                  <a:schemeClr val="tx1"/>
                </a:solidFill>
              </a:rPr>
              <a:t>6</a:t>
            </a:r>
            <a:r>
              <a:rPr dirty="0" lang="en-US" smtClean="0">
                <a:solidFill>
                  <a:schemeClr val="tx1"/>
                </a:solidFill>
              </a:rPr>
              <a:t>4</a:t>
            </a:r>
            <a:r>
              <a:rPr dirty="0" lang="en-US" smtClean="0">
                <a:solidFill>
                  <a:schemeClr val="tx1"/>
                </a:solidFill>
              </a:rPr>
              <a:t>1</a:t>
            </a:r>
            <a:endParaRPr dirty="0"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1115616" y="1772816"/>
          <a:ext cx="5568221" cy="4875610"/>
        </p:xfrm>
        <a:graphic>
          <a:graphicData uri="http://schemas.openxmlformats.org/drawingml/2006/table">
            <a:tbl>
              <a:tblPr/>
              <a:tblGrid>
                <a:gridCol w="192549"/>
                <a:gridCol w="5375672"/>
              </a:tblGrid>
              <a:tr h="3291434">
                <a:tc>
                  <a:txBody>
                    <a:bodyPr/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r" fontAlgn="base"/>
                      <a:r>
                        <a:rPr sz="1500" lang="en-IN">
                          <a:solidFill>
                            <a:srgbClr val="AAAAAA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75009" marR="75009" marT="37505" marB="37505">
                    <a:lnL>
                      <a:noFill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  <a:tc>
                  <a:txBody>
                    <a:bodyPr/>
                    <a:p>
                      <a:pPr algn="l" fontAlgn="base"/>
                      <a:r>
                        <a:rPr dirty="0" sz="1500" lang="en-IN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&lt;table&gt;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thead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ID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thead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tbody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dirty="0" sz="1500" lang="en-IN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dirty="0" sz="1500" lang="en-IN" err="1">
                          <a:solidFill>
                            <a:srgbClr val="008080"/>
                          </a:solidFill>
                          <a:effectLst/>
                          <a:latin typeface="inherit"/>
                        </a:rPr>
                        <a:t>ngFor</a:t>
                      </a:r>
                      <a:r>
                        <a:rPr dirty="0" sz="1500" lang="en-IN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dirty="0" sz="1500" lang="en-IN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"let row of </a:t>
                      </a:r>
                      <a:r>
                        <a:rPr dirty="0" sz="1500" lang="en-IN" err="1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tableData</a:t>
                      </a:r>
                      <a:r>
                        <a:rPr dirty="0" sz="1500" lang="en-IN">
                          <a:solidFill>
                            <a:srgbClr val="DD1144"/>
                          </a:solidFill>
                          <a:effectLst/>
                          <a:latin typeface="inherit"/>
                        </a:rPr>
                        <a:t>"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{{row.name}}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&lt;td&gt;</a:t>
                      </a:r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{{row.id}}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&lt;/td&gt;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tr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</a:t>
                      </a:r>
                      <a:r>
                        <a:rPr b="1" dirty="0" sz="1500" lang="en-IN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tbody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  <a:p>
                      <a:pPr algn="l" fontAlgn="base"/>
                      <a:r>
                        <a:rPr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b="1" dirty="0" sz="1500" lang="en-IN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&lt;/table&gt;</a:t>
                      </a:r>
                      <a:endParaRPr dirty="0" sz="1500" lang="en-IN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75009" marR="75009" marT="37505" marB="37505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>
                      <a:noFill/>
                      <a:headEnd type="none" w="med" len="med"/>
                      <a:tailEnd type="none" w="med" len="med"/>
                    </a:lnT>
                    <a:lnB>
                      <a:noFill/>
                      <a:headEnd type="none" w="med" len="med"/>
                      <a:tailEnd type="none" w="med" len="med"/>
                    </a:lnB>
                    <a:solidFill>
                      <a:srgbClr val="FDFDF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53" name="Picture 3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38225" y="2276872"/>
            <a:ext cx="6457950" cy="4109640"/>
          </a:xfrm>
          <a:prstGeom prst="rect"/>
          <a:noFill/>
          <a:ln>
            <a:noFill/>
          </a:ln>
          <a:effectLst/>
        </p:spPr>
      </p:pic>
      <p:sp>
        <p:nvSpPr>
          <p:cNvPr id="1048611" name="Rectangle 6"/>
          <p:cNvSpPr/>
          <p:nvPr/>
        </p:nvSpPr>
        <p:spPr>
          <a:xfrm>
            <a:off x="539552" y="1628800"/>
            <a:ext cx="7560840" cy="4978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The </a:t>
            </a:r>
            <a:r>
              <a:rPr b="1" dirty="0" lang="en-IN" err="1">
                <a:latin typeface="Times New Roman" pitchFamily="18" charset="0"/>
                <a:cs typeface="Times New Roman" pitchFamily="18" charset="0"/>
              </a:rPr>
              <a:t>tableData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 property is defined in the corresponding </a:t>
            </a:r>
            <a:r>
              <a:rPr dirty="0" lang="en-IN" err="1">
                <a:latin typeface="Times New Roman" pitchFamily="18" charset="0"/>
                <a:cs typeface="Times New Roman" pitchFamily="18" charset="0"/>
              </a:rPr>
              <a:t>component.ts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 file.</a:t>
            </a:r>
          </a:p>
        </p:txBody>
      </p:sp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indent="0" marL="114300">
              <a:buNone/>
            </a:pPr>
            <a:r>
              <a:rPr b="1" dirty="0" lang="en-IN"/>
              <a:t>Introducing virtual scrolling</a:t>
            </a:r>
          </a:p>
          <a:p>
            <a:pPr fontAlgn="base"/>
            <a:r>
              <a:rPr dirty="0" lang="en-IN"/>
              <a:t>The Angular CDK provides a </a:t>
            </a:r>
            <a:r>
              <a:rPr dirty="0" lang="en-IN">
                <a:hlinkClick r:id="rId1"/>
              </a:rPr>
              <a:t>scrolling component</a:t>
            </a:r>
            <a:r>
              <a:rPr dirty="0" lang="en-IN"/>
              <a:t>. We’re now going to add it to our plain table in 4 simple </a:t>
            </a:r>
            <a:r>
              <a:rPr dirty="0" lang="en-IN" smtClean="0"/>
              <a:t>steps.</a:t>
            </a:r>
          </a:p>
          <a:p>
            <a:pPr fontAlgn="base" indent="0" marL="114300">
              <a:buNone/>
            </a:pPr>
            <a:r>
              <a:rPr b="1" dirty="0" lang="en-IN" smtClean="0"/>
              <a:t>1. Add </a:t>
            </a:r>
            <a:r>
              <a:rPr b="1" dirty="0" lang="en-IN"/>
              <a:t>the </a:t>
            </a:r>
            <a:r>
              <a:rPr b="1" dirty="0" lang="en-IN" smtClean="0"/>
              <a:t>dependency</a:t>
            </a:r>
          </a:p>
          <a:p>
            <a:pPr indent="0" marL="114300">
              <a:buNone/>
            </a:pPr>
            <a:endParaRPr b="1" dirty="0" lang="en-IN"/>
          </a:p>
          <a:p>
            <a:pPr indent="0" marL="114300">
              <a:buNone/>
            </a:pPr>
            <a:r>
              <a:rPr b="1" dirty="0" lang="en-IN"/>
              <a:t> </a:t>
            </a:r>
            <a:r>
              <a:rPr b="1" dirty="0" lang="en-IN" smtClean="0"/>
              <a:t> </a:t>
            </a:r>
          </a:p>
          <a:p>
            <a:pPr indent="0" marL="114300">
              <a:buNone/>
            </a:pPr>
            <a:r>
              <a:rPr b="1" dirty="0" lang="en-IN" smtClean="0"/>
              <a:t>2</a:t>
            </a:r>
            <a:r>
              <a:rPr b="1" dirty="0" lang="en-IN"/>
              <a:t>. Add </a:t>
            </a:r>
            <a:r>
              <a:rPr b="1" dirty="0" lang="en-IN" err="1" smtClean="0"/>
              <a:t>ScrollingModule</a:t>
            </a:r>
            <a:endParaRPr b="1" dirty="0" lang="en-IN" smtClean="0"/>
          </a:p>
          <a:p>
            <a:pPr indent="0" marL="114300">
              <a:buNone/>
            </a:pPr>
            <a:endParaRPr b="1" dirty="0" lang="en-IN"/>
          </a:p>
          <a:p>
            <a:pPr indent="0" marL="114300">
              <a:buNone/>
            </a:pP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pic>
        <p:nvPicPr>
          <p:cNvPr id="2097154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827583" y="3284984"/>
            <a:ext cx="6867525" cy="800100"/>
          </a:xfrm>
          <a:prstGeom prst="rect"/>
          <a:noFill/>
          <a:ln>
            <a:noFill/>
          </a:ln>
          <a:effectLst/>
        </p:spPr>
      </p:pic>
      <p:pic>
        <p:nvPicPr>
          <p:cNvPr id="2097155" name="Picture 5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838447" y="4391025"/>
            <a:ext cx="6562725" cy="192405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/>
            <a:r>
              <a:rPr b="1" dirty="0" lang="en-IN"/>
              <a:t>3. Add Scrolling Component</a:t>
            </a:r>
          </a:p>
          <a:p>
            <a:pPr fontAlgn="base"/>
            <a:r>
              <a:rPr dirty="0" lang="en-IN"/>
              <a:t>Step 2 is to add the </a:t>
            </a:r>
            <a:r>
              <a:rPr b="1" dirty="0" lang="en-IN"/>
              <a:t>&lt;</a:t>
            </a:r>
            <a:r>
              <a:rPr b="1" dirty="0" lang="en-IN" err="1"/>
              <a:t>cdk</a:t>
            </a:r>
            <a:r>
              <a:rPr b="1" dirty="0" lang="en-IN"/>
              <a:t>-virtual-scroll-viewport&gt;</a:t>
            </a:r>
            <a:r>
              <a:rPr dirty="0" lang="en-IN"/>
              <a:t> element around the </a:t>
            </a:r>
            <a:r>
              <a:rPr dirty="0" lang="en-IN" err="1"/>
              <a:t>markup</a:t>
            </a:r>
            <a:r>
              <a:rPr dirty="0" lang="en-IN"/>
              <a:t> of your table. We need to provide the attribute </a:t>
            </a:r>
            <a:r>
              <a:rPr b="1" dirty="0" lang="en-IN"/>
              <a:t>[</a:t>
            </a:r>
            <a:r>
              <a:rPr b="1" dirty="0" lang="en-IN" err="1"/>
              <a:t>itemSize</a:t>
            </a:r>
            <a:r>
              <a:rPr b="1" dirty="0" lang="en-IN"/>
              <a:t>]=”</a:t>
            </a:r>
            <a:r>
              <a:rPr b="1" dirty="0" lang="en-IN" err="1"/>
              <a:t>heightOfRowInPx</a:t>
            </a:r>
            <a:r>
              <a:rPr b="1" dirty="0" lang="en-IN"/>
              <a:t>”</a:t>
            </a:r>
            <a:r>
              <a:rPr dirty="0" lang="en-IN"/>
              <a:t> that tells the scrolling component how high each row is.</a:t>
            </a:r>
          </a:p>
          <a:p>
            <a:pPr fontAlgn="base"/>
            <a:r>
              <a:rPr b="1" dirty="0" lang="en-IN"/>
              <a:t>4. replace *</a:t>
            </a:r>
            <a:r>
              <a:rPr b="1" dirty="0" lang="en-IN" err="1"/>
              <a:t>ngFor</a:t>
            </a:r>
            <a:r>
              <a:rPr b="1" dirty="0" lang="en-IN"/>
              <a:t> with *</a:t>
            </a:r>
            <a:r>
              <a:rPr b="1" dirty="0" lang="en-IN" err="1"/>
              <a:t>cdkVirtualFor</a:t>
            </a:r>
            <a:endParaRPr b="1" dirty="0" lang="en-IN"/>
          </a:p>
          <a:p>
            <a:pPr fontAlgn="base"/>
            <a:r>
              <a:rPr dirty="0" lang="en-IN"/>
              <a:t>instead of using </a:t>
            </a:r>
            <a:r>
              <a:rPr b="1" dirty="0" lang="en-IN"/>
              <a:t>*</a:t>
            </a:r>
            <a:r>
              <a:rPr b="1" dirty="0" lang="en-IN" err="1"/>
              <a:t>ngFor</a:t>
            </a:r>
            <a:r>
              <a:rPr dirty="0" lang="en-IN"/>
              <a:t> we’re going to use </a:t>
            </a:r>
            <a:r>
              <a:rPr b="1" dirty="0" lang="en-IN"/>
              <a:t>*</a:t>
            </a:r>
            <a:r>
              <a:rPr b="1" dirty="0" lang="en-IN" err="1"/>
              <a:t>cdkVirtualFor</a:t>
            </a:r>
            <a:r>
              <a:rPr dirty="0" lang="en-IN"/>
              <a:t> that is needed in order for the virtual scrolling to work as intended.</a:t>
            </a:r>
          </a:p>
          <a:p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56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176337" y="1952625"/>
            <a:ext cx="6181725" cy="409575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114300">
              <a:buNone/>
            </a:pPr>
            <a:r>
              <a:rPr dirty="0" lang="en-IN" smtClean="0"/>
              <a:t>Result..</a:t>
            </a:r>
          </a:p>
          <a:p>
            <a:pPr fontAlgn="base"/>
            <a:r>
              <a:rPr dirty="0" lang="en-IN"/>
              <a:t>If we inspect the DOM changes after introducing the </a:t>
            </a:r>
            <a:r>
              <a:rPr b="1" dirty="0" lang="en-IN"/>
              <a:t>&lt;</a:t>
            </a:r>
            <a:r>
              <a:rPr b="1" dirty="0" lang="en-IN" err="1"/>
              <a:t>cdk</a:t>
            </a:r>
            <a:r>
              <a:rPr b="1" dirty="0" lang="en-IN"/>
              <a:t>-virtual-scroll-viewport&gt;</a:t>
            </a:r>
            <a:r>
              <a:rPr dirty="0" lang="en-IN"/>
              <a:t> we see that the browser is removing and adding DOM Nodes as we are scrolling.</a:t>
            </a:r>
          </a:p>
          <a:p>
            <a:pPr indent="0" marL="114300">
              <a:buNone/>
            </a:pPr>
            <a:endParaRPr dirty="0" lang="en-IN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5576" y="3356992"/>
            <a:ext cx="6934200" cy="282131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indent="0" marL="114300">
              <a:buNone/>
            </a:pPr>
            <a:r>
              <a:rPr b="1" dirty="0" lang="en-IN"/>
              <a:t>4. Drag and Drop</a:t>
            </a:r>
          </a:p>
          <a:p>
            <a:pPr fontAlgn="base" indent="0" marL="114300">
              <a:buNone/>
            </a:pPr>
            <a:r>
              <a:rPr dirty="0" lang="en-IN" smtClean="0"/>
              <a:t> </a:t>
            </a:r>
            <a:r>
              <a:rPr dirty="0" lang="en-IN"/>
              <a:t> </a:t>
            </a:r>
            <a:r>
              <a:rPr dirty="0" lang="en-IN" smtClean="0"/>
              <a:t>  It </a:t>
            </a:r>
            <a:r>
              <a:rPr dirty="0" lang="en-IN"/>
              <a:t>comes with the feature of automatic rendering.</a:t>
            </a:r>
          </a:p>
          <a:p>
            <a:pPr fontAlgn="base" indent="0" marL="114300">
              <a:buNone/>
            </a:pPr>
            <a:r>
              <a:rPr b="1" dirty="0" lang="en-IN"/>
              <a:t>5.Bundle Budget</a:t>
            </a:r>
          </a:p>
          <a:p>
            <a:pPr fontAlgn="base" indent="0" marL="114300">
              <a:buNone/>
            </a:pPr>
            <a:r>
              <a:rPr dirty="0" lang="en-IN" smtClean="0"/>
              <a:t>  If </a:t>
            </a:r>
            <a:r>
              <a:rPr dirty="0" lang="en-IN"/>
              <a:t>the bundle size is more than 2MB, a warning message </a:t>
            </a:r>
            <a:r>
              <a:rPr dirty="0" lang="en-IN" smtClean="0"/>
              <a:t>provided </a:t>
            </a:r>
            <a:r>
              <a:rPr dirty="0" lang="en-IN"/>
              <a:t>and for above 5MB, an error will be given.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Animation</a:t>
            </a:r>
            <a:endParaRPr dirty="0" lang="en-IN"/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114300">
              <a:lnSpc>
                <a:spcPct val="150000"/>
              </a:lnSpc>
              <a:buNone/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Animations add a lot of interaction between the html elements. Animation was available with Angular 2, from Angular 4 onwards animation is no more a part of the @angular/core library, but is a separate package that needs to be imported in </a:t>
            </a:r>
            <a:r>
              <a:rPr dirty="0" lang="en-IN" err="1">
                <a:latin typeface="Times New Roman" pitchFamily="18" charset="0"/>
                <a:cs typeface="Times New Roman" pitchFamily="18" charset="0"/>
              </a:rPr>
              <a:t>app.module.ts</a:t>
            </a:r>
            <a:r>
              <a:rPr dirty="0" lang="en-IN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To start with, we need to import the library with the below line of code </a:t>
            </a:r>
            <a:endParaRPr dirty="0" lang="en-IN" smtClean="0"/>
          </a:p>
          <a:p>
            <a:pPr lvl="8"/>
            <a:endParaRPr dirty="0" lang="en-IN" smtClean="0"/>
          </a:p>
          <a:p>
            <a:pPr lvl="8"/>
            <a:endParaRPr dirty="0" lang="en-IN"/>
          </a:p>
          <a:p>
            <a:pPr indent="0" lvl="8" marL="2103120">
              <a:buNone/>
            </a:pPr>
            <a:endParaRPr dirty="0" lang="en-IN" smtClean="0"/>
          </a:p>
        </p:txBody>
      </p:sp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19014" y="2456892"/>
            <a:ext cx="6909339" cy="468052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The </a:t>
            </a:r>
            <a:r>
              <a:rPr b="1" dirty="0" lang="en-IN" err="1"/>
              <a:t>BrowserAnimationsModule</a:t>
            </a:r>
            <a:r>
              <a:rPr dirty="0" lang="en-IN"/>
              <a:t> needs to be added to the import array in </a:t>
            </a:r>
            <a:r>
              <a:rPr b="1" dirty="0" lang="en-IN" err="1"/>
              <a:t>app.module.ts</a:t>
            </a:r>
            <a:r>
              <a:rPr dirty="0" lang="en-IN"/>
              <a:t> as shown below </a:t>
            </a:r>
            <a:r>
              <a:rPr dirty="0" lang="en-IN" smtClean="0"/>
              <a:t>−</a:t>
            </a:r>
          </a:p>
          <a:p>
            <a:endParaRPr dirty="0" lang="en-IN"/>
          </a:p>
        </p:txBody>
      </p:sp>
      <p:pic>
        <p:nvPicPr>
          <p:cNvPr id="2097159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167061" y="2564904"/>
            <a:ext cx="6257925" cy="3257922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OBJECTIVE:</a:t>
            </a:r>
            <a:endParaRPr dirty="0" lang="en-IN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dirty="0" lang="en-IN" smtClean="0"/>
              <a:t> 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Features of Angular 7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Animation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Material</a:t>
            </a:r>
          </a:p>
          <a:p>
            <a:pPr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Guards</a:t>
            </a:r>
            <a:endParaRPr dirty="0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60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71600" y="1772816"/>
            <a:ext cx="5886450" cy="3933825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2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In </a:t>
            </a:r>
            <a:r>
              <a:rPr b="1" dirty="0" lang="en-IN"/>
              <a:t>app.component.html</a:t>
            </a:r>
            <a:r>
              <a:rPr dirty="0" lang="en-IN"/>
              <a:t>, we have added the html elements, which are to be animated</a:t>
            </a:r>
            <a:r>
              <a:rPr dirty="0" lang="en-IN" smtClean="0"/>
              <a:t>.</a:t>
            </a:r>
          </a:p>
          <a:p>
            <a:endParaRPr dirty="0" lang="en-IN" smtClean="0"/>
          </a:p>
          <a:p>
            <a:endParaRPr dirty="0" lang="en-IN"/>
          </a:p>
          <a:p>
            <a:endParaRPr dirty="0" lang="en-IN" smtClean="0"/>
          </a:p>
          <a:p>
            <a:endParaRPr dirty="0" lang="en-IN"/>
          </a:p>
          <a:p>
            <a:r>
              <a:rPr dirty="0" lang="en-IN"/>
              <a:t>Let us now see the </a:t>
            </a:r>
            <a:r>
              <a:rPr b="1" dirty="0" lang="en-IN" err="1"/>
              <a:t>app.component.ts</a:t>
            </a:r>
            <a:r>
              <a:rPr dirty="0" lang="en-IN"/>
              <a:t> where the animation is defined.</a:t>
            </a:r>
            <a:endParaRPr dirty="0" lang="en-IN"/>
          </a:p>
        </p:txBody>
      </p:sp>
      <p:pic>
        <p:nvPicPr>
          <p:cNvPr id="2097161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259632" y="2564904"/>
            <a:ext cx="5705475" cy="1209675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62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43608" y="1556792"/>
            <a:ext cx="5904656" cy="4653508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We have to import the animation function that is to be used in the .</a:t>
            </a:r>
            <a:r>
              <a:rPr dirty="0" lang="en-IN" err="1"/>
              <a:t>ts</a:t>
            </a:r>
            <a:r>
              <a:rPr dirty="0" lang="en-IN"/>
              <a:t> </a:t>
            </a:r>
            <a:r>
              <a:rPr dirty="0" lang="en-IN" smtClean="0"/>
              <a:t>file </a:t>
            </a:r>
            <a:r>
              <a:rPr dirty="0" lang="en-IN"/>
              <a:t>as shown above</a:t>
            </a:r>
            <a:r>
              <a:rPr dirty="0" lang="en-IN" smtClean="0"/>
              <a:t>.</a:t>
            </a:r>
          </a:p>
          <a:p>
            <a:endParaRPr dirty="0" lang="en-IN"/>
          </a:p>
          <a:p>
            <a:pPr indent="0" marL="114300">
              <a:buNone/>
            </a:pPr>
            <a:r>
              <a:rPr dirty="0" lang="en-IN" smtClean="0"/>
              <a:t>Here </a:t>
            </a:r>
            <a:r>
              <a:rPr dirty="0" lang="en-IN"/>
              <a:t>we have imported trigger, state, style, transition, and animate from @angular/animations.</a:t>
            </a:r>
          </a:p>
          <a:p>
            <a:pPr indent="0" marL="114300">
              <a:buNone/>
            </a:pPr>
            <a:r>
              <a:rPr dirty="0" lang="en-IN" smtClean="0"/>
              <a:t>    Now</a:t>
            </a:r>
            <a:r>
              <a:rPr dirty="0" lang="en-IN"/>
              <a:t>, we will add the animations property to the @Component () decorator −</a:t>
            </a:r>
          </a:p>
          <a:p>
            <a:endParaRPr dirty="0" lang="en-IN"/>
          </a:p>
        </p:txBody>
      </p:sp>
      <p:pic>
        <p:nvPicPr>
          <p:cNvPr id="2097163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11634" y="2357437"/>
            <a:ext cx="6128113" cy="514350"/>
          </a:xfrm>
          <a:prstGeom prst="rect"/>
          <a:noFill/>
          <a:ln>
            <a:noFill/>
          </a:ln>
          <a:effectLst/>
        </p:spPr>
      </p:pic>
      <p:pic>
        <p:nvPicPr>
          <p:cNvPr id="2097164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187624" y="4641700"/>
            <a:ext cx="6120680" cy="166762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>
          <a:xfrm>
            <a:off x="480467" y="1625922"/>
            <a:ext cx="7620000" cy="4800600"/>
          </a:xfrm>
        </p:spPr>
        <p:txBody>
          <a:bodyPr/>
          <a:p>
            <a:r>
              <a:rPr dirty="0" lang="en-IN"/>
              <a:t>Let us now see the .html file to see how the transition function works </a:t>
            </a:r>
            <a:r>
              <a:rPr dirty="0" lang="en-IN" smtClean="0"/>
              <a:t>−</a:t>
            </a:r>
          </a:p>
          <a:p>
            <a:endParaRPr dirty="0" lang="en-IN"/>
          </a:p>
          <a:p>
            <a:endParaRPr dirty="0" lang="en-IN" smtClean="0"/>
          </a:p>
          <a:p>
            <a:endParaRPr dirty="0" lang="en-IN"/>
          </a:p>
          <a:p>
            <a:r>
              <a:rPr dirty="0" lang="en-IN"/>
              <a:t>There is a style property added in the @component directive, which centrally aligns the div. Let us consider the following example to understand the same </a:t>
            </a:r>
            <a:r>
              <a:rPr dirty="0" lang="en-IN" smtClean="0"/>
              <a:t>−</a:t>
            </a:r>
          </a:p>
          <a:p>
            <a:endParaRPr dirty="0" lang="en-IN" smtClean="0"/>
          </a:p>
          <a:p>
            <a:endParaRPr dirty="0" lang="en-IN"/>
          </a:p>
        </p:txBody>
      </p:sp>
      <p:pic>
        <p:nvPicPr>
          <p:cNvPr id="2097165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763688" y="2683197"/>
            <a:ext cx="3790950" cy="771525"/>
          </a:xfrm>
          <a:prstGeom prst="rect"/>
          <a:noFill/>
          <a:ln>
            <a:noFill/>
          </a:ln>
          <a:effectLst/>
        </p:spPr>
      </p:pic>
      <p:pic>
        <p:nvPicPr>
          <p:cNvPr id="2097166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403648" y="4725144"/>
            <a:ext cx="5688632" cy="1438275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Here, a special character [``] is used to add styles to the html element, if any. For the div, we have given the animation name defined in the </a:t>
            </a:r>
            <a:r>
              <a:rPr b="1" dirty="0" lang="en-IN" err="1"/>
              <a:t>app.component.ts</a:t>
            </a:r>
            <a:r>
              <a:rPr dirty="0" lang="en-IN"/>
              <a:t> file.</a:t>
            </a:r>
          </a:p>
          <a:p>
            <a:r>
              <a:rPr dirty="0" lang="en-IN"/>
              <a:t>On the click of a button it calls the animate function, which is defined in the </a:t>
            </a:r>
            <a:r>
              <a:rPr b="1" dirty="0" lang="en-IN" err="1"/>
              <a:t>app.component.ts</a:t>
            </a:r>
            <a:r>
              <a:rPr dirty="0" lang="en-IN"/>
              <a:t> file as follows −</a:t>
            </a:r>
          </a:p>
          <a:p>
            <a:endParaRPr dirty="0" lang="en-IN"/>
          </a:p>
        </p:txBody>
      </p:sp>
      <p:pic>
        <p:nvPicPr>
          <p:cNvPr id="209716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187624" y="3717032"/>
            <a:ext cx="6048672" cy="2304256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3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This is how the output in the browser </a:t>
            </a:r>
            <a:r>
              <a:rPr b="1" dirty="0" lang="en-IN"/>
              <a:t>(http://localhost:4200/)</a:t>
            </a:r>
            <a:r>
              <a:rPr dirty="0" lang="en-IN"/>
              <a:t> will look like </a:t>
            </a:r>
            <a:r>
              <a:rPr dirty="0" lang="en-IN" smtClean="0"/>
              <a:t>−</a:t>
            </a:r>
          </a:p>
          <a:p>
            <a:endParaRPr dirty="0" lang="en-IN"/>
          </a:p>
        </p:txBody>
      </p:sp>
      <p:pic>
        <p:nvPicPr>
          <p:cNvPr id="2097168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619672" y="2924944"/>
            <a:ext cx="1076325" cy="2095500"/>
          </a:xfrm>
          <a:prstGeom prst="rect"/>
          <a:noFill/>
          <a:ln>
            <a:noFill/>
          </a:ln>
          <a:effectLst/>
        </p:spPr>
      </p:pic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4932040" y="2953518"/>
            <a:ext cx="1656184" cy="2066925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Materials</a:t>
            </a:r>
            <a:endParaRPr dirty="0" lang="en-IN"/>
          </a:p>
        </p:txBody>
      </p:sp>
      <p:sp>
        <p:nvSpPr>
          <p:cNvPr id="104864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Materials offer a lot of built-in modules for your project. Features such as autocomplete, </a:t>
            </a:r>
            <a:r>
              <a:rPr dirty="0" lang="en-IN" err="1"/>
              <a:t>datepicker</a:t>
            </a:r>
            <a:r>
              <a:rPr dirty="0" lang="en-IN"/>
              <a:t>, slider, menus, grids, and toolbar are available for use with materials in Angular 7</a:t>
            </a:r>
            <a:r>
              <a:rPr dirty="0" lang="en-IN" smtClean="0"/>
              <a:t>.</a:t>
            </a:r>
          </a:p>
          <a:p>
            <a:r>
              <a:rPr dirty="0" lang="en-IN"/>
              <a:t>To use materials, we need to import the package. Angular 2 also has all the above features but they are available as part of the </a:t>
            </a:r>
            <a:r>
              <a:rPr b="1" dirty="0" lang="en-IN"/>
              <a:t>@angular/core module</a:t>
            </a:r>
            <a:r>
              <a:rPr dirty="0" lang="en-IN"/>
              <a:t>. From Angular 4, Materials module has been made available with a separate module @angular/materials. This helps the user to import only the required materials in their project</a:t>
            </a:r>
            <a:r>
              <a:rPr dirty="0" lang="en-IN" smtClean="0"/>
              <a:t>.</a:t>
            </a:r>
          </a:p>
          <a:p>
            <a:r>
              <a:rPr dirty="0" lang="en-IN"/>
              <a:t>Following is the command to add materials to your project </a:t>
            </a:r>
            <a:r>
              <a:rPr dirty="0" lang="en-IN" smtClean="0"/>
              <a:t>−</a:t>
            </a:r>
          </a:p>
          <a:p>
            <a:endParaRPr dirty="0" lang="en-IN"/>
          </a:p>
        </p:txBody>
      </p:sp>
      <p:pic>
        <p:nvPicPr>
          <p:cNvPr id="2097170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475656" y="5589240"/>
            <a:ext cx="5400600" cy="864096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4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We will now import the modules in the parent module - </a:t>
            </a:r>
            <a:r>
              <a:rPr b="1" dirty="0" lang="en-IN" err="1"/>
              <a:t>app.module.ts</a:t>
            </a:r>
            <a:r>
              <a:rPr dirty="0" lang="en-IN"/>
              <a:t> as shown below</a:t>
            </a:r>
            <a:r>
              <a:rPr dirty="0" lang="en-IN" smtClean="0"/>
              <a:t>.</a:t>
            </a:r>
          </a:p>
          <a:p>
            <a:endParaRPr dirty="0" lang="en-IN"/>
          </a:p>
        </p:txBody>
      </p:sp>
      <p:pic>
        <p:nvPicPr>
          <p:cNvPr id="2097171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83568" y="2636912"/>
            <a:ext cx="6696744" cy="4032448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>
          <a:xfrm>
            <a:off x="457199" y="1457325"/>
            <a:ext cx="7620000" cy="4800600"/>
          </a:xfrm>
        </p:spPr>
        <p:txBody>
          <a:bodyPr/>
          <a:p>
            <a:r>
              <a:rPr dirty="0" lang="en-IN"/>
              <a:t>In the above file, we have imported the following modules from </a:t>
            </a:r>
            <a:r>
              <a:rPr b="1" dirty="0" lang="en-IN"/>
              <a:t>@angular/materials</a:t>
            </a:r>
            <a:r>
              <a:rPr dirty="0" lang="en-IN" smtClean="0"/>
              <a:t>.</a:t>
            </a:r>
          </a:p>
          <a:p>
            <a:endParaRPr dirty="0" lang="en-IN"/>
          </a:p>
          <a:p>
            <a:endParaRPr dirty="0" lang="en-IN" smtClean="0"/>
          </a:p>
          <a:p>
            <a:pPr indent="0" marL="114300">
              <a:buNone/>
            </a:pPr>
            <a:endParaRPr dirty="0" lang="en-IN" smtClean="0"/>
          </a:p>
          <a:p>
            <a:r>
              <a:rPr dirty="0" lang="en-IN"/>
              <a:t>And the same is used in the imports array as shown below </a:t>
            </a:r>
            <a:r>
              <a:rPr dirty="0" lang="en-IN" smtClean="0"/>
              <a:t>−</a:t>
            </a:r>
          </a:p>
          <a:p>
            <a:endParaRPr dirty="0" lang="en-IN" smtClean="0"/>
          </a:p>
          <a:p>
            <a:endParaRPr dirty="0" lang="en-IN"/>
          </a:p>
        </p:txBody>
      </p:sp>
      <p:pic>
        <p:nvPicPr>
          <p:cNvPr id="2097172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55576" y="2409465"/>
            <a:ext cx="6552728" cy="648072"/>
          </a:xfrm>
          <a:prstGeom prst="rect"/>
          <a:noFill/>
          <a:ln>
            <a:noFill/>
          </a:ln>
          <a:effectLst/>
        </p:spPr>
      </p:pic>
      <p:pic>
        <p:nvPicPr>
          <p:cNvPr id="2097173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331640" y="3789040"/>
            <a:ext cx="5832648" cy="252028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What is Angular 7?</a:t>
            </a:r>
            <a:endParaRPr dirty="0" lang="en-IN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Angular is a framework to build a web application, which is becoming popular because of its unique features and ease to build an application. Angular 7 is an open source framework developed by Google. It completely relies on HTML and 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JavaScript. 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It converts a static HTML page into dynamic HTML page.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4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The </a:t>
            </a:r>
            <a:r>
              <a:rPr dirty="0" lang="en-IN" err="1"/>
              <a:t>app.component.ts</a:t>
            </a:r>
            <a:r>
              <a:rPr dirty="0" lang="en-IN"/>
              <a:t> is as shown below </a:t>
            </a:r>
            <a:r>
              <a:rPr dirty="0" lang="en-IN" smtClean="0"/>
              <a:t>−</a:t>
            </a:r>
          </a:p>
          <a:p>
            <a:endParaRPr dirty="0" lang="en-IN"/>
          </a:p>
          <a:p>
            <a:endParaRPr dirty="0" lang="en-IN" smtClean="0"/>
          </a:p>
          <a:p>
            <a:endParaRPr dirty="0" lang="en-IN"/>
          </a:p>
          <a:p>
            <a:endParaRPr dirty="0" lang="en-IN" smtClean="0"/>
          </a:p>
          <a:p>
            <a:endParaRPr dirty="0" lang="en-IN"/>
          </a:p>
          <a:p>
            <a:endParaRPr dirty="0" lang="en-IN" smtClean="0"/>
          </a:p>
          <a:p>
            <a:r>
              <a:rPr dirty="0" lang="en-IN"/>
              <a:t>Let us now add the material-</a:t>
            </a:r>
            <a:r>
              <a:rPr dirty="0" lang="en-IN" err="1"/>
              <a:t>css</a:t>
            </a:r>
            <a:r>
              <a:rPr dirty="0" lang="en-IN"/>
              <a:t> support in </a:t>
            </a:r>
            <a:r>
              <a:rPr b="1" dirty="0" lang="en-IN"/>
              <a:t>styles.css</a:t>
            </a:r>
            <a:r>
              <a:rPr dirty="0" lang="en-IN" smtClean="0"/>
              <a:t>.</a:t>
            </a:r>
          </a:p>
          <a:p>
            <a:endParaRPr dirty="0" lang="en-IN" smtClean="0"/>
          </a:p>
          <a:p>
            <a:endParaRPr dirty="0" lang="en-IN"/>
          </a:p>
        </p:txBody>
      </p:sp>
      <p:pic>
        <p:nvPicPr>
          <p:cNvPr id="2097174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403648" y="2276872"/>
            <a:ext cx="4752527" cy="2053357"/>
          </a:xfrm>
          <a:prstGeom prst="rect"/>
          <a:noFill/>
          <a:ln>
            <a:noFill/>
          </a:ln>
          <a:effectLst/>
        </p:spPr>
      </p:pic>
      <p:pic>
        <p:nvPicPr>
          <p:cNvPr id="2097175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899592" y="5161731"/>
            <a:ext cx="6552728" cy="787549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IN"/>
              <a:t>To add menu, </a:t>
            </a:r>
            <a:r>
              <a:rPr b="1" dirty="0" lang="en-IN"/>
              <a:t>&lt;mat-menu&gt;&lt;/mat-menu&gt;</a:t>
            </a:r>
            <a:r>
              <a:rPr dirty="0" lang="en-IN"/>
              <a:t> is used. The </a:t>
            </a:r>
            <a:r>
              <a:rPr b="1" dirty="0" lang="en-IN"/>
              <a:t>file</a:t>
            </a:r>
            <a:r>
              <a:rPr dirty="0" lang="en-IN"/>
              <a:t> and </a:t>
            </a:r>
            <a:r>
              <a:rPr b="1" dirty="0" lang="en-IN"/>
              <a:t>Save As</a:t>
            </a:r>
            <a:r>
              <a:rPr dirty="0" lang="en-IN"/>
              <a:t> items are added to the button under mat-menu. There is a main button added </a:t>
            </a:r>
            <a:r>
              <a:rPr b="1" dirty="0" lang="en-IN"/>
              <a:t>Menu</a:t>
            </a:r>
            <a:r>
              <a:rPr dirty="0" lang="en-IN"/>
              <a:t>. The reference of the same is given the </a:t>
            </a:r>
            <a:r>
              <a:rPr b="1" dirty="0" lang="en-IN"/>
              <a:t>&lt;mat-menu&gt;</a:t>
            </a:r>
            <a:r>
              <a:rPr dirty="0" lang="en-IN"/>
              <a:t> by using </a:t>
            </a:r>
            <a:r>
              <a:rPr b="1" dirty="0" lang="en-IN"/>
              <a:t>[</a:t>
            </a:r>
            <a:r>
              <a:rPr b="1" dirty="0" lang="en-IN" err="1"/>
              <a:t>matMenuTriggerFor</a:t>
            </a:r>
            <a:r>
              <a:rPr b="1" dirty="0" lang="en-IN"/>
              <a:t>]="menu"</a:t>
            </a:r>
            <a:r>
              <a:rPr dirty="0" lang="en-IN"/>
              <a:t> and using the menu with </a:t>
            </a:r>
            <a:r>
              <a:rPr b="1" dirty="0" lang="en-IN"/>
              <a:t># in&lt;mat-menu</a:t>
            </a:r>
            <a:r>
              <a:rPr b="1" dirty="0" lang="en-IN" smtClean="0"/>
              <a:t>&gt;</a:t>
            </a:r>
            <a:r>
              <a:rPr dirty="0" lang="en-IN" smtClean="0"/>
              <a:t>.</a:t>
            </a:r>
          </a:p>
          <a:p>
            <a:r>
              <a:rPr dirty="0" lang="en-IN"/>
              <a:t>The below image is displayed in the browser −</a:t>
            </a:r>
            <a:endParaRPr dirty="0" lang="en-IN" smtClean="0"/>
          </a:p>
          <a:p>
            <a:endParaRPr dirty="0" lang="en-IN"/>
          </a:p>
        </p:txBody>
      </p:sp>
      <p:pic>
        <p:nvPicPr>
          <p:cNvPr id="209717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483768" y="4437112"/>
            <a:ext cx="2813298" cy="1872208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77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691680" y="2420888"/>
            <a:ext cx="5040560" cy="324036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Prerequisites of Angular7.</a:t>
            </a:r>
            <a:endParaRPr dirty="0" lang="en-IN"/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Angular2</a:t>
            </a:r>
          </a:p>
          <a:p>
            <a:pPr fontAlgn="base">
              <a:lnSpc>
                <a:spcPct val="150000"/>
              </a:lnSpc>
            </a:pPr>
            <a:r>
              <a:rPr dirty="0" lang="en-IN" err="1">
                <a:latin typeface="Times New Roman" pitchFamily="18" charset="0"/>
                <a:cs typeface="Times New Roman" pitchFamily="18" charset="0"/>
              </a:rPr>
              <a:t>TypeScript</a:t>
            </a:r>
            <a:endParaRPr dirty="0" lang="en-IN">
              <a:latin typeface="Times New Roman" pitchFamily="18" charset="0"/>
              <a:cs typeface="Times New Roman" pitchFamily="18" charset="0"/>
            </a:endParaRPr>
          </a:p>
          <a:p>
            <a:pPr fontAlgn="base"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HTML</a:t>
            </a:r>
          </a:p>
          <a:p>
            <a:pPr fontAlgn="base"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CSS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Features of Angular7…</a:t>
            </a:r>
            <a:endParaRPr dirty="0" lang="en-IN"/>
          </a:p>
        </p:txBody>
      </p:sp>
      <p:pic>
        <p:nvPicPr>
          <p:cNvPr id="2097152" name="Picture 2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144176" y="1600200"/>
            <a:ext cx="4246047" cy="4800600"/>
          </a:xfrm>
          <a:prstGeom prst="rect"/>
          <a:noFill/>
          <a:ln>
            <a:noFill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indent="0" marL="114300">
              <a:lnSpc>
                <a:spcPct val="150000"/>
              </a:lnSpc>
              <a:buNone/>
            </a:pPr>
            <a:r>
              <a:rPr b="1" dirty="0" lang="en-IN" smtClean="0">
                <a:latin typeface="Times New Roman" pitchFamily="18" charset="0"/>
                <a:cs typeface="Times New Roman" pitchFamily="18" charset="0"/>
              </a:rPr>
              <a:t>1. CLI Prompts</a:t>
            </a:r>
          </a:p>
          <a:p>
            <a:pPr fontAlgn="base" indent="0" marL="114300">
              <a:lnSpc>
                <a:spcPct val="150000"/>
              </a:lnSpc>
              <a:buNone/>
            </a:pP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 It 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helps users to make a decision. It asks users about “want to 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     add 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routing? Y/N” and about the type of styles user want to 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use.</a:t>
            </a:r>
          </a:p>
          <a:p>
            <a:pPr>
              <a:lnSpc>
                <a:spcPct val="150000"/>
              </a:lnSpc>
            </a:pPr>
            <a:endParaRPr dirty="0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err="1" smtClean="0"/>
              <a:t>Commads</a:t>
            </a:r>
            <a:r>
              <a:rPr dirty="0" lang="en-IN" smtClean="0"/>
              <a:t> used in Angular7 projects…</a:t>
            </a:r>
            <a:endParaRPr dirty="0" lang="en-IN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899592" y="2037022"/>
          <a:ext cx="6768753" cy="4820978"/>
        </p:xfrm>
        <a:graphic>
          <a:graphicData uri="http://schemas.openxmlformats.org/drawingml/2006/table">
            <a:tbl>
              <a:tblPr/>
              <a:tblGrid>
                <a:gridCol w="1656184"/>
                <a:gridCol w="5112569"/>
              </a:tblGrid>
              <a:tr h="0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Sr.No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p>
                      <a:pPr algn="ctr" fontAlgn="t"/>
                      <a:r>
                        <a:rPr dirty="0" sz="1300" lang="en-IN">
                          <a:effectLst/>
                        </a:rPr>
                        <a:t>Commands and Description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698269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1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sz="1300" lang="en-IN">
                          <a:solidFill>
                            <a:srgbClr val="000000"/>
                          </a:solidFill>
                          <a:effectLst/>
                        </a:rPr>
                        <a:t>Component</a:t>
                      </a:r>
                      <a:endParaRPr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sz="1300" lang="en-IN">
                          <a:solidFill>
                            <a:srgbClr val="000000"/>
                          </a:solidFill>
                          <a:effectLst/>
                        </a:rPr>
                        <a:t>ng g component new-component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6675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2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sz="1300" lang="en-IN">
                          <a:solidFill>
                            <a:srgbClr val="000000"/>
                          </a:solidFill>
                          <a:effectLst/>
                        </a:rPr>
                        <a:t>Directive</a:t>
                      </a:r>
                      <a:endParaRPr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sz="1300" lang="en-IN">
                          <a:solidFill>
                            <a:srgbClr val="000000"/>
                          </a:solidFill>
                          <a:effectLst/>
                        </a:rPr>
                        <a:t>ng g directive new-directive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3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dirty="0" sz="1300" lang="en-IN">
                          <a:solidFill>
                            <a:srgbClr val="000000"/>
                          </a:solidFill>
                          <a:effectLst/>
                        </a:rPr>
                        <a:t>Pipe</a:t>
                      </a:r>
                      <a:endParaRPr dirty="0"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dirty="0" sz="1300" lang="en-IN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dirty="0" sz="1300" lang="en-IN">
                          <a:solidFill>
                            <a:srgbClr val="000000"/>
                          </a:solidFill>
                          <a:effectLst/>
                        </a:rPr>
                        <a:t> g pipe new-pipe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4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sz="1300" lang="en-IN">
                          <a:solidFill>
                            <a:srgbClr val="000000"/>
                          </a:solidFill>
                          <a:effectLst/>
                        </a:rPr>
                        <a:t>Service</a:t>
                      </a:r>
                      <a:endParaRPr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sz="1300" lang="en-IN">
                          <a:solidFill>
                            <a:srgbClr val="000000"/>
                          </a:solidFill>
                          <a:effectLst/>
                        </a:rPr>
                        <a:t>ng g service new-service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5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sz="1300" lang="en-IN">
                          <a:solidFill>
                            <a:srgbClr val="000000"/>
                          </a:solidFill>
                          <a:effectLst/>
                        </a:rPr>
                        <a:t>Module</a:t>
                      </a:r>
                      <a:endParaRPr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sz="1300" lang="en-IN">
                          <a:solidFill>
                            <a:srgbClr val="000000"/>
                          </a:solidFill>
                          <a:effectLst/>
                        </a:rPr>
                        <a:t>ng g module my-module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1881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6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sz="1300" lang="en-IN">
                          <a:solidFill>
                            <a:srgbClr val="000000"/>
                          </a:solidFill>
                          <a:effectLst/>
                        </a:rPr>
                        <a:t>Test</a:t>
                      </a:r>
                      <a:endParaRPr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sz="1300" lang="en-IN">
                          <a:solidFill>
                            <a:srgbClr val="000000"/>
                          </a:solidFill>
                          <a:effectLst/>
                        </a:rPr>
                        <a:t>ng test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87434">
                <a:tc>
                  <a:txBody>
                    <a:bodyPr/>
                    <a:p>
                      <a:pPr algn="ctr" fontAlgn="t"/>
                      <a:r>
                        <a:rPr sz="1300" lang="en-IN">
                          <a:effectLst/>
                        </a:rPr>
                        <a:t>7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just" fontAlgn="t"/>
                      <a:r>
                        <a:rPr b="1" dirty="0" sz="1300" lang="en-IN">
                          <a:solidFill>
                            <a:srgbClr val="000000"/>
                          </a:solidFill>
                          <a:effectLst/>
                        </a:rPr>
                        <a:t>Build</a:t>
                      </a:r>
                      <a:endParaRPr dirty="0" sz="1300" lang="en-IN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algn="just" fontAlgn="t"/>
                      <a:r>
                        <a:rPr dirty="0" sz="1300" lang="en-IN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dirty="0" sz="1300" lang="en-IN">
                          <a:solidFill>
                            <a:srgbClr val="000000"/>
                          </a:solidFill>
                          <a:effectLst/>
                        </a:rPr>
                        <a:t> build --configuration=production // for production environment</a:t>
                      </a:r>
                    </a:p>
                    <a:p>
                      <a:pPr algn="just" fontAlgn="t"/>
                      <a:r>
                        <a:rPr dirty="0" sz="1300" lang="en-IN" err="1">
                          <a:solidFill>
                            <a:srgbClr val="000000"/>
                          </a:solidFill>
                          <a:effectLst/>
                        </a:rPr>
                        <a:t>ng</a:t>
                      </a:r>
                      <a:r>
                        <a:rPr dirty="0" sz="1300" lang="en-IN">
                          <a:solidFill>
                            <a:srgbClr val="000000"/>
                          </a:solidFill>
                          <a:effectLst/>
                        </a:rPr>
                        <a:t> build --configuration=staging // for stating environment</a:t>
                      </a:r>
                    </a:p>
                  </a:txBody>
                  <a:tcPr marL="54552" marR="54552" marT="54552" marB="5455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indent="0" marL="114300">
              <a:lnSpc>
                <a:spcPct val="150000"/>
              </a:lnSpc>
              <a:buNone/>
            </a:pPr>
            <a:r>
              <a:rPr b="1" dirty="0" lang="en-IN">
                <a:latin typeface="Times New Roman" pitchFamily="18" charset="0"/>
                <a:cs typeface="Times New Roman" pitchFamily="18" charset="0"/>
              </a:rPr>
              <a:t>2. Application Performance</a:t>
            </a:r>
          </a:p>
          <a:p>
            <a:pPr fontAlgn="base"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Earlier reflect-metadata is used in production but it is required at the time of development. Therefore, ployfill.ts is removed by default in angular 7.</a:t>
            </a:r>
          </a:p>
          <a:p>
            <a:pPr indent="-457200" marL="571500">
              <a:lnSpc>
                <a:spcPct val="150000"/>
              </a:lnSpc>
              <a:buFont typeface="+mj-lt"/>
              <a:buAutoNum type="arabicPeriod"/>
            </a:pPr>
            <a:endParaRPr dirty="0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fontAlgn="base" indent="0" marL="114300">
              <a:lnSpc>
                <a:spcPct val="150000"/>
              </a:lnSpc>
              <a:buNone/>
            </a:pPr>
            <a:r>
              <a:rPr b="1" dirty="0" lang="en-IN">
                <a:latin typeface="Times New Roman" pitchFamily="18" charset="0"/>
                <a:cs typeface="Times New Roman" pitchFamily="18" charset="0"/>
              </a:rPr>
              <a:t>3. Virtual Scrolling</a:t>
            </a:r>
          </a:p>
          <a:p>
            <a:pPr fontAlgn="base"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Google accelerates the speed of Angular 7 for a huge scrollable list</a:t>
            </a:r>
            <a:r>
              <a:rPr dirty="0" lang="en-IN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 indent="0" marL="114300">
              <a:lnSpc>
                <a:spcPct val="150000"/>
              </a:lnSpc>
              <a:buNone/>
            </a:pPr>
            <a:r>
              <a:rPr b="1" dirty="0" lang="en-IN">
                <a:latin typeface="Times New Roman" pitchFamily="18" charset="0"/>
                <a:cs typeface="Times New Roman" pitchFamily="18" charset="0"/>
              </a:rPr>
              <a:t>Start with a plain Angular table</a:t>
            </a:r>
          </a:p>
          <a:p>
            <a:pPr fontAlgn="base">
              <a:lnSpc>
                <a:spcPct val="150000"/>
              </a:lnSpc>
            </a:pPr>
            <a:r>
              <a:rPr dirty="0" lang="en-IN">
                <a:latin typeface="Times New Roman" pitchFamily="18" charset="0"/>
                <a:cs typeface="Times New Roman" pitchFamily="18" charset="0"/>
              </a:rPr>
              <a:t>We’re starting with a pretty simple example of a table using a </a:t>
            </a:r>
            <a:r>
              <a:rPr b="1" dirty="0" lang="en-IN">
                <a:latin typeface="Times New Roman" pitchFamily="18" charset="0"/>
                <a:cs typeface="Times New Roman" pitchFamily="18" charset="0"/>
              </a:rPr>
              <a:t>*</a:t>
            </a:r>
            <a:r>
              <a:rPr b="1" dirty="0" lang="en-IN" err="1">
                <a:latin typeface="Times New Roman" pitchFamily="18" charset="0"/>
                <a:cs typeface="Times New Roman" pitchFamily="18" charset="0"/>
              </a:rPr>
              <a:t>ngFor</a:t>
            </a:r>
            <a:r>
              <a:rPr dirty="0" lang="en-IN">
                <a:latin typeface="Times New Roman" pitchFamily="18" charset="0"/>
                <a:cs typeface="Times New Roman" pitchFamily="18" charset="0"/>
              </a:rPr>
              <a:t> loop</a:t>
            </a:r>
          </a:p>
          <a:p>
            <a:pPr fontAlgn="base">
              <a:lnSpc>
                <a:spcPct val="150000"/>
              </a:lnSpc>
            </a:pPr>
            <a:endParaRPr dirty="0" lang="en-IN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dirty="0"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bl" blurRad="50800" dist="25400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dir="tl" rig="brightRoom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algn="tl" flip="none" sx="32000" sy="32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ANGULAR 7 FEATURES</dc:title>
  <dc:creator>NEW</dc:creator>
  <cp:lastModifiedBy>NEW</cp:lastModifiedBy>
  <dcterms:created xsi:type="dcterms:W3CDTF">2020-03-25T06:38:36Z</dcterms:created>
  <dcterms:modified xsi:type="dcterms:W3CDTF">2020-03-26T05:17:13Z</dcterms:modified>
</cp:coreProperties>
</file>