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75" r:id="rId2"/>
    <p:sldId id="265" r:id="rId3"/>
    <p:sldId id="257" r:id="rId4"/>
    <p:sldId id="258" r:id="rId5"/>
    <p:sldId id="259" r:id="rId6"/>
    <p:sldId id="268" r:id="rId7"/>
    <p:sldId id="260" r:id="rId8"/>
    <p:sldId id="276" r:id="rId9"/>
    <p:sldId id="270" r:id="rId10"/>
    <p:sldId id="261" r:id="rId11"/>
    <p:sldId id="273" r:id="rId12"/>
    <p:sldId id="271" r:id="rId13"/>
    <p:sldId id="262" r:id="rId14"/>
    <p:sldId id="272" r:id="rId15"/>
    <p:sldId id="277" r:id="rId16"/>
    <p:sldId id="279" r:id="rId17"/>
    <p:sldId id="264"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50"/>
  </p:normalViewPr>
  <p:slideViewPr>
    <p:cSldViewPr snapToGrid="0">
      <p:cViewPr varScale="1">
        <p:scale>
          <a:sx n="115" d="100"/>
          <a:sy n="115" d="100"/>
        </p:scale>
        <p:origin x="23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A5315D-FA0C-4A2E-8F42-7C267C0D6C5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3FBEAE7-5814-432A-AE06-1BEC8CFC6568}">
      <dgm:prSet/>
      <dgm:spPr/>
      <dgm:t>
        <a:bodyPr/>
        <a:lstStyle/>
        <a:p>
          <a:r>
            <a:rPr lang="en-US" b="0" i="0" u="none" dirty="0"/>
            <a:t>The primary goal of this project is to delve into the dataset and engage in fundamental data analysis activities, such as calculating summary statistics, crafting visual representations, and conducting principal components analysis (PCA).</a:t>
          </a:r>
          <a:endParaRPr lang="en-US" dirty="0"/>
        </a:p>
      </dgm:t>
    </dgm:pt>
    <dgm:pt modelId="{3CC9348F-0B13-416B-90D6-75D2FA534C06}" type="parTrans" cxnId="{E3E0729B-9567-431C-A6DE-7756C604E00A}">
      <dgm:prSet/>
      <dgm:spPr/>
      <dgm:t>
        <a:bodyPr/>
        <a:lstStyle/>
        <a:p>
          <a:endParaRPr lang="en-US"/>
        </a:p>
      </dgm:t>
    </dgm:pt>
    <dgm:pt modelId="{6E21604D-4C89-4CC0-9B50-3E1EF93F318B}" type="sibTrans" cxnId="{E3E0729B-9567-431C-A6DE-7756C604E00A}">
      <dgm:prSet/>
      <dgm:spPr/>
      <dgm:t>
        <a:bodyPr/>
        <a:lstStyle/>
        <a:p>
          <a:endParaRPr lang="en-US"/>
        </a:p>
      </dgm:t>
    </dgm:pt>
    <dgm:pt modelId="{A30A90B7-17D8-49B0-8F98-CB6132BB27FD}">
      <dgm:prSet/>
      <dgm:spPr/>
      <dgm:t>
        <a:bodyPr/>
        <a:lstStyle/>
        <a:p>
          <a:r>
            <a:rPr lang="en-US" b="0" i="0" u="none" dirty="0"/>
            <a:t>This will enable us to enhance our comprehension of the data and acquire valuable insights into the connections among the variables.</a:t>
          </a:r>
          <a:endParaRPr lang="en-US" dirty="0"/>
        </a:p>
      </dgm:t>
    </dgm:pt>
    <dgm:pt modelId="{736E139D-39B8-47F9-9DF4-3B864308D6AE}" type="parTrans" cxnId="{96EDC361-7330-4A50-8D30-1D385919C96A}">
      <dgm:prSet/>
      <dgm:spPr/>
      <dgm:t>
        <a:bodyPr/>
        <a:lstStyle/>
        <a:p>
          <a:endParaRPr lang="en-US"/>
        </a:p>
      </dgm:t>
    </dgm:pt>
    <dgm:pt modelId="{67CB53D2-6DBD-45F7-BF44-99413693C455}" type="sibTrans" cxnId="{96EDC361-7330-4A50-8D30-1D385919C96A}">
      <dgm:prSet/>
      <dgm:spPr/>
      <dgm:t>
        <a:bodyPr/>
        <a:lstStyle/>
        <a:p>
          <a:endParaRPr lang="en-US"/>
        </a:p>
      </dgm:t>
    </dgm:pt>
    <dgm:pt modelId="{090442B7-B725-4EE1-A315-310E1F21E180}" type="pres">
      <dgm:prSet presAssocID="{4EA5315D-FA0C-4A2E-8F42-7C267C0D6C57}" presName="linear" presStyleCnt="0">
        <dgm:presLayoutVars>
          <dgm:animLvl val="lvl"/>
          <dgm:resizeHandles val="exact"/>
        </dgm:presLayoutVars>
      </dgm:prSet>
      <dgm:spPr/>
    </dgm:pt>
    <dgm:pt modelId="{73F5450C-3CBC-4324-B0A0-E445224ECC3B}" type="pres">
      <dgm:prSet presAssocID="{F3FBEAE7-5814-432A-AE06-1BEC8CFC6568}" presName="parentText" presStyleLbl="node1" presStyleIdx="0" presStyleCnt="2">
        <dgm:presLayoutVars>
          <dgm:chMax val="0"/>
          <dgm:bulletEnabled val="1"/>
        </dgm:presLayoutVars>
      </dgm:prSet>
      <dgm:spPr/>
    </dgm:pt>
    <dgm:pt modelId="{F5F87939-2CFC-4899-BBA9-BA03F7FFAAE7}" type="pres">
      <dgm:prSet presAssocID="{6E21604D-4C89-4CC0-9B50-3E1EF93F318B}" presName="spacer" presStyleCnt="0"/>
      <dgm:spPr/>
    </dgm:pt>
    <dgm:pt modelId="{A40D62A3-04DC-4B8D-B445-E5DCD8BC5C12}" type="pres">
      <dgm:prSet presAssocID="{A30A90B7-17D8-49B0-8F98-CB6132BB27FD}" presName="parentText" presStyleLbl="node1" presStyleIdx="1" presStyleCnt="2" custLinFactY="1539" custLinFactNeighborX="9956" custLinFactNeighborY="100000">
        <dgm:presLayoutVars>
          <dgm:chMax val="0"/>
          <dgm:bulletEnabled val="1"/>
        </dgm:presLayoutVars>
      </dgm:prSet>
      <dgm:spPr/>
    </dgm:pt>
  </dgm:ptLst>
  <dgm:cxnLst>
    <dgm:cxn modelId="{25211B33-8A47-4569-B0CB-F028A5DC821A}" type="presOf" srcId="{4EA5315D-FA0C-4A2E-8F42-7C267C0D6C57}" destId="{090442B7-B725-4EE1-A315-310E1F21E180}" srcOrd="0" destOrd="0" presId="urn:microsoft.com/office/officeart/2005/8/layout/vList2"/>
    <dgm:cxn modelId="{3A817155-DF96-4999-B4A2-9D66444F33F7}" type="presOf" srcId="{F3FBEAE7-5814-432A-AE06-1BEC8CFC6568}" destId="{73F5450C-3CBC-4324-B0A0-E445224ECC3B}" srcOrd="0" destOrd="0" presId="urn:microsoft.com/office/officeart/2005/8/layout/vList2"/>
    <dgm:cxn modelId="{96EDC361-7330-4A50-8D30-1D385919C96A}" srcId="{4EA5315D-FA0C-4A2E-8F42-7C267C0D6C57}" destId="{A30A90B7-17D8-49B0-8F98-CB6132BB27FD}" srcOrd="1" destOrd="0" parTransId="{736E139D-39B8-47F9-9DF4-3B864308D6AE}" sibTransId="{67CB53D2-6DBD-45F7-BF44-99413693C455}"/>
    <dgm:cxn modelId="{3D2DC598-181A-48A0-BF0F-3ABAFB5862A1}" type="presOf" srcId="{A30A90B7-17D8-49B0-8F98-CB6132BB27FD}" destId="{A40D62A3-04DC-4B8D-B445-E5DCD8BC5C12}" srcOrd="0" destOrd="0" presId="urn:microsoft.com/office/officeart/2005/8/layout/vList2"/>
    <dgm:cxn modelId="{E3E0729B-9567-431C-A6DE-7756C604E00A}" srcId="{4EA5315D-FA0C-4A2E-8F42-7C267C0D6C57}" destId="{F3FBEAE7-5814-432A-AE06-1BEC8CFC6568}" srcOrd="0" destOrd="0" parTransId="{3CC9348F-0B13-416B-90D6-75D2FA534C06}" sibTransId="{6E21604D-4C89-4CC0-9B50-3E1EF93F318B}"/>
    <dgm:cxn modelId="{4DC22042-B69E-4E86-80A4-F0C5FFBA7EDD}" type="presParOf" srcId="{090442B7-B725-4EE1-A315-310E1F21E180}" destId="{73F5450C-3CBC-4324-B0A0-E445224ECC3B}" srcOrd="0" destOrd="0" presId="urn:microsoft.com/office/officeart/2005/8/layout/vList2"/>
    <dgm:cxn modelId="{1A700CF9-32AF-42CA-97C0-782A4F9CA046}" type="presParOf" srcId="{090442B7-B725-4EE1-A315-310E1F21E180}" destId="{F5F87939-2CFC-4899-BBA9-BA03F7FFAAE7}" srcOrd="1" destOrd="0" presId="urn:microsoft.com/office/officeart/2005/8/layout/vList2"/>
    <dgm:cxn modelId="{E47676E6-29A4-4128-9227-88FF4DB932D0}" type="presParOf" srcId="{090442B7-B725-4EE1-A315-310E1F21E180}" destId="{A40D62A3-04DC-4B8D-B445-E5DCD8BC5C1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8F120A-B34B-4564-8318-A4054364E9E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132504-983A-40D4-949E-C5CD66DA3850}">
      <dgm:prSet/>
      <dgm:spPr/>
      <dgm:t>
        <a:bodyPr/>
        <a:lstStyle/>
        <a:p>
          <a:r>
            <a:rPr lang="en-US" b="0"/>
            <a:t>The correlation between Price and KM is -0.57.</a:t>
          </a:r>
          <a:endParaRPr lang="en-US"/>
        </a:p>
      </dgm:t>
    </dgm:pt>
    <dgm:pt modelId="{D734E137-4077-4AE5-B134-F68F35ABBEA4}" type="parTrans" cxnId="{02D5B474-1397-4545-A739-23D765CE234B}">
      <dgm:prSet/>
      <dgm:spPr/>
      <dgm:t>
        <a:bodyPr/>
        <a:lstStyle/>
        <a:p>
          <a:endParaRPr lang="en-US"/>
        </a:p>
      </dgm:t>
    </dgm:pt>
    <dgm:pt modelId="{2CDEC90B-4153-432A-AC09-9AEEEDEF51F8}" type="sibTrans" cxnId="{02D5B474-1397-4545-A739-23D765CE234B}">
      <dgm:prSet/>
      <dgm:spPr/>
      <dgm:t>
        <a:bodyPr/>
        <a:lstStyle/>
        <a:p>
          <a:endParaRPr lang="en-US"/>
        </a:p>
      </dgm:t>
    </dgm:pt>
    <dgm:pt modelId="{91A678DF-E11E-4AD0-AE9D-5A343E023769}">
      <dgm:prSet/>
      <dgm:spPr/>
      <dgm:t>
        <a:bodyPr/>
        <a:lstStyle/>
        <a:p>
          <a:r>
            <a:rPr lang="en-US"/>
            <a:t>T</a:t>
          </a:r>
          <a:r>
            <a:rPr lang="en-US" b="0"/>
            <a:t>he above correlation information can be used to reduce the number of variables while making maximum use of their unique contributions to the overall variation. </a:t>
          </a:r>
          <a:endParaRPr lang="en-US"/>
        </a:p>
      </dgm:t>
    </dgm:pt>
    <dgm:pt modelId="{C6E89E49-F10A-4D0E-B67B-4F65417211AE}" type="parTrans" cxnId="{D7012781-5990-4FE4-A6FF-53223A9F1FFF}">
      <dgm:prSet/>
      <dgm:spPr/>
      <dgm:t>
        <a:bodyPr/>
        <a:lstStyle/>
        <a:p>
          <a:endParaRPr lang="en-US"/>
        </a:p>
      </dgm:t>
    </dgm:pt>
    <dgm:pt modelId="{E4D20333-CB1F-43BF-9E13-08653957BA72}" type="sibTrans" cxnId="{D7012781-5990-4FE4-A6FF-53223A9F1FFF}">
      <dgm:prSet/>
      <dgm:spPr/>
      <dgm:t>
        <a:bodyPr/>
        <a:lstStyle/>
        <a:p>
          <a:endParaRPr lang="en-US"/>
        </a:p>
      </dgm:t>
    </dgm:pt>
    <dgm:pt modelId="{D714BE6B-2677-41A5-8112-90F7E41E12D2}" type="pres">
      <dgm:prSet presAssocID="{AC8F120A-B34B-4564-8318-A4054364E9E4}" presName="root" presStyleCnt="0">
        <dgm:presLayoutVars>
          <dgm:dir/>
          <dgm:resizeHandles val="exact"/>
        </dgm:presLayoutVars>
      </dgm:prSet>
      <dgm:spPr/>
    </dgm:pt>
    <dgm:pt modelId="{A803CB90-8254-45A5-AAB1-D41BAD728A7F}" type="pres">
      <dgm:prSet presAssocID="{F4132504-983A-40D4-949E-C5CD66DA3850}" presName="compNode" presStyleCnt="0"/>
      <dgm:spPr/>
    </dgm:pt>
    <dgm:pt modelId="{5E2B0A33-F2C8-420A-9FD0-C929EA49CE99}" type="pres">
      <dgm:prSet presAssocID="{F4132504-983A-40D4-949E-C5CD66DA385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60A860BF-5CF2-4D96-967A-9AB2A1AECB32}" type="pres">
      <dgm:prSet presAssocID="{F4132504-983A-40D4-949E-C5CD66DA3850}" presName="spaceRect" presStyleCnt="0"/>
      <dgm:spPr/>
    </dgm:pt>
    <dgm:pt modelId="{25F2128A-B137-414A-8C49-3D8AF22469FE}" type="pres">
      <dgm:prSet presAssocID="{F4132504-983A-40D4-949E-C5CD66DA3850}" presName="textRect" presStyleLbl="revTx" presStyleIdx="0" presStyleCnt="2">
        <dgm:presLayoutVars>
          <dgm:chMax val="1"/>
          <dgm:chPref val="1"/>
        </dgm:presLayoutVars>
      </dgm:prSet>
      <dgm:spPr/>
    </dgm:pt>
    <dgm:pt modelId="{B4F65D9C-94CF-42B5-A14E-F5970C616054}" type="pres">
      <dgm:prSet presAssocID="{2CDEC90B-4153-432A-AC09-9AEEEDEF51F8}" presName="sibTrans" presStyleCnt="0"/>
      <dgm:spPr/>
    </dgm:pt>
    <dgm:pt modelId="{73EE9E41-4F68-40CB-AF7F-ABAFDDD51AE8}" type="pres">
      <dgm:prSet presAssocID="{91A678DF-E11E-4AD0-AE9D-5A343E023769}" presName="compNode" presStyleCnt="0"/>
      <dgm:spPr/>
    </dgm:pt>
    <dgm:pt modelId="{C6DD0808-D095-4223-9DAA-EE4EB1B1191C}" type="pres">
      <dgm:prSet presAssocID="{91A678DF-E11E-4AD0-AE9D-5A343E0237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D6E4B2E-7FC6-4E92-979C-8491DE42A115}" type="pres">
      <dgm:prSet presAssocID="{91A678DF-E11E-4AD0-AE9D-5A343E023769}" presName="spaceRect" presStyleCnt="0"/>
      <dgm:spPr/>
    </dgm:pt>
    <dgm:pt modelId="{1162C9AD-BBC6-4C25-A275-94BAD77D582F}" type="pres">
      <dgm:prSet presAssocID="{91A678DF-E11E-4AD0-AE9D-5A343E023769}" presName="textRect" presStyleLbl="revTx" presStyleIdx="1" presStyleCnt="2">
        <dgm:presLayoutVars>
          <dgm:chMax val="1"/>
          <dgm:chPref val="1"/>
        </dgm:presLayoutVars>
      </dgm:prSet>
      <dgm:spPr/>
    </dgm:pt>
  </dgm:ptLst>
  <dgm:cxnLst>
    <dgm:cxn modelId="{02D5B474-1397-4545-A739-23D765CE234B}" srcId="{AC8F120A-B34B-4564-8318-A4054364E9E4}" destId="{F4132504-983A-40D4-949E-C5CD66DA3850}" srcOrd="0" destOrd="0" parTransId="{D734E137-4077-4AE5-B134-F68F35ABBEA4}" sibTransId="{2CDEC90B-4153-432A-AC09-9AEEEDEF51F8}"/>
    <dgm:cxn modelId="{D7012781-5990-4FE4-A6FF-53223A9F1FFF}" srcId="{AC8F120A-B34B-4564-8318-A4054364E9E4}" destId="{91A678DF-E11E-4AD0-AE9D-5A343E023769}" srcOrd="1" destOrd="0" parTransId="{C6E89E49-F10A-4D0E-B67B-4F65417211AE}" sibTransId="{E4D20333-CB1F-43BF-9E13-08653957BA72}"/>
    <dgm:cxn modelId="{B7B31D87-097F-49A8-95D8-47A68D73054C}" type="presOf" srcId="{F4132504-983A-40D4-949E-C5CD66DA3850}" destId="{25F2128A-B137-414A-8C49-3D8AF22469FE}" srcOrd="0" destOrd="0" presId="urn:microsoft.com/office/officeart/2018/2/layout/IconLabelList"/>
    <dgm:cxn modelId="{09ECFEC9-D4F2-4307-9132-2C80B545E901}" type="presOf" srcId="{AC8F120A-B34B-4564-8318-A4054364E9E4}" destId="{D714BE6B-2677-41A5-8112-90F7E41E12D2}" srcOrd="0" destOrd="0" presId="urn:microsoft.com/office/officeart/2018/2/layout/IconLabelList"/>
    <dgm:cxn modelId="{78B86AED-714D-4D18-B730-ABA3A0612810}" type="presOf" srcId="{91A678DF-E11E-4AD0-AE9D-5A343E023769}" destId="{1162C9AD-BBC6-4C25-A275-94BAD77D582F}" srcOrd="0" destOrd="0" presId="urn:microsoft.com/office/officeart/2018/2/layout/IconLabelList"/>
    <dgm:cxn modelId="{B73DD57F-F9BE-4659-A834-78B9038C5539}" type="presParOf" srcId="{D714BE6B-2677-41A5-8112-90F7E41E12D2}" destId="{A803CB90-8254-45A5-AAB1-D41BAD728A7F}" srcOrd="0" destOrd="0" presId="urn:microsoft.com/office/officeart/2018/2/layout/IconLabelList"/>
    <dgm:cxn modelId="{62BDFAD6-9A25-4D87-8558-F42A9EA72598}" type="presParOf" srcId="{A803CB90-8254-45A5-AAB1-D41BAD728A7F}" destId="{5E2B0A33-F2C8-420A-9FD0-C929EA49CE99}" srcOrd="0" destOrd="0" presId="urn:microsoft.com/office/officeart/2018/2/layout/IconLabelList"/>
    <dgm:cxn modelId="{42F3639D-2B3C-4F55-99D1-F18B9CD5D9A5}" type="presParOf" srcId="{A803CB90-8254-45A5-AAB1-D41BAD728A7F}" destId="{60A860BF-5CF2-4D96-967A-9AB2A1AECB32}" srcOrd="1" destOrd="0" presId="urn:microsoft.com/office/officeart/2018/2/layout/IconLabelList"/>
    <dgm:cxn modelId="{B483C201-8A1B-4156-AB38-7020F4BB468C}" type="presParOf" srcId="{A803CB90-8254-45A5-AAB1-D41BAD728A7F}" destId="{25F2128A-B137-414A-8C49-3D8AF22469FE}" srcOrd="2" destOrd="0" presId="urn:microsoft.com/office/officeart/2018/2/layout/IconLabelList"/>
    <dgm:cxn modelId="{502E7E71-39CA-4D06-95BE-C51476395C24}" type="presParOf" srcId="{D714BE6B-2677-41A5-8112-90F7E41E12D2}" destId="{B4F65D9C-94CF-42B5-A14E-F5970C616054}" srcOrd="1" destOrd="0" presId="urn:microsoft.com/office/officeart/2018/2/layout/IconLabelList"/>
    <dgm:cxn modelId="{42E318A5-A39A-4632-8B99-290D67E66839}" type="presParOf" srcId="{D714BE6B-2677-41A5-8112-90F7E41E12D2}" destId="{73EE9E41-4F68-40CB-AF7F-ABAFDDD51AE8}" srcOrd="2" destOrd="0" presId="urn:microsoft.com/office/officeart/2018/2/layout/IconLabelList"/>
    <dgm:cxn modelId="{52A7AC7F-67E4-4126-B8FF-15A8F4A9A0D0}" type="presParOf" srcId="{73EE9E41-4F68-40CB-AF7F-ABAFDDD51AE8}" destId="{C6DD0808-D095-4223-9DAA-EE4EB1B1191C}" srcOrd="0" destOrd="0" presId="urn:microsoft.com/office/officeart/2018/2/layout/IconLabelList"/>
    <dgm:cxn modelId="{58D56F5C-1461-438B-86D4-E77E1BA1F24B}" type="presParOf" srcId="{73EE9E41-4F68-40CB-AF7F-ABAFDDD51AE8}" destId="{ED6E4B2E-7FC6-4E92-979C-8491DE42A115}" srcOrd="1" destOrd="0" presId="urn:microsoft.com/office/officeart/2018/2/layout/IconLabelList"/>
    <dgm:cxn modelId="{290D5B9B-44DB-4408-89E9-01CA5D7AA2C9}" type="presParOf" srcId="{73EE9E41-4F68-40CB-AF7F-ABAFDDD51AE8}" destId="{1162C9AD-BBC6-4C25-A275-94BAD77D582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5450C-3CBC-4324-B0A0-E445224ECC3B}">
      <dsp:nvSpPr>
        <dsp:cNvPr id="0" name=""/>
        <dsp:cNvSpPr/>
      </dsp:nvSpPr>
      <dsp:spPr>
        <a:xfrm>
          <a:off x="0" y="78803"/>
          <a:ext cx="5913437" cy="220662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u="none" kern="1200" dirty="0"/>
            <a:t>The primary goal of this project is to delve into the dataset and engage in fundamental data analysis activities, such as calculating summary statistics, crafting visual representations, and conducting principal components analysis (PCA).</a:t>
          </a:r>
          <a:endParaRPr lang="en-US" sz="2300" kern="1200" dirty="0"/>
        </a:p>
      </dsp:txBody>
      <dsp:txXfrm>
        <a:off x="107718" y="186521"/>
        <a:ext cx="5698001" cy="1991184"/>
      </dsp:txXfrm>
    </dsp:sp>
    <dsp:sp modelId="{A40D62A3-04DC-4B8D-B445-E5DCD8BC5C12}">
      <dsp:nvSpPr>
        <dsp:cNvPr id="0" name=""/>
        <dsp:cNvSpPr/>
      </dsp:nvSpPr>
      <dsp:spPr>
        <a:xfrm>
          <a:off x="0" y="2430467"/>
          <a:ext cx="5913437" cy="2206620"/>
        </a:xfrm>
        <a:prstGeom prst="roundRect">
          <a:avLst/>
        </a:prstGeom>
        <a:gradFill rotWithShape="0">
          <a:gsLst>
            <a:gs pos="0">
              <a:schemeClr val="accent2">
                <a:hueOff val="2655785"/>
                <a:satOff val="9135"/>
                <a:lumOff val="-1765"/>
                <a:alphaOff val="0"/>
                <a:tint val="98000"/>
                <a:satMod val="110000"/>
                <a:lumMod val="104000"/>
              </a:schemeClr>
            </a:gs>
            <a:gs pos="69000">
              <a:schemeClr val="accent2">
                <a:hueOff val="2655785"/>
                <a:satOff val="9135"/>
                <a:lumOff val="-1765"/>
                <a:alphaOff val="0"/>
                <a:shade val="84000"/>
                <a:satMod val="130000"/>
                <a:lumMod val="92000"/>
              </a:schemeClr>
            </a:gs>
            <a:gs pos="100000">
              <a:schemeClr val="accent2">
                <a:hueOff val="2655785"/>
                <a:satOff val="9135"/>
                <a:lumOff val="-1765"/>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u="none" kern="1200" dirty="0"/>
            <a:t>This will enable us to enhance our comprehension of the data and acquire valuable insights into the connections among the variables.</a:t>
          </a:r>
          <a:endParaRPr lang="en-US" sz="2300" kern="1200" dirty="0"/>
        </a:p>
      </dsp:txBody>
      <dsp:txXfrm>
        <a:off x="107718" y="2538185"/>
        <a:ext cx="5698001" cy="1991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B0A33-F2C8-420A-9FD0-C929EA49CE99}">
      <dsp:nvSpPr>
        <dsp:cNvPr id="0" name=""/>
        <dsp:cNvSpPr/>
      </dsp:nvSpPr>
      <dsp:spPr>
        <a:xfrm>
          <a:off x="790390" y="1189230"/>
          <a:ext cx="1199812" cy="1199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F2128A-B137-414A-8C49-3D8AF22469FE}">
      <dsp:nvSpPr>
        <dsp:cNvPr id="0" name=""/>
        <dsp:cNvSpPr/>
      </dsp:nvSpPr>
      <dsp:spPr>
        <a:xfrm>
          <a:off x="57171" y="2727857"/>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kern="1200"/>
            <a:t>The correlation between Price and KM is -0.57.</a:t>
          </a:r>
          <a:endParaRPr lang="en-US" sz="1100" kern="1200"/>
        </a:p>
      </dsp:txBody>
      <dsp:txXfrm>
        <a:off x="57171" y="2727857"/>
        <a:ext cx="2666250" cy="720000"/>
      </dsp:txXfrm>
    </dsp:sp>
    <dsp:sp modelId="{C6DD0808-D095-4223-9DAA-EE4EB1B1191C}">
      <dsp:nvSpPr>
        <dsp:cNvPr id="0" name=""/>
        <dsp:cNvSpPr/>
      </dsp:nvSpPr>
      <dsp:spPr>
        <a:xfrm>
          <a:off x="3923234" y="1189230"/>
          <a:ext cx="1199812" cy="1199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62C9AD-BBC6-4C25-A275-94BAD77D582F}">
      <dsp:nvSpPr>
        <dsp:cNvPr id="0" name=""/>
        <dsp:cNvSpPr/>
      </dsp:nvSpPr>
      <dsp:spPr>
        <a:xfrm>
          <a:off x="3190015" y="2727857"/>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a:t>
          </a:r>
          <a:r>
            <a:rPr lang="en-US" sz="1100" b="0" kern="1200"/>
            <a:t>he above correlation information can be used to reduce the number of variables while making maximum use of their unique contributions to the overall variation. </a:t>
          </a:r>
          <a:endParaRPr lang="en-US" sz="1100" kern="1200"/>
        </a:p>
      </dsp:txBody>
      <dsp:txXfrm>
        <a:off x="3190015" y="2727857"/>
        <a:ext cx="2666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28E0F-7B67-4F35-99A1-568A48DC86FA}" type="datetimeFigureOut">
              <a:rPr lang="en-IN" smtClean="0"/>
              <a:t>13/03/24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C509A920-AF6D-4635-BAF9-4E26D5B15C50}"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9650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8E0F-7B67-4F35-99A1-568A48DC86FA}" type="datetimeFigureOut">
              <a:rPr lang="en-IN" smtClean="0"/>
              <a:t>13/03/24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09A920-AF6D-4635-BAF9-4E26D5B15C50}" type="slidenum">
              <a:rPr lang="en-IN" smtClean="0"/>
              <a:t>‹#›</a:t>
            </a:fld>
            <a:endParaRPr lang="en-IN"/>
          </a:p>
        </p:txBody>
      </p:sp>
    </p:spTree>
    <p:extLst>
      <p:ext uri="{BB962C8B-B14F-4D97-AF65-F5344CB8AC3E}">
        <p14:creationId xmlns:p14="http://schemas.microsoft.com/office/powerpoint/2010/main" val="272766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8E0F-7B67-4F35-99A1-568A48DC86FA}" type="datetimeFigureOut">
              <a:rPr lang="en-IN" smtClean="0"/>
              <a:t>13/03/24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09A920-AF6D-4635-BAF9-4E26D5B15C50}" type="slidenum">
              <a:rPr lang="en-IN" smtClean="0"/>
              <a:t>‹#›</a:t>
            </a:fld>
            <a:endParaRPr lang="en-IN"/>
          </a:p>
        </p:txBody>
      </p:sp>
    </p:spTree>
    <p:extLst>
      <p:ext uri="{BB962C8B-B14F-4D97-AF65-F5344CB8AC3E}">
        <p14:creationId xmlns:p14="http://schemas.microsoft.com/office/powerpoint/2010/main" val="242281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8E0F-7B67-4F35-99A1-568A48DC86FA}" type="datetimeFigureOut">
              <a:rPr lang="en-IN" smtClean="0"/>
              <a:t>13/03/24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09A920-AF6D-4635-BAF9-4E26D5B15C50}"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4158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8E0F-7B67-4F35-99A1-568A48DC86FA}" type="datetimeFigureOut">
              <a:rPr lang="en-IN" smtClean="0"/>
              <a:t>13/03/24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09A920-AF6D-4635-BAF9-4E26D5B15C50}" type="slidenum">
              <a:rPr lang="en-IN" smtClean="0"/>
              <a:t>‹#›</a:t>
            </a:fld>
            <a:endParaRPr lang="en-IN"/>
          </a:p>
        </p:txBody>
      </p:sp>
    </p:spTree>
    <p:extLst>
      <p:ext uri="{BB962C8B-B14F-4D97-AF65-F5344CB8AC3E}">
        <p14:creationId xmlns:p14="http://schemas.microsoft.com/office/powerpoint/2010/main" val="361769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28E0F-7B67-4F35-99A1-568A48DC86FA}" type="datetimeFigureOut">
              <a:rPr lang="en-IN" smtClean="0"/>
              <a:t>13/03/24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09A920-AF6D-4635-BAF9-4E26D5B15C50}"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7566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28E0F-7B67-4F35-99A1-568A48DC86FA}" type="datetimeFigureOut">
              <a:rPr lang="en-IN" smtClean="0"/>
              <a:t>13/03/24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09A920-AF6D-4635-BAF9-4E26D5B15C50}" type="slidenum">
              <a:rPr lang="en-IN" smtClean="0"/>
              <a:t>‹#›</a:t>
            </a:fld>
            <a:endParaRPr lang="en-IN"/>
          </a:p>
        </p:txBody>
      </p:sp>
    </p:spTree>
    <p:extLst>
      <p:ext uri="{BB962C8B-B14F-4D97-AF65-F5344CB8AC3E}">
        <p14:creationId xmlns:p14="http://schemas.microsoft.com/office/powerpoint/2010/main" val="184587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28E0F-7B67-4F35-99A1-568A48DC86FA}" type="datetimeFigureOut">
              <a:rPr lang="en-IN" smtClean="0"/>
              <a:t>13/03/24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09A920-AF6D-4635-BAF9-4E26D5B15C50}"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1447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5728E0F-7B67-4F35-99A1-568A48DC86FA}" type="datetimeFigureOut">
              <a:rPr lang="en-IN" smtClean="0"/>
              <a:t>13/03/24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09A920-AF6D-4635-BAF9-4E26D5B15C50}" type="slidenum">
              <a:rPr lang="en-IN" smtClean="0"/>
              <a:t>‹#›</a:t>
            </a:fld>
            <a:endParaRPr lang="en-IN"/>
          </a:p>
        </p:txBody>
      </p:sp>
    </p:spTree>
    <p:extLst>
      <p:ext uri="{BB962C8B-B14F-4D97-AF65-F5344CB8AC3E}">
        <p14:creationId xmlns:p14="http://schemas.microsoft.com/office/powerpoint/2010/main" val="31991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28E0F-7B67-4F35-99A1-568A48DC86FA}" type="datetimeFigureOut">
              <a:rPr lang="en-IN" smtClean="0"/>
              <a:t>13/03/24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09A920-AF6D-4635-BAF9-4E26D5B15C50}" type="slidenum">
              <a:rPr lang="en-IN" smtClean="0"/>
              <a:t>‹#›</a:t>
            </a:fld>
            <a:endParaRPr lang="en-IN"/>
          </a:p>
        </p:txBody>
      </p:sp>
    </p:spTree>
    <p:extLst>
      <p:ext uri="{BB962C8B-B14F-4D97-AF65-F5344CB8AC3E}">
        <p14:creationId xmlns:p14="http://schemas.microsoft.com/office/powerpoint/2010/main" val="378882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28E0F-7B67-4F35-99A1-568A48DC86FA}" type="datetimeFigureOut">
              <a:rPr lang="en-IN" smtClean="0"/>
              <a:t>13/03/24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09A920-AF6D-4635-BAF9-4E26D5B15C50}" type="slidenum">
              <a:rPr lang="en-IN" smtClean="0"/>
              <a:t>‹#›</a:t>
            </a:fld>
            <a:endParaRPr lang="en-IN"/>
          </a:p>
        </p:txBody>
      </p:sp>
    </p:spTree>
    <p:extLst>
      <p:ext uri="{BB962C8B-B14F-4D97-AF65-F5344CB8AC3E}">
        <p14:creationId xmlns:p14="http://schemas.microsoft.com/office/powerpoint/2010/main" val="332612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F5728E0F-7B67-4F35-99A1-568A48DC86FA}" type="datetimeFigureOut">
              <a:rPr lang="en-IN" smtClean="0"/>
              <a:t>13/03/24</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509A920-AF6D-4635-BAF9-4E26D5B15C50}"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7293510"/>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4F975-DB63-67F3-ACA3-1054676081B1}"/>
              </a:ext>
            </a:extLst>
          </p:cNvPr>
          <p:cNvSpPr>
            <a:spLocks noGrp="1"/>
          </p:cNvSpPr>
          <p:nvPr>
            <p:ph type="title"/>
          </p:nvPr>
        </p:nvSpPr>
        <p:spPr>
          <a:xfrm>
            <a:off x="1232637" y="2589779"/>
            <a:ext cx="3723989" cy="1673005"/>
          </a:xfrm>
        </p:spPr>
        <p:txBody>
          <a:bodyPr vert="horz" lIns="91440" tIns="45720" rIns="91440" bIns="45720" rtlCol="0" anchor="t">
            <a:normAutofit fontScale="90000"/>
          </a:bodyPr>
          <a:lstStyle/>
          <a:p>
            <a:pPr algn="ctr"/>
            <a:r>
              <a:rPr lang="en-US" sz="5300" b="1" spc="50" dirty="0">
                <a:ln w="9525" cmpd="sng">
                  <a:solidFill>
                    <a:schemeClr val="accent1"/>
                  </a:solidFill>
                  <a:prstDash val="solid"/>
                </a:ln>
                <a:solidFill>
                  <a:srgbClr val="70AD47">
                    <a:tint val="1000"/>
                  </a:srgbClr>
                </a:solidFill>
                <a:effectLst>
                  <a:glow rad="38100">
                    <a:schemeClr val="accent1">
                      <a:alpha val="40000"/>
                    </a:schemeClr>
                  </a:glow>
                </a:effectLst>
              </a:rPr>
              <a:t>TOYOTA COROLLA</a:t>
            </a:r>
            <a:br>
              <a:rPr lang="en-US" sz="3200" dirty="0"/>
            </a:br>
            <a:br>
              <a:rPr lang="en-US" sz="3200" dirty="0"/>
            </a:br>
            <a:br>
              <a:rPr lang="en-US" sz="3200" dirty="0"/>
            </a:br>
            <a:br>
              <a:rPr lang="en-US" sz="3200" dirty="0"/>
            </a:br>
            <a:br>
              <a:rPr lang="en-US" sz="3200" dirty="0"/>
            </a:br>
            <a:endParaRPr lang="en-US" sz="1800" dirty="0"/>
          </a:p>
        </p:txBody>
      </p:sp>
      <p:pic>
        <p:nvPicPr>
          <p:cNvPr id="4" name="Picture 3" descr="A black suv with a white background&#10;&#10;Description automatically generated">
            <a:extLst>
              <a:ext uri="{FF2B5EF4-FFF2-40B4-BE49-F238E27FC236}">
                <a16:creationId xmlns:a16="http://schemas.microsoft.com/office/drawing/2014/main" id="{A4209489-116F-68C2-4C0C-10ED01310B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5901" y="1276357"/>
            <a:ext cx="5297322" cy="397299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0" name="Rectangle 49">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507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 up of ruler">
            <a:extLst>
              <a:ext uri="{FF2B5EF4-FFF2-40B4-BE49-F238E27FC236}">
                <a16:creationId xmlns:a16="http://schemas.microsoft.com/office/drawing/2014/main" id="{1E79A284-39A3-C007-8719-F19FD6350A05}"/>
              </a:ext>
            </a:extLst>
          </p:cNvPr>
          <p:cNvPicPr>
            <a:picLocks noChangeAspect="1"/>
          </p:cNvPicPr>
          <p:nvPr/>
        </p:nvPicPr>
        <p:blipFill rotWithShape="1">
          <a:blip r:embed="rId2">
            <a:alphaModFix amt="50000"/>
            <a:grayscl/>
          </a:blip>
          <a:srcRect t="14714" r="-1" b="1013"/>
          <a:stretch/>
        </p:blipFill>
        <p:spPr>
          <a:xfrm>
            <a:off x="305" y="25062"/>
            <a:ext cx="12191695" cy="6857990"/>
          </a:xfrm>
          <a:prstGeom prst="rect">
            <a:avLst/>
          </a:prstGeom>
        </p:spPr>
      </p:pic>
      <p:sp>
        <p:nvSpPr>
          <p:cNvPr id="2" name="Title 1">
            <a:extLst>
              <a:ext uri="{FF2B5EF4-FFF2-40B4-BE49-F238E27FC236}">
                <a16:creationId xmlns:a16="http://schemas.microsoft.com/office/drawing/2014/main" id="{327819CD-68F8-75A7-CF5A-B5AE7E59BA21}"/>
              </a:ext>
            </a:extLst>
          </p:cNvPr>
          <p:cNvSpPr>
            <a:spLocks noGrp="1"/>
          </p:cNvSpPr>
          <p:nvPr>
            <p:ph type="title"/>
          </p:nvPr>
        </p:nvSpPr>
        <p:spPr>
          <a:xfrm>
            <a:off x="1130271" y="1193800"/>
            <a:ext cx="3193050" cy="4699000"/>
          </a:xfrm>
        </p:spPr>
        <p:txBody>
          <a:bodyPr anchor="ctr">
            <a:normAutofit/>
          </a:bodyPr>
          <a:lstStyle/>
          <a:p>
            <a:r>
              <a:rPr lang="en-IN"/>
              <a:t>Question 3</a:t>
            </a:r>
          </a:p>
        </p:txBody>
      </p:sp>
      <p:sp>
        <p:nvSpPr>
          <p:cNvPr id="3" name="Content Placeholder 2">
            <a:extLst>
              <a:ext uri="{FF2B5EF4-FFF2-40B4-BE49-F238E27FC236}">
                <a16:creationId xmlns:a16="http://schemas.microsoft.com/office/drawing/2014/main" id="{504B63EA-CF9C-8A40-3413-CD0833A66239}"/>
              </a:ext>
            </a:extLst>
          </p:cNvPr>
          <p:cNvSpPr>
            <a:spLocks noGrp="1"/>
          </p:cNvSpPr>
          <p:nvPr>
            <p:ph idx="1"/>
          </p:nvPr>
        </p:nvSpPr>
        <p:spPr>
          <a:xfrm>
            <a:off x="4976636" y="1193800"/>
            <a:ext cx="6085091" cy="4699000"/>
          </a:xfrm>
        </p:spPr>
        <p:txBody>
          <a:bodyPr anchor="ctr">
            <a:normAutofit/>
          </a:bodyPr>
          <a:lstStyle/>
          <a:p>
            <a:pPr>
              <a:lnSpc>
                <a:spcPct val="110000"/>
              </a:lnSpc>
            </a:pPr>
            <a:r>
              <a:rPr lang="en-IN" dirty="0"/>
              <a:t>In Question 3, following statistics are calculated using two variables price and KM.</a:t>
            </a:r>
          </a:p>
          <a:p>
            <a:pPr lvl="1">
              <a:lnSpc>
                <a:spcPct val="110000"/>
              </a:lnSpc>
            </a:pPr>
            <a:r>
              <a:rPr lang="en-US" dirty="0"/>
              <a:t>Average price:  10730.824512534818</a:t>
            </a:r>
          </a:p>
          <a:p>
            <a:pPr lvl="1">
              <a:lnSpc>
                <a:spcPct val="110000"/>
              </a:lnSpc>
            </a:pPr>
            <a:r>
              <a:rPr lang="en-US" dirty="0"/>
              <a:t>Average KM:  68533.25974930362</a:t>
            </a:r>
          </a:p>
          <a:p>
            <a:pPr lvl="1">
              <a:lnSpc>
                <a:spcPct val="110000"/>
              </a:lnSpc>
            </a:pPr>
            <a:r>
              <a:rPr lang="en-US" dirty="0"/>
              <a:t>Variance of price:  13154872.100193106</a:t>
            </a:r>
          </a:p>
          <a:p>
            <a:pPr lvl="1">
              <a:lnSpc>
                <a:spcPct val="110000"/>
              </a:lnSpc>
            </a:pPr>
            <a:r>
              <a:rPr lang="en-US" dirty="0"/>
              <a:t>Variance of KM:  1406733707.0021696</a:t>
            </a:r>
          </a:p>
          <a:p>
            <a:pPr lvl="1">
              <a:lnSpc>
                <a:spcPct val="110000"/>
              </a:lnSpc>
            </a:pPr>
            <a:r>
              <a:rPr lang="en-US" dirty="0"/>
              <a:t>Price-KM Covariance is:  -77534281.20595342</a:t>
            </a:r>
          </a:p>
          <a:p>
            <a:pPr lvl="1">
              <a:lnSpc>
                <a:spcPct val="110000"/>
              </a:lnSpc>
            </a:pPr>
            <a:r>
              <a:rPr lang="en-US" dirty="0"/>
              <a:t>Proportion of total variance made up by Price: 0.00926472139701938</a:t>
            </a:r>
          </a:p>
          <a:p>
            <a:pPr lvl="1">
              <a:lnSpc>
                <a:spcPct val="110000"/>
              </a:lnSpc>
            </a:pPr>
            <a:r>
              <a:rPr lang="en-US" dirty="0"/>
              <a:t>Proportion of total variance made up by KM: 0.9907352786029806</a:t>
            </a:r>
          </a:p>
          <a:p>
            <a:pPr marL="0" indent="0">
              <a:lnSpc>
                <a:spcPct val="110000"/>
              </a:lnSpc>
              <a:buNone/>
            </a:pPr>
            <a:endParaRPr lang="en-IN" dirty="0"/>
          </a:p>
          <a:p>
            <a:pPr>
              <a:lnSpc>
                <a:spcPct val="110000"/>
              </a:lnSpc>
            </a:pPr>
            <a:endParaRPr lang="en-IN" dirty="0"/>
          </a:p>
        </p:txBody>
      </p:sp>
    </p:spTree>
    <p:extLst>
      <p:ext uri="{BB962C8B-B14F-4D97-AF65-F5344CB8AC3E}">
        <p14:creationId xmlns:p14="http://schemas.microsoft.com/office/powerpoint/2010/main" val="192676353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2">
            <a:extLst>
              <a:ext uri="{FF2B5EF4-FFF2-40B4-BE49-F238E27FC236}">
                <a16:creationId xmlns:a16="http://schemas.microsoft.com/office/drawing/2014/main" id="{7F5F602E-812D-7A7A-47FD-C75D6C7308AC}"/>
              </a:ext>
            </a:extLst>
          </p:cNvPr>
          <p:cNvSpPr>
            <a:spLocks noGrp="1"/>
          </p:cNvSpPr>
          <p:nvPr>
            <p:ph idx="1"/>
          </p:nvPr>
        </p:nvSpPr>
        <p:spPr>
          <a:xfrm>
            <a:off x="1235693" y="989556"/>
            <a:ext cx="4626487" cy="5060388"/>
          </a:xfrm>
        </p:spPr>
        <p:txBody>
          <a:bodyPr>
            <a:normAutofit fontScale="92500" lnSpcReduction="20000"/>
          </a:bodyPr>
          <a:lstStyle/>
          <a:p>
            <a:pPr>
              <a:lnSpc>
                <a:spcPct val="110000"/>
              </a:lnSpc>
            </a:pPr>
            <a:r>
              <a:rPr lang="en-IN" dirty="0"/>
              <a:t>In Question 3, following statistics are calculated using two variables price and KM.</a:t>
            </a:r>
          </a:p>
          <a:p>
            <a:pPr lvl="1">
              <a:lnSpc>
                <a:spcPct val="110000"/>
              </a:lnSpc>
            </a:pPr>
            <a:r>
              <a:rPr lang="en-US" dirty="0"/>
              <a:t>Average price:  10730.824512534818</a:t>
            </a:r>
          </a:p>
          <a:p>
            <a:pPr lvl="1">
              <a:lnSpc>
                <a:spcPct val="110000"/>
              </a:lnSpc>
            </a:pPr>
            <a:r>
              <a:rPr lang="en-US" dirty="0"/>
              <a:t>Average KM:  68533.25974930362</a:t>
            </a:r>
          </a:p>
          <a:p>
            <a:pPr lvl="1">
              <a:lnSpc>
                <a:spcPct val="110000"/>
              </a:lnSpc>
            </a:pPr>
            <a:r>
              <a:rPr lang="en-US" dirty="0"/>
              <a:t>Variance of price:  13154872.100193106</a:t>
            </a:r>
          </a:p>
          <a:p>
            <a:pPr lvl="1">
              <a:lnSpc>
                <a:spcPct val="110000"/>
              </a:lnSpc>
            </a:pPr>
            <a:r>
              <a:rPr lang="en-US" dirty="0"/>
              <a:t>Variance of KM:  1406733707.0021696</a:t>
            </a:r>
          </a:p>
          <a:p>
            <a:pPr lvl="1">
              <a:lnSpc>
                <a:spcPct val="110000"/>
              </a:lnSpc>
            </a:pPr>
            <a:r>
              <a:rPr lang="en-US" dirty="0"/>
              <a:t>Price-KM Covariance is:  -77534281.20595342</a:t>
            </a:r>
          </a:p>
          <a:p>
            <a:pPr lvl="1">
              <a:lnSpc>
                <a:spcPct val="110000"/>
              </a:lnSpc>
            </a:pPr>
            <a:r>
              <a:rPr lang="en-US" dirty="0"/>
              <a:t>Proportion of total variance made up by Price: 0.00926472139701938</a:t>
            </a:r>
          </a:p>
          <a:p>
            <a:pPr lvl="1">
              <a:lnSpc>
                <a:spcPct val="110000"/>
              </a:lnSpc>
            </a:pPr>
            <a:r>
              <a:rPr lang="en-US" dirty="0"/>
              <a:t>Proportion of total variance made up by KM: 0.9907352786029806</a:t>
            </a:r>
          </a:p>
          <a:p>
            <a:endParaRPr lang="en-US" sz="1800" dirty="0"/>
          </a:p>
        </p:txBody>
      </p:sp>
      <p:pic>
        <p:nvPicPr>
          <p:cNvPr id="5" name="Content Placeholder 4" descr="A screenshot of a computer&#10;&#10;Description automatically generated">
            <a:extLst>
              <a:ext uri="{FF2B5EF4-FFF2-40B4-BE49-F238E27FC236}">
                <a16:creationId xmlns:a16="http://schemas.microsoft.com/office/drawing/2014/main" id="{896EE9E2-BAE3-73C9-7DB4-3D34FC08F4CF}"/>
              </a:ext>
            </a:extLst>
          </p:cNvPr>
          <p:cNvPicPr>
            <a:picLocks noChangeAspect="1"/>
          </p:cNvPicPr>
          <p:nvPr/>
        </p:nvPicPr>
        <p:blipFill rotWithShape="1">
          <a:blip r:embed="rId5"/>
          <a:srcRect r="32718" b="-2"/>
          <a:stretch/>
        </p:blipFill>
        <p:spPr>
          <a:xfrm>
            <a:off x="6096543" y="227"/>
            <a:ext cx="5288377" cy="6858000"/>
          </a:xfrm>
          <a:prstGeom prst="rect">
            <a:avLst/>
          </a:prstGeom>
          <a:ln w="12700">
            <a:solidFill>
              <a:schemeClr val="tx1"/>
            </a:solidFill>
          </a:ln>
        </p:spPr>
      </p:pic>
      <p:sp>
        <p:nvSpPr>
          <p:cNvPr id="38" name="Rectangle 37">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515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19481-DA66-0D96-ADBE-2D5762ECD10B}"/>
              </a:ext>
            </a:extLst>
          </p:cNvPr>
          <p:cNvSpPr>
            <a:spLocks noGrp="1"/>
          </p:cNvSpPr>
          <p:nvPr>
            <p:ph type="title"/>
          </p:nvPr>
        </p:nvSpPr>
        <p:spPr>
          <a:xfrm>
            <a:off x="1969803" y="808056"/>
            <a:ext cx="8608037" cy="1077229"/>
          </a:xfrm>
        </p:spPr>
        <p:txBody>
          <a:bodyPr>
            <a:normAutofit/>
          </a:bodyPr>
          <a:lstStyle/>
          <a:p>
            <a:pPr algn="l"/>
            <a:r>
              <a:rPr lang="en-US" b="1" i="0" u="none" strike="noStrike">
                <a:effectLst/>
                <a:latin typeface="inherit"/>
              </a:rPr>
              <a:t>Dropping Variables for Dimension Reduction :</a:t>
            </a:r>
            <a:br>
              <a:rPr lang="en-US" b="1" i="0" u="none" strike="noStrike" dirty="0">
                <a:effectLst/>
                <a:latin typeface="inherit"/>
              </a:rPr>
            </a:br>
            <a:endParaRPr lang="en-US" dirty="0"/>
          </a:p>
        </p:txBody>
      </p:sp>
      <p:pic>
        <p:nvPicPr>
          <p:cNvPr id="4" name="Picture 3">
            <a:extLst>
              <a:ext uri="{FF2B5EF4-FFF2-40B4-BE49-F238E27FC236}">
                <a16:creationId xmlns:a16="http://schemas.microsoft.com/office/drawing/2014/main" id="{C8399C10-0519-AA4A-F05C-FE8237DE61C9}"/>
              </a:ext>
            </a:extLst>
          </p:cNvPr>
          <p:cNvPicPr>
            <a:picLocks noChangeAspect="1"/>
          </p:cNvPicPr>
          <p:nvPr/>
        </p:nvPicPr>
        <p:blipFill>
          <a:blip r:embed="rId5"/>
          <a:stretch>
            <a:fillRect/>
          </a:stretch>
        </p:blipFill>
        <p:spPr>
          <a:xfrm>
            <a:off x="1343025" y="2528888"/>
            <a:ext cx="5700713" cy="184023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2BEEE8FD-7D73-A3DB-36B5-B40142456706}"/>
              </a:ext>
            </a:extLst>
          </p:cNvPr>
          <p:cNvSpPr>
            <a:spLocks noGrp="1"/>
          </p:cNvSpPr>
          <p:nvPr>
            <p:ph idx="1"/>
          </p:nvPr>
        </p:nvSpPr>
        <p:spPr>
          <a:xfrm>
            <a:off x="7286175" y="2052116"/>
            <a:ext cx="3289986" cy="3997828"/>
          </a:xfrm>
        </p:spPr>
        <p:txBody>
          <a:bodyPr>
            <a:normAutofit/>
          </a:bodyPr>
          <a:lstStyle/>
          <a:p>
            <a:pPr marL="457200" indent="-457200">
              <a:lnSpc>
                <a:spcPct val="110000"/>
              </a:lnSpc>
              <a:buFont typeface="+mj-lt"/>
              <a:buAutoNum type="arabicPeriod"/>
            </a:pPr>
            <a:r>
              <a:rPr lang="en-US" sz="1500"/>
              <a:t>Yes, we can eliminate one of the variables in order to reduce the number of dimensions, but it's crucial to think about which variable to exclude and how doing so can impact your study.</a:t>
            </a:r>
          </a:p>
          <a:p>
            <a:pPr marL="457200" indent="-457200">
              <a:lnSpc>
                <a:spcPct val="110000"/>
              </a:lnSpc>
              <a:buFont typeface="+mj-lt"/>
              <a:buAutoNum type="arabicPeriod"/>
            </a:pPr>
            <a:r>
              <a:rPr lang="en-US" sz="1500"/>
              <a:t>To make sure that the variable you omitted is not actually making a major contribution to your research, it is preferable to compare the outcomes of your analysis with and without the dropped variable.</a:t>
            </a:r>
          </a:p>
          <a:p>
            <a:pPr>
              <a:lnSpc>
                <a:spcPct val="110000"/>
              </a:lnSpc>
            </a:pPr>
            <a:endParaRPr lang="en-US" sz="1500"/>
          </a:p>
        </p:txBody>
      </p:sp>
      <p:sp>
        <p:nvSpPr>
          <p:cNvPr id="21" name="Rectangle 20">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09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46A4-9C9B-E2CA-2FE2-97E3C517F795}"/>
              </a:ext>
            </a:extLst>
          </p:cNvPr>
          <p:cNvSpPr>
            <a:spLocks noGrp="1"/>
          </p:cNvSpPr>
          <p:nvPr>
            <p:ph type="title"/>
          </p:nvPr>
        </p:nvSpPr>
        <p:spPr>
          <a:xfrm>
            <a:off x="1451579" y="2303047"/>
            <a:ext cx="3272093" cy="2674198"/>
          </a:xfrm>
        </p:spPr>
        <p:txBody>
          <a:bodyPr anchor="t">
            <a:normAutofit/>
          </a:bodyPr>
          <a:lstStyle/>
          <a:p>
            <a:r>
              <a:rPr lang="en-IN"/>
              <a:t>Question 4</a:t>
            </a:r>
          </a:p>
        </p:txBody>
      </p:sp>
      <p:graphicFrame>
        <p:nvGraphicFramePr>
          <p:cNvPr id="5" name="Content Placeholder 2">
            <a:extLst>
              <a:ext uri="{FF2B5EF4-FFF2-40B4-BE49-F238E27FC236}">
                <a16:creationId xmlns:a16="http://schemas.microsoft.com/office/drawing/2014/main" id="{6061BAC4-9C87-7763-DD64-B20AF3876ACE}"/>
              </a:ext>
            </a:extLst>
          </p:cNvPr>
          <p:cNvGraphicFramePr>
            <a:graphicFrameLocks noGrp="1"/>
          </p:cNvGraphicFramePr>
          <p:nvPr>
            <p:ph idx="1"/>
            <p:extLst>
              <p:ext uri="{D42A27DB-BD31-4B8C-83A1-F6EECF244321}">
                <p14:modId xmlns:p14="http://schemas.microsoft.com/office/powerpoint/2010/main" val="2745364409"/>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09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58B0F7-36D8-35BC-B204-DF9FD84C7B79}"/>
              </a:ext>
            </a:extLst>
          </p:cNvPr>
          <p:cNvSpPr>
            <a:spLocks noGrp="1"/>
          </p:cNvSpPr>
          <p:nvPr>
            <p:ph idx="1"/>
          </p:nvPr>
        </p:nvSpPr>
        <p:spPr>
          <a:xfrm>
            <a:off x="2773599" y="200417"/>
            <a:ext cx="7796540" cy="5849528"/>
          </a:xfrm>
        </p:spPr>
        <p:txBody>
          <a:bodyPr>
            <a:normAutofit/>
          </a:bodyPr>
          <a:lstStyle/>
          <a:p>
            <a:pPr marL="0" indent="0" algn="l">
              <a:buNone/>
            </a:pPr>
            <a:r>
              <a:rPr lang="en-US" b="1" i="0" u="none" strike="noStrike" dirty="0">
                <a:effectLst/>
                <a:latin typeface="Helvetica Neue" panose="02000503000000020004" pitchFamily="2" charset="0"/>
              </a:rPr>
              <a:t>1.How many principal components account for most of the variation in the original data?</a:t>
            </a:r>
            <a:endParaRPr lang="en-US" b="0" i="0" u="none" strike="noStrike" dirty="0">
              <a:effectLst/>
              <a:latin typeface="Helvetica Neue" panose="02000503000000020004" pitchFamily="2" charset="0"/>
            </a:endParaRPr>
          </a:p>
          <a:p>
            <a:pPr marL="0" indent="0" algn="l">
              <a:buNone/>
            </a:pPr>
            <a:r>
              <a:rPr lang="en-US" sz="1600" b="0" i="0" u="none" strike="noStrike" dirty="0">
                <a:effectLst/>
                <a:latin typeface="Helvetica Neue" panose="02000503000000020004" pitchFamily="2" charset="0"/>
              </a:rPr>
              <a:t>To determine the number of principal components that account for most of the variation, we can look at the </a:t>
            </a:r>
            <a:r>
              <a:rPr lang="en-US" sz="1600" b="0" i="0" u="none" strike="noStrike" dirty="0" err="1">
                <a:effectLst/>
                <a:latin typeface="Helvetica Neue" panose="02000503000000020004" pitchFamily="2" charset="0"/>
              </a:rPr>
              <a:t>explained_variance_ratio</a:t>
            </a:r>
            <a:r>
              <a:rPr lang="en-US" b="0" i="0" u="none" strike="noStrike" dirty="0">
                <a:effectLst/>
                <a:latin typeface="Helvetica Neue" panose="02000503000000020004" pitchFamily="2" charset="0"/>
              </a:rPr>
              <a:t>.</a:t>
            </a:r>
          </a:p>
          <a:p>
            <a:pPr marL="0" indent="0" algn="l">
              <a:buNone/>
            </a:pPr>
            <a:r>
              <a:rPr lang="en-US" b="1" i="0" u="none" strike="noStrike" dirty="0">
                <a:effectLst/>
                <a:latin typeface="Helvetica Neue" panose="02000503000000020004" pitchFamily="2" charset="0"/>
              </a:rPr>
              <a:t>2.Does it help to reduce dimensions in the data?</a:t>
            </a:r>
            <a:endParaRPr lang="en-US" b="0" i="0" u="none" strike="noStrike" dirty="0">
              <a:effectLst/>
              <a:latin typeface="Helvetica Neue" panose="02000503000000020004" pitchFamily="2" charset="0"/>
            </a:endParaRPr>
          </a:p>
          <a:p>
            <a:pPr marL="0" indent="0" algn="l">
              <a:buNone/>
            </a:pPr>
            <a:r>
              <a:rPr lang="en-US" sz="1600" b="0" i="0" u="none" strike="noStrike" dirty="0">
                <a:effectLst/>
                <a:latin typeface="Helvetica Neue" panose="02000503000000020004" pitchFamily="2" charset="0"/>
              </a:rPr>
              <a:t>PCA is designed for dimensionality reduction, so it should help in reducing dimensions.</a:t>
            </a:r>
          </a:p>
          <a:p>
            <a:pPr marL="0" indent="0" algn="l">
              <a:buNone/>
            </a:pPr>
            <a:r>
              <a:rPr lang="en-US" b="1" i="0" u="none" strike="noStrike" dirty="0">
                <a:effectLst/>
                <a:latin typeface="Helvetica Neue" panose="02000503000000020004" pitchFamily="2" charset="0"/>
              </a:rPr>
              <a:t>3.Should the data be normalized?</a:t>
            </a:r>
            <a:endParaRPr lang="en-US" b="0" i="0" u="none" strike="noStrike" dirty="0">
              <a:effectLst/>
              <a:latin typeface="Helvetica Neue" panose="02000503000000020004" pitchFamily="2" charset="0"/>
            </a:endParaRPr>
          </a:p>
          <a:p>
            <a:pPr marL="0" indent="0" algn="l">
              <a:buNone/>
            </a:pPr>
            <a:r>
              <a:rPr lang="en-US" sz="1600" b="0" i="0" u="none" strike="noStrike" dirty="0">
                <a:effectLst/>
                <a:latin typeface="Helvetica Neue" panose="02000503000000020004" pitchFamily="2" charset="0"/>
              </a:rPr>
              <a:t>PCA works best when the data is standardized or normalized since it's sensitive to the scale of the variables.</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313955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061A-390F-4E8E-7924-9DA0A2663AA3}"/>
              </a:ext>
            </a:extLst>
          </p:cNvPr>
          <p:cNvSpPr>
            <a:spLocks noGrp="1"/>
          </p:cNvSpPr>
          <p:nvPr>
            <p:ph type="title"/>
          </p:nvPr>
        </p:nvSpPr>
        <p:spPr>
          <a:xfrm>
            <a:off x="2611808" y="-45718"/>
            <a:ext cx="7958331" cy="45719"/>
          </a:xfrm>
        </p:spPr>
        <p:txBody>
          <a:bodyPr>
            <a:normAutofit fontScale="90000"/>
          </a:bodyPr>
          <a:lstStyle/>
          <a:p>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2623B759-7933-88AD-FEDC-679BA52FC4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970" y="610978"/>
            <a:ext cx="7796213" cy="3005330"/>
          </a:xfrm>
        </p:spPr>
      </p:pic>
      <p:pic>
        <p:nvPicPr>
          <p:cNvPr id="9" name="Picture 8" descr="A screenshot of a computer&#10;&#10;Description automatically generated">
            <a:extLst>
              <a:ext uri="{FF2B5EF4-FFF2-40B4-BE49-F238E27FC236}">
                <a16:creationId xmlns:a16="http://schemas.microsoft.com/office/drawing/2014/main" id="{B0ACAB4C-B185-1BEA-8844-52024CE24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970" y="3799113"/>
            <a:ext cx="7796213" cy="2390497"/>
          </a:xfrm>
          <a:prstGeom prst="rect">
            <a:avLst/>
          </a:prstGeom>
        </p:spPr>
      </p:pic>
    </p:spTree>
    <p:extLst>
      <p:ext uri="{BB962C8B-B14F-4D97-AF65-F5344CB8AC3E}">
        <p14:creationId xmlns:p14="http://schemas.microsoft.com/office/powerpoint/2010/main" val="271057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74423-DD70-E4E9-57BA-7124D5BB94F2}"/>
              </a:ext>
            </a:extLst>
          </p:cNvPr>
          <p:cNvSpPr>
            <a:spLocks noGrp="1"/>
          </p:cNvSpPr>
          <p:nvPr>
            <p:ph idx="4294967295"/>
          </p:nvPr>
        </p:nvSpPr>
        <p:spPr>
          <a:xfrm>
            <a:off x="1689100" y="749300"/>
            <a:ext cx="9410700" cy="5300663"/>
          </a:xfrm>
        </p:spPr>
        <p:txBody>
          <a:bodyPr>
            <a:normAutofit fontScale="40000" lnSpcReduction="20000"/>
          </a:bodyPr>
          <a:lstStyle/>
          <a:p>
            <a:pPr algn="l"/>
            <a:r>
              <a:rPr lang="en-US" sz="7200" b="1" i="0" u="none" strike="noStrike" dirty="0">
                <a:effectLst/>
              </a:rPr>
              <a:t>Number of Principal Components:</a:t>
            </a:r>
          </a:p>
          <a:p>
            <a:pPr marL="0" indent="0" algn="l">
              <a:buNone/>
            </a:pPr>
            <a:r>
              <a:rPr lang="en-US" sz="3000" b="0" i="0" u="none" strike="noStrike" dirty="0">
                <a:effectLst/>
              </a:rPr>
              <a:t>For the scaled data, we found that 31 principal components are needed to explain 95% of the variance.</a:t>
            </a:r>
          </a:p>
          <a:p>
            <a:pPr marL="0" indent="0" algn="l">
              <a:buNone/>
            </a:pPr>
            <a:r>
              <a:rPr lang="en-US" sz="3000" b="0" i="0" u="none" strike="noStrike" dirty="0">
                <a:effectLst/>
              </a:rPr>
              <a:t>After normalization, 24 principal components were sufficient to explain 95% of the variance</a:t>
            </a:r>
            <a:r>
              <a:rPr lang="en-US" sz="2000" b="0" i="0" u="none" strike="noStrike" dirty="0">
                <a:effectLst/>
              </a:rPr>
              <a:t>.</a:t>
            </a:r>
          </a:p>
          <a:p>
            <a:pPr algn="l"/>
            <a:r>
              <a:rPr lang="en-US" sz="5500" b="1" i="0" u="none" strike="noStrike" dirty="0">
                <a:effectLst/>
              </a:rPr>
              <a:t>Impact of Scaling:</a:t>
            </a:r>
          </a:p>
          <a:p>
            <a:pPr marL="0" indent="0" algn="l">
              <a:buNone/>
            </a:pPr>
            <a:r>
              <a:rPr lang="en-US" sz="3000" b="0" i="0" u="none" strike="noStrike" dirty="0">
                <a:effectLst/>
              </a:rPr>
              <a:t>Scaling the data had a notable impact on the number of principal components required. </a:t>
            </a:r>
          </a:p>
          <a:p>
            <a:pPr marL="0" indent="0" algn="l">
              <a:buNone/>
            </a:pPr>
            <a:r>
              <a:rPr lang="en-US" sz="3000" b="0" i="0" u="none" strike="noStrike" dirty="0">
                <a:effectLst/>
              </a:rPr>
              <a:t>In the scaled data, more components were needed to capture the same proportion of variance.</a:t>
            </a:r>
          </a:p>
          <a:p>
            <a:pPr marL="0" indent="0" algn="l">
              <a:buNone/>
            </a:pPr>
            <a:r>
              <a:rPr lang="en-US" sz="3000" b="0" i="0" u="none" strike="noStrike" dirty="0">
                <a:effectLst/>
              </a:rPr>
              <a:t>This indicates that scaling had the effect of making the data more comparable and reducing the dimensionality more effectively.</a:t>
            </a:r>
          </a:p>
          <a:p>
            <a:pPr algn="l"/>
            <a:r>
              <a:rPr lang="en-US" sz="5500" b="1" i="0" u="none" strike="noStrike" dirty="0">
                <a:effectLst/>
              </a:rPr>
              <a:t>Interpretation:</a:t>
            </a:r>
          </a:p>
          <a:p>
            <a:pPr marL="0" indent="0" algn="l">
              <a:buNone/>
            </a:pPr>
            <a:r>
              <a:rPr lang="en-US" sz="3700" b="0" i="0" u="none" strike="noStrike" dirty="0">
                <a:effectLst/>
              </a:rPr>
              <a:t>The interpretation of the principal components may also differ between the two analyses. </a:t>
            </a:r>
          </a:p>
          <a:p>
            <a:pPr marL="0" indent="0" algn="l">
              <a:buNone/>
            </a:pPr>
            <a:r>
              <a:rPr lang="en-US" sz="3700" b="0" i="0" u="none" strike="noStrike" dirty="0">
                <a:effectLst/>
              </a:rPr>
              <a:t>The components themselves and their loadings on the original variables could be different due to the scaling or normalization process.</a:t>
            </a:r>
          </a:p>
          <a:p>
            <a:endParaRPr lang="en-US" dirty="0"/>
          </a:p>
        </p:txBody>
      </p:sp>
    </p:spTree>
    <p:extLst>
      <p:ext uri="{BB962C8B-B14F-4D97-AF65-F5344CB8AC3E}">
        <p14:creationId xmlns:p14="http://schemas.microsoft.com/office/powerpoint/2010/main" val="119322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796AFA90-1DF2-427D-B002-A09D93A15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a:extLst>
              <a:ext uri="{FF2B5EF4-FFF2-40B4-BE49-F238E27FC236}">
                <a16:creationId xmlns:a16="http://schemas.microsoft.com/office/drawing/2014/main" id="{805602A8-6E8C-46E5-8FDD-2BC227550E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7" name="Picture 106">
            <a:extLst>
              <a:ext uri="{FF2B5EF4-FFF2-40B4-BE49-F238E27FC236}">
                <a16:creationId xmlns:a16="http://schemas.microsoft.com/office/drawing/2014/main" id="{BB2E129B-3512-41A6-94F1-4B4FEA8178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8" name="Rectangle 107">
            <a:extLst>
              <a:ext uri="{FF2B5EF4-FFF2-40B4-BE49-F238E27FC236}">
                <a16:creationId xmlns:a16="http://schemas.microsoft.com/office/drawing/2014/main" id="{891C00A1-D917-4D03-B713-9881557CE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BA3F0C2-72FC-4945-8B22-3BE47B397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410D66C-3847-4B32-B505-01B23358B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A7E19-B828-810D-24E9-98C7BE86DA9F}"/>
              </a:ext>
            </a:extLst>
          </p:cNvPr>
          <p:cNvSpPr>
            <a:spLocks noGrp="1"/>
          </p:cNvSpPr>
          <p:nvPr>
            <p:ph type="title"/>
          </p:nvPr>
        </p:nvSpPr>
        <p:spPr>
          <a:xfrm>
            <a:off x="1964445" y="808056"/>
            <a:ext cx="2668106" cy="1077229"/>
          </a:xfrm>
        </p:spPr>
        <p:txBody>
          <a:bodyPr>
            <a:normAutofit/>
          </a:bodyPr>
          <a:lstStyle/>
          <a:p>
            <a:pPr algn="l"/>
            <a:r>
              <a:rPr lang="en-IN" sz="2800"/>
              <a:t>Question 5</a:t>
            </a:r>
          </a:p>
        </p:txBody>
      </p:sp>
      <p:sp>
        <p:nvSpPr>
          <p:cNvPr id="3" name="Content Placeholder 2">
            <a:extLst>
              <a:ext uri="{FF2B5EF4-FFF2-40B4-BE49-F238E27FC236}">
                <a16:creationId xmlns:a16="http://schemas.microsoft.com/office/drawing/2014/main" id="{F563D132-6A84-C634-B6F2-27A41FCD388A}"/>
              </a:ext>
            </a:extLst>
          </p:cNvPr>
          <p:cNvSpPr>
            <a:spLocks noGrp="1"/>
          </p:cNvSpPr>
          <p:nvPr>
            <p:ph idx="1"/>
          </p:nvPr>
        </p:nvSpPr>
        <p:spPr>
          <a:xfrm>
            <a:off x="1964444" y="2052116"/>
            <a:ext cx="2664217" cy="3997828"/>
          </a:xfrm>
        </p:spPr>
        <p:txBody>
          <a:bodyPr>
            <a:normAutofit/>
          </a:bodyPr>
          <a:lstStyle/>
          <a:p>
            <a:r>
              <a:rPr lang="en-IN" sz="1600"/>
              <a:t>Scatter plot </a:t>
            </a:r>
            <a:r>
              <a:rPr lang="en-US" sz="1600"/>
              <a:t>of the first two principal components for first 50 observations</a:t>
            </a:r>
          </a:p>
          <a:p>
            <a:pPr marL="0" indent="0">
              <a:buNone/>
            </a:pPr>
            <a:endParaRPr lang="en-IN" sz="1600" dirty="0"/>
          </a:p>
        </p:txBody>
      </p:sp>
      <p:sp>
        <p:nvSpPr>
          <p:cNvPr id="111" name="Rectangle 110">
            <a:extLst>
              <a:ext uri="{FF2B5EF4-FFF2-40B4-BE49-F238E27FC236}">
                <a16:creationId xmlns:a16="http://schemas.microsoft.com/office/drawing/2014/main" id="{C43DB4DB-4F6A-4E8D-B9A3-74E5A8453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4647" y="0"/>
            <a:ext cx="594354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224D0BA-A2B9-8A79-E04A-584EA01AC289}"/>
              </a:ext>
            </a:extLst>
          </p:cNvPr>
          <p:cNvPicPr>
            <a:picLocks noChangeAspect="1"/>
          </p:cNvPicPr>
          <p:nvPr/>
        </p:nvPicPr>
        <p:blipFill>
          <a:blip r:embed="rId5"/>
          <a:stretch>
            <a:fillRect/>
          </a:stretch>
        </p:blipFill>
        <p:spPr>
          <a:xfrm>
            <a:off x="6360821" y="316486"/>
            <a:ext cx="4099511" cy="2951648"/>
          </a:xfrm>
          <a:prstGeom prst="rect">
            <a:avLst/>
          </a:prstGeom>
          <a:ln w="12700">
            <a:noFill/>
          </a:ln>
        </p:spPr>
      </p:pic>
      <p:sp>
        <p:nvSpPr>
          <p:cNvPr id="102" name="Rectangle 101">
            <a:extLst>
              <a:ext uri="{FF2B5EF4-FFF2-40B4-BE49-F238E27FC236}">
                <a16:creationId xmlns:a16="http://schemas.microsoft.com/office/drawing/2014/main" id="{431FCBDC-FCD6-46FA-989A-9B74968965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2490" y="232459"/>
            <a:ext cx="5446447" cy="3114340"/>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3FBE5F-8034-1684-AD25-B9A251103B46}"/>
              </a:ext>
            </a:extLst>
          </p:cNvPr>
          <p:cNvPicPr>
            <a:picLocks noChangeAspect="1"/>
          </p:cNvPicPr>
          <p:nvPr/>
        </p:nvPicPr>
        <p:blipFill>
          <a:blip r:embed="rId6"/>
          <a:stretch>
            <a:fillRect/>
          </a:stretch>
        </p:blipFill>
        <p:spPr>
          <a:xfrm>
            <a:off x="5757967" y="3737529"/>
            <a:ext cx="5305219" cy="2639346"/>
          </a:xfrm>
          <a:prstGeom prst="rect">
            <a:avLst/>
          </a:prstGeom>
          <a:ln w="12700">
            <a:noFill/>
          </a:ln>
        </p:spPr>
      </p:pic>
      <p:sp>
        <p:nvSpPr>
          <p:cNvPr id="104" name="Rectangle 103">
            <a:extLst>
              <a:ext uri="{FF2B5EF4-FFF2-40B4-BE49-F238E27FC236}">
                <a16:creationId xmlns:a16="http://schemas.microsoft.com/office/drawing/2014/main" id="{C66EB2AB-6794-4C3C-A92D-4876AB0BEF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2490" y="3500835"/>
            <a:ext cx="5446447" cy="3114340"/>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A34BD4E6-C736-4064-AF1F-3C5B402E1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18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AC5D1D10-53E8-4908-0E6B-42E4A9F9FC3C}"/>
              </a:ext>
            </a:extLst>
          </p:cNvPr>
          <p:cNvPicPr>
            <a:picLocks noChangeAspect="1"/>
          </p:cNvPicPr>
          <p:nvPr/>
        </p:nvPicPr>
        <p:blipFill rotWithShape="1">
          <a:blip r:embed="rId2"/>
          <a:srcRect t="12605" r="-1" b="12393"/>
          <a:stretch/>
        </p:blipFill>
        <p:spPr>
          <a:xfrm>
            <a:off x="2" y="10"/>
            <a:ext cx="12191695" cy="6857990"/>
          </a:xfrm>
          <a:prstGeom prst="rect">
            <a:avLst/>
          </a:prstGeom>
        </p:spPr>
      </p:pic>
      <p:sp>
        <p:nvSpPr>
          <p:cNvPr id="2" name="Title 1">
            <a:extLst>
              <a:ext uri="{FF2B5EF4-FFF2-40B4-BE49-F238E27FC236}">
                <a16:creationId xmlns:a16="http://schemas.microsoft.com/office/drawing/2014/main" id="{3B21FBB8-9940-7D62-1F50-0B7F87DF714D}"/>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a:t>
            </a: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you</a:t>
            </a: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 </a:t>
            </a:r>
          </a:p>
        </p:txBody>
      </p:sp>
    </p:spTree>
    <p:extLst>
      <p:ext uri="{BB962C8B-B14F-4D97-AF65-F5344CB8AC3E}">
        <p14:creationId xmlns:p14="http://schemas.microsoft.com/office/powerpoint/2010/main" val="251346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9A43-CD7A-429A-468D-D765B171E7A9}"/>
              </a:ext>
            </a:extLst>
          </p:cNvPr>
          <p:cNvSpPr>
            <a:spLocks noGrp="1"/>
          </p:cNvSpPr>
          <p:nvPr>
            <p:ph type="title"/>
          </p:nvPr>
        </p:nvSpPr>
        <p:spPr/>
        <p:txBody>
          <a:bodyPr>
            <a:normAutofit/>
          </a:bodyPr>
          <a:lstStyle/>
          <a:p>
            <a:pPr algn="l"/>
            <a:r>
              <a:rPr lang="en-US" sz="4400" dirty="0">
                <a:solidFill>
                  <a:schemeClr val="accent1"/>
                </a:solidFill>
              </a:rPr>
              <a:t>Introduction</a:t>
            </a:r>
          </a:p>
        </p:txBody>
      </p:sp>
      <p:sp>
        <p:nvSpPr>
          <p:cNvPr id="3" name="Content Placeholder 2">
            <a:extLst>
              <a:ext uri="{FF2B5EF4-FFF2-40B4-BE49-F238E27FC236}">
                <a16:creationId xmlns:a16="http://schemas.microsoft.com/office/drawing/2014/main" id="{B8266105-D2E7-1113-1210-FCD971515F41}"/>
              </a:ext>
            </a:extLst>
          </p:cNvPr>
          <p:cNvSpPr>
            <a:spLocks noGrp="1"/>
          </p:cNvSpPr>
          <p:nvPr>
            <p:ph idx="1"/>
          </p:nvPr>
        </p:nvSpPr>
        <p:spPr/>
        <p:txBody>
          <a:bodyPr>
            <a:normAutofit fontScale="85000" lnSpcReduction="10000"/>
          </a:bodyPr>
          <a:lstStyle/>
          <a:p>
            <a:pPr algn="l"/>
            <a:r>
              <a:rPr lang="en-US" b="0" i="0" dirty="0">
                <a:effectLst/>
                <a:latin typeface="Söhne"/>
              </a:rPr>
              <a:t>The ToyotaCorolla.csv dataset consists of information about 1436 used Toyota Corollas that were available for sale in the Netherlands during the late summer of 2004. Each record in the dataset represents a specific Toyota Corolla and includes details such as its price, age, mileage, horsepower, and other specifications.</a:t>
            </a:r>
          </a:p>
          <a:p>
            <a:pPr algn="l"/>
            <a:r>
              <a:rPr lang="en-US" b="0" i="0" dirty="0">
                <a:effectLst/>
                <a:latin typeface="Söhne"/>
              </a:rPr>
              <a:t>The main objective of analyzing this dataset is to develop a machine learning model that can accurately predict the price of a used Toyota Corolla based on its characteristics and specifications. This analysis can be valuable for various stakeholders, including buyers and sellers of used cars, as well as automobile manufacturers and dealerships. By understanding the factors that influence car prices, this model can provide insights into the market value of used Toyota Corollas and assist in making informed decisions regarding pricing and purchasing.</a:t>
            </a:r>
          </a:p>
          <a:p>
            <a:endParaRPr lang="en-US" dirty="0"/>
          </a:p>
        </p:txBody>
      </p:sp>
    </p:spTree>
    <p:extLst>
      <p:ext uri="{BB962C8B-B14F-4D97-AF65-F5344CB8AC3E}">
        <p14:creationId xmlns:p14="http://schemas.microsoft.com/office/powerpoint/2010/main" val="172356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9271-6DC7-7DAC-0FE2-15EEAEFA56D6}"/>
              </a:ext>
            </a:extLst>
          </p:cNvPr>
          <p:cNvSpPr>
            <a:spLocks noGrp="1"/>
          </p:cNvSpPr>
          <p:nvPr>
            <p:ph type="title"/>
          </p:nvPr>
        </p:nvSpPr>
        <p:spPr>
          <a:xfrm>
            <a:off x="1451579" y="2303047"/>
            <a:ext cx="3272093" cy="2674198"/>
          </a:xfrm>
        </p:spPr>
        <p:txBody>
          <a:bodyPr anchor="t">
            <a:normAutofit/>
          </a:bodyPr>
          <a:lstStyle/>
          <a:p>
            <a:r>
              <a:rPr lang="en-IN" sz="4800" dirty="0"/>
              <a:t>Motivation</a:t>
            </a:r>
          </a:p>
        </p:txBody>
      </p:sp>
      <p:graphicFrame>
        <p:nvGraphicFramePr>
          <p:cNvPr id="5" name="Content Placeholder 2">
            <a:extLst>
              <a:ext uri="{FF2B5EF4-FFF2-40B4-BE49-F238E27FC236}">
                <a16:creationId xmlns:a16="http://schemas.microsoft.com/office/drawing/2014/main" id="{20880F5A-9462-9DFC-EA4B-5F4CD79C6F43}"/>
              </a:ext>
            </a:extLst>
          </p:cNvPr>
          <p:cNvGraphicFramePr>
            <a:graphicFrameLocks noGrp="1"/>
          </p:cNvGraphicFramePr>
          <p:nvPr>
            <p:ph idx="1"/>
            <p:extLst>
              <p:ext uri="{D42A27DB-BD31-4B8C-83A1-F6EECF244321}">
                <p14:modId xmlns:p14="http://schemas.microsoft.com/office/powerpoint/2010/main" val="200925132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336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3210D971-7345-5229-7691-B1D6611C45FC}"/>
              </a:ext>
            </a:extLst>
          </p:cNvPr>
          <p:cNvPicPr>
            <a:picLocks noChangeAspect="1"/>
          </p:cNvPicPr>
          <p:nvPr/>
        </p:nvPicPr>
        <p:blipFill rotWithShape="1">
          <a:blip r:embed="rId2">
            <a:alphaModFix amt="50000"/>
          </a:blip>
          <a:srcRect t="7785" r="-1" b="-1"/>
          <a:stretch/>
        </p:blipFill>
        <p:spPr>
          <a:xfrm>
            <a:off x="-238081" y="0"/>
            <a:ext cx="12191695" cy="6857990"/>
          </a:xfrm>
          <a:prstGeom prst="rect">
            <a:avLst/>
          </a:prstGeom>
        </p:spPr>
      </p:pic>
      <p:sp>
        <p:nvSpPr>
          <p:cNvPr id="2" name="Title 1">
            <a:extLst>
              <a:ext uri="{FF2B5EF4-FFF2-40B4-BE49-F238E27FC236}">
                <a16:creationId xmlns:a16="http://schemas.microsoft.com/office/drawing/2014/main" id="{2AFFD069-A4DF-A030-236B-EB7534233DC5}"/>
              </a:ext>
            </a:extLst>
          </p:cNvPr>
          <p:cNvSpPr>
            <a:spLocks noGrp="1"/>
          </p:cNvSpPr>
          <p:nvPr>
            <p:ph type="title"/>
          </p:nvPr>
        </p:nvSpPr>
        <p:spPr>
          <a:xfrm>
            <a:off x="658783" y="-930124"/>
            <a:ext cx="3193050" cy="333848"/>
          </a:xfrm>
        </p:spPr>
        <p:txBody>
          <a:bodyPr anchor="ctr">
            <a:normAutofit fontScale="90000"/>
          </a:bodyPr>
          <a:lstStyle/>
          <a:p>
            <a:endParaRPr lang="en-IN" dirty="0"/>
          </a:p>
        </p:txBody>
      </p:sp>
      <p:sp>
        <p:nvSpPr>
          <p:cNvPr id="3" name="Content Placeholder 2">
            <a:extLst>
              <a:ext uri="{FF2B5EF4-FFF2-40B4-BE49-F238E27FC236}">
                <a16:creationId xmlns:a16="http://schemas.microsoft.com/office/drawing/2014/main" id="{72715499-C8B8-8FA9-2CED-D88752A0F5CF}"/>
              </a:ext>
            </a:extLst>
          </p:cNvPr>
          <p:cNvSpPr>
            <a:spLocks noGrp="1"/>
          </p:cNvSpPr>
          <p:nvPr>
            <p:ph idx="1"/>
          </p:nvPr>
        </p:nvSpPr>
        <p:spPr>
          <a:xfrm>
            <a:off x="1065199" y="482594"/>
            <a:ext cx="10061602" cy="5892801"/>
          </a:xfrm>
        </p:spPr>
        <p:txBody>
          <a:bodyPr anchor="ctr">
            <a:normAutofit/>
          </a:bodyPr>
          <a:lstStyle/>
          <a:p>
            <a:r>
              <a:rPr lang="en-IN" dirty="0"/>
              <a:t>In Question 1, following tasks were accomplished</a:t>
            </a:r>
          </a:p>
          <a:p>
            <a:pPr marL="914400" lvl="1" indent="-457200">
              <a:buAutoNum type="arabicPeriod"/>
            </a:pPr>
            <a:r>
              <a:rPr lang="en-IN" dirty="0"/>
              <a:t>Data Loading</a:t>
            </a:r>
          </a:p>
          <a:p>
            <a:pPr marL="914400" lvl="1" indent="-457200">
              <a:buAutoNum type="arabicPeriod"/>
            </a:pPr>
            <a:endParaRPr lang="en-IN" dirty="0"/>
          </a:p>
          <a:p>
            <a:pPr marL="914400" lvl="1" indent="-457200">
              <a:buAutoNum type="arabicPeriod"/>
            </a:pPr>
            <a:r>
              <a:rPr lang="en-IN" dirty="0"/>
              <a:t>Rearranging the columns in such a way that categorical columns precedes numerical columns</a:t>
            </a:r>
          </a:p>
          <a:p>
            <a:pPr marL="914400" lvl="1" indent="-457200">
              <a:buAutoNum type="arabicPeriod"/>
            </a:pPr>
            <a:endParaRPr lang="en-IN" dirty="0"/>
          </a:p>
          <a:p>
            <a:pPr marL="914400" lvl="1" indent="-457200">
              <a:buAutoNum type="arabicPeriod"/>
            </a:pPr>
            <a:endParaRPr lang="en-IN" dirty="0"/>
          </a:p>
          <a:p>
            <a:pPr marL="914400" lvl="1" indent="-457200">
              <a:buAutoNum type="arabicPeriod"/>
            </a:pPr>
            <a:endParaRPr lang="en-IN" dirty="0"/>
          </a:p>
          <a:p>
            <a:pPr marL="914400" lvl="1" indent="-457200">
              <a:buAutoNum type="arabicPeriod"/>
            </a:pPr>
            <a:r>
              <a:rPr lang="en-IN" dirty="0"/>
              <a:t>Remove a column named ‘ID’ from the data frame.</a:t>
            </a:r>
          </a:p>
          <a:p>
            <a:pPr marL="914400" lvl="1" indent="-457200">
              <a:buAutoNum type="arabicPeriod"/>
            </a:pPr>
            <a:endParaRPr lang="en-IN" dirty="0"/>
          </a:p>
          <a:p>
            <a:pPr marL="914400" lvl="1" indent="-457200">
              <a:buAutoNum type="arabicPeriod"/>
            </a:pPr>
            <a:endParaRPr lang="en-IN" dirty="0"/>
          </a:p>
          <a:p>
            <a:pPr marL="914400" lvl="1" indent="-457200">
              <a:buAutoNum type="arabicPeriod"/>
            </a:pPr>
            <a:r>
              <a:rPr lang="en-IN" dirty="0"/>
              <a:t>Remove missing values from the database</a:t>
            </a:r>
          </a:p>
          <a:p>
            <a:pPr marL="457200" lvl="1" indent="0">
              <a:buNone/>
            </a:pPr>
            <a:endParaRPr lang="en-IN" dirty="0"/>
          </a:p>
        </p:txBody>
      </p:sp>
      <p:pic>
        <p:nvPicPr>
          <p:cNvPr id="4" name="Picture 3">
            <a:extLst>
              <a:ext uri="{FF2B5EF4-FFF2-40B4-BE49-F238E27FC236}">
                <a16:creationId xmlns:a16="http://schemas.microsoft.com/office/drawing/2014/main" id="{2C3C8F73-A35C-886A-54AE-778F6D8605CE}"/>
              </a:ext>
            </a:extLst>
          </p:cNvPr>
          <p:cNvPicPr>
            <a:picLocks noChangeAspect="1"/>
          </p:cNvPicPr>
          <p:nvPr/>
        </p:nvPicPr>
        <p:blipFill>
          <a:blip r:embed="rId3"/>
          <a:stretch>
            <a:fillRect/>
          </a:stretch>
        </p:blipFill>
        <p:spPr>
          <a:xfrm>
            <a:off x="2383896" y="1579020"/>
            <a:ext cx="7772400" cy="333848"/>
          </a:xfrm>
          <a:prstGeom prst="rect">
            <a:avLst/>
          </a:prstGeom>
        </p:spPr>
      </p:pic>
      <p:pic>
        <p:nvPicPr>
          <p:cNvPr id="6" name="Picture 5">
            <a:extLst>
              <a:ext uri="{FF2B5EF4-FFF2-40B4-BE49-F238E27FC236}">
                <a16:creationId xmlns:a16="http://schemas.microsoft.com/office/drawing/2014/main" id="{A4858618-D06B-95BD-C856-9A7E7CF9FEAD}"/>
              </a:ext>
            </a:extLst>
          </p:cNvPr>
          <p:cNvPicPr>
            <a:picLocks noChangeAspect="1"/>
          </p:cNvPicPr>
          <p:nvPr/>
        </p:nvPicPr>
        <p:blipFill>
          <a:blip r:embed="rId4"/>
          <a:stretch>
            <a:fillRect/>
          </a:stretch>
        </p:blipFill>
        <p:spPr>
          <a:xfrm>
            <a:off x="2610425" y="2770564"/>
            <a:ext cx="6083300" cy="1117600"/>
          </a:xfrm>
          <a:prstGeom prst="rect">
            <a:avLst/>
          </a:prstGeom>
        </p:spPr>
      </p:pic>
      <p:pic>
        <p:nvPicPr>
          <p:cNvPr id="7" name="Picture 6">
            <a:extLst>
              <a:ext uri="{FF2B5EF4-FFF2-40B4-BE49-F238E27FC236}">
                <a16:creationId xmlns:a16="http://schemas.microsoft.com/office/drawing/2014/main" id="{9278241C-EA35-6DA4-9A3A-191B733D19D3}"/>
              </a:ext>
            </a:extLst>
          </p:cNvPr>
          <p:cNvPicPr>
            <a:picLocks noChangeAspect="1"/>
          </p:cNvPicPr>
          <p:nvPr/>
        </p:nvPicPr>
        <p:blipFill>
          <a:blip r:embed="rId5"/>
          <a:stretch>
            <a:fillRect/>
          </a:stretch>
        </p:blipFill>
        <p:spPr>
          <a:xfrm>
            <a:off x="2610425" y="4659383"/>
            <a:ext cx="4838700" cy="571500"/>
          </a:xfrm>
          <a:prstGeom prst="rect">
            <a:avLst/>
          </a:prstGeom>
        </p:spPr>
      </p:pic>
      <p:pic>
        <p:nvPicPr>
          <p:cNvPr id="8" name="Picture 7">
            <a:extLst>
              <a:ext uri="{FF2B5EF4-FFF2-40B4-BE49-F238E27FC236}">
                <a16:creationId xmlns:a16="http://schemas.microsoft.com/office/drawing/2014/main" id="{D5DB0C6E-927E-70F8-3296-F731CE121E80}"/>
              </a:ext>
            </a:extLst>
          </p:cNvPr>
          <p:cNvPicPr>
            <a:picLocks noChangeAspect="1"/>
          </p:cNvPicPr>
          <p:nvPr/>
        </p:nvPicPr>
        <p:blipFill>
          <a:blip r:embed="rId6"/>
          <a:stretch>
            <a:fillRect/>
          </a:stretch>
        </p:blipFill>
        <p:spPr>
          <a:xfrm>
            <a:off x="2682691" y="6045192"/>
            <a:ext cx="5143500" cy="381000"/>
          </a:xfrm>
          <a:prstGeom prst="rect">
            <a:avLst/>
          </a:prstGeom>
        </p:spPr>
      </p:pic>
    </p:spTree>
    <p:extLst>
      <p:ext uri="{BB962C8B-B14F-4D97-AF65-F5344CB8AC3E}">
        <p14:creationId xmlns:p14="http://schemas.microsoft.com/office/powerpoint/2010/main" val="24271870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3A914050-AD6B-4734-1BBC-FB394D941592}"/>
              </a:ext>
            </a:extLst>
          </p:cNvPr>
          <p:cNvPicPr>
            <a:picLocks noChangeAspect="1"/>
          </p:cNvPicPr>
          <p:nvPr/>
        </p:nvPicPr>
        <p:blipFill rotWithShape="1">
          <a:blip r:embed="rId2">
            <a:alphaModFix amt="50000"/>
          </a:blip>
          <a:srcRect t="1509" r="-1" b="14218"/>
          <a:stretch/>
        </p:blipFill>
        <p:spPr>
          <a:xfrm>
            <a:off x="305" y="0"/>
            <a:ext cx="12191695" cy="6857990"/>
          </a:xfrm>
          <a:prstGeom prst="rect">
            <a:avLst/>
          </a:prstGeom>
        </p:spPr>
      </p:pic>
      <p:sp>
        <p:nvSpPr>
          <p:cNvPr id="2" name="Title 1">
            <a:extLst>
              <a:ext uri="{FF2B5EF4-FFF2-40B4-BE49-F238E27FC236}">
                <a16:creationId xmlns:a16="http://schemas.microsoft.com/office/drawing/2014/main" id="{71EA4364-E361-626D-B303-3DE09F38A530}"/>
              </a:ext>
            </a:extLst>
          </p:cNvPr>
          <p:cNvSpPr>
            <a:spLocks noGrp="1"/>
          </p:cNvSpPr>
          <p:nvPr>
            <p:ph type="title"/>
          </p:nvPr>
        </p:nvSpPr>
        <p:spPr>
          <a:xfrm>
            <a:off x="1130271" y="1193800"/>
            <a:ext cx="3193050" cy="4699000"/>
          </a:xfrm>
          <a:noFill/>
        </p:spPr>
        <p:txBody>
          <a:bodyPr anchor="ctr">
            <a:normAutofit/>
          </a:bodyPr>
          <a:lstStyle/>
          <a:p>
            <a:r>
              <a:rPr lang="en-IN" dirty="0"/>
              <a:t>Question 2</a:t>
            </a:r>
          </a:p>
        </p:txBody>
      </p:sp>
      <p:sp>
        <p:nvSpPr>
          <p:cNvPr id="3" name="Content Placeholder 2">
            <a:extLst>
              <a:ext uri="{FF2B5EF4-FFF2-40B4-BE49-F238E27FC236}">
                <a16:creationId xmlns:a16="http://schemas.microsoft.com/office/drawing/2014/main" id="{E0FB3A19-EB6E-F676-5107-E9F0FAABB1DA}"/>
              </a:ext>
            </a:extLst>
          </p:cNvPr>
          <p:cNvSpPr>
            <a:spLocks noGrp="1"/>
          </p:cNvSpPr>
          <p:nvPr>
            <p:ph idx="1"/>
          </p:nvPr>
        </p:nvSpPr>
        <p:spPr>
          <a:xfrm>
            <a:off x="4976636" y="1193800"/>
            <a:ext cx="6085091" cy="4699000"/>
          </a:xfrm>
          <a:noFill/>
        </p:spPr>
        <p:txBody>
          <a:bodyPr anchor="ctr">
            <a:normAutofit/>
          </a:bodyPr>
          <a:lstStyle/>
          <a:p>
            <a:pPr marL="0" indent="0">
              <a:lnSpc>
                <a:spcPct val="110000"/>
              </a:lnSpc>
              <a:buNone/>
            </a:pPr>
            <a:r>
              <a:rPr lang="en-IN" sz="2800" b="1" dirty="0">
                <a:effectLst/>
                <a:latin typeface="Calibri" panose="020F0502020204030204" pitchFamily="34" charset="0"/>
                <a:cs typeface="Calibri" panose="020F0502020204030204" pitchFamily="34" charset="0"/>
              </a:rPr>
              <a:t>Multicollinearity</a:t>
            </a:r>
            <a:endParaRPr lang="en-IN" sz="2800" b="1" dirty="0">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800" b="0" dirty="0">
                <a:effectLst/>
                <a:latin typeface="Calibri" panose="020F0502020204030204" pitchFamily="34" charset="0"/>
                <a:cs typeface="Calibri" panose="020F0502020204030204" pitchFamily="34" charset="0"/>
              </a:rPr>
              <a:t>	</a:t>
            </a:r>
            <a:r>
              <a:rPr lang="en-US" sz="1600" b="0" i="0" u="none" strike="noStrike" dirty="0">
                <a:effectLst/>
                <a:latin typeface="Helvetica Neue" panose="02000503000000020004" pitchFamily="2" charset="0"/>
              </a:rPr>
              <a:t>Multicollinearity is a phenomenon in multiple linear regression analysis where two or more independent variables are highly correlated, meaning they have a linear relationship with each other. </a:t>
            </a:r>
          </a:p>
          <a:p>
            <a:pPr algn="l">
              <a:buFont typeface="Arial" panose="020B0604020202020204" pitchFamily="34" charset="0"/>
              <a:buChar char="•"/>
            </a:pPr>
            <a:r>
              <a:rPr lang="en-US" sz="1600" b="0" i="0" u="none" strike="noStrike" dirty="0">
                <a:effectLst/>
                <a:latin typeface="Helvetica Neue" panose="02000503000000020004" pitchFamily="2" charset="0"/>
              </a:rPr>
              <a:t>This poses challenges for machine learning model development because it violates the assumption that the independent variables are not highly correlated.</a:t>
            </a:r>
          </a:p>
          <a:p>
            <a:pPr marL="0" indent="0">
              <a:lnSpc>
                <a:spcPct val="110000"/>
              </a:lnSpc>
              <a:buNone/>
            </a:pPr>
            <a:endParaRPr lang="en-US" sz="1900" b="0" dirty="0">
              <a:effectLst/>
              <a:latin typeface="Consolas" panose="020B0609020204030204" pitchFamily="49" charset="0"/>
            </a:endParaRPr>
          </a:p>
          <a:p>
            <a:pPr>
              <a:lnSpc>
                <a:spcPct val="110000"/>
              </a:lnSpc>
            </a:pPr>
            <a:endParaRPr lang="en-IN" sz="1900" b="0" dirty="0">
              <a:effectLst/>
              <a:latin typeface="Consolas" panose="020B0609020204030204" pitchFamily="49" charset="0"/>
            </a:endParaRPr>
          </a:p>
        </p:txBody>
      </p:sp>
    </p:spTree>
    <p:extLst>
      <p:ext uri="{BB962C8B-B14F-4D97-AF65-F5344CB8AC3E}">
        <p14:creationId xmlns:p14="http://schemas.microsoft.com/office/powerpoint/2010/main" val="22825347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C2C2-7E74-DBE5-8AED-D57523523F1D}"/>
              </a:ext>
            </a:extLst>
          </p:cNvPr>
          <p:cNvSpPr>
            <a:spLocks noGrp="1"/>
          </p:cNvSpPr>
          <p:nvPr>
            <p:ph type="title"/>
          </p:nvPr>
        </p:nvSpPr>
        <p:spPr>
          <a:xfrm>
            <a:off x="2611808" y="657744"/>
            <a:ext cx="7958331" cy="1077229"/>
          </a:xfrm>
        </p:spPr>
        <p:txBody>
          <a:bodyPr/>
          <a:lstStyle/>
          <a:p>
            <a:pPr algn="l"/>
            <a:r>
              <a:rPr lang="en-US" dirty="0">
                <a:solidFill>
                  <a:schemeClr val="accent1">
                    <a:lumMod val="75000"/>
                  </a:schemeClr>
                </a:solidFill>
              </a:rPr>
              <a:t>Challenges</a:t>
            </a:r>
          </a:p>
        </p:txBody>
      </p:sp>
      <p:sp>
        <p:nvSpPr>
          <p:cNvPr id="3" name="Content Placeholder 2">
            <a:extLst>
              <a:ext uri="{FF2B5EF4-FFF2-40B4-BE49-F238E27FC236}">
                <a16:creationId xmlns:a16="http://schemas.microsoft.com/office/drawing/2014/main" id="{53DD8C6A-F336-2BC6-B29F-FF168253CA8C}"/>
              </a:ext>
            </a:extLst>
          </p:cNvPr>
          <p:cNvSpPr>
            <a:spLocks noGrp="1"/>
          </p:cNvSpPr>
          <p:nvPr>
            <p:ph idx="1"/>
          </p:nvPr>
        </p:nvSpPr>
        <p:spPr/>
        <p:txBody>
          <a:bodyPr>
            <a:normAutofit/>
          </a:bodyPr>
          <a:lstStyle/>
          <a:p>
            <a:pPr algn="l">
              <a:buFont typeface="Arial" panose="020B0604020202020204" pitchFamily="34" charset="0"/>
              <a:buChar char="•"/>
            </a:pPr>
            <a:r>
              <a:rPr lang="en-US" b="0" i="0" u="none" strike="noStrike" dirty="0">
                <a:effectLst/>
                <a:latin typeface="Helvetica Neue" panose="02000503000000020004" pitchFamily="2" charset="0"/>
              </a:rPr>
              <a:t>Interpretation of Coefficients</a:t>
            </a:r>
          </a:p>
          <a:p>
            <a:pPr algn="l">
              <a:buFont typeface="Arial" panose="020B0604020202020204" pitchFamily="34" charset="0"/>
              <a:buChar char="•"/>
            </a:pPr>
            <a:r>
              <a:rPr lang="en-US" b="0" i="0" u="none" strike="noStrike" dirty="0">
                <a:effectLst/>
                <a:latin typeface="Helvetica Neue" panose="02000503000000020004" pitchFamily="2" charset="0"/>
              </a:rPr>
              <a:t>Model Instability</a:t>
            </a:r>
          </a:p>
          <a:p>
            <a:pPr algn="l">
              <a:buFont typeface="Arial" panose="020B0604020202020204" pitchFamily="34" charset="0"/>
              <a:buChar char="•"/>
            </a:pPr>
            <a:r>
              <a:rPr lang="en-US" b="0" i="0" u="none" strike="noStrike" dirty="0">
                <a:effectLst/>
                <a:latin typeface="Helvetica Neue" panose="02000503000000020004" pitchFamily="2" charset="0"/>
              </a:rPr>
              <a:t>Inflated Standard Errors</a:t>
            </a:r>
          </a:p>
          <a:p>
            <a:pPr algn="l">
              <a:buFont typeface="Arial" panose="020B0604020202020204" pitchFamily="34" charset="0"/>
              <a:buChar char="•"/>
            </a:pPr>
            <a:r>
              <a:rPr lang="en-US" b="0" i="0" u="none" strike="noStrike" dirty="0">
                <a:effectLst/>
                <a:latin typeface="Helvetica Neue" panose="02000503000000020004" pitchFamily="2" charset="0"/>
              </a:rPr>
              <a:t>Reduced Predictive Power</a:t>
            </a:r>
          </a:p>
          <a:p>
            <a:endParaRPr lang="en-US" dirty="0"/>
          </a:p>
          <a:p>
            <a:endParaRPr lang="en-US" dirty="0"/>
          </a:p>
        </p:txBody>
      </p:sp>
    </p:spTree>
    <p:extLst>
      <p:ext uri="{BB962C8B-B14F-4D97-AF65-F5344CB8AC3E}">
        <p14:creationId xmlns:p14="http://schemas.microsoft.com/office/powerpoint/2010/main" val="193193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6C43-7668-A668-9FF0-31811EA7BE03}"/>
              </a:ext>
            </a:extLst>
          </p:cNvPr>
          <p:cNvSpPr>
            <a:spLocks noGrp="1"/>
          </p:cNvSpPr>
          <p:nvPr>
            <p:ph type="title"/>
          </p:nvPr>
        </p:nvSpPr>
        <p:spPr>
          <a:xfrm>
            <a:off x="287696" y="1626231"/>
            <a:ext cx="4176384" cy="2380828"/>
          </a:xfrm>
        </p:spPr>
        <p:txBody>
          <a:bodyPr vert="horz" lIns="91440" tIns="45720" rIns="91440" bIns="0" rtlCol="0" anchor="b">
            <a:normAutofit/>
          </a:bodyPr>
          <a:lstStyle/>
          <a:p>
            <a:r>
              <a:rPr lang="en-US" sz="4000" dirty="0">
                <a:solidFill>
                  <a:schemeClr val="accent6"/>
                </a:solidFill>
              </a:rPr>
              <a:t>Heat Map</a:t>
            </a:r>
          </a:p>
        </p:txBody>
      </p:sp>
      <p:sp>
        <p:nvSpPr>
          <p:cNvPr id="6" name="Content Placeholder 5">
            <a:extLst>
              <a:ext uri="{FF2B5EF4-FFF2-40B4-BE49-F238E27FC236}">
                <a16:creationId xmlns:a16="http://schemas.microsoft.com/office/drawing/2014/main" id="{8D50E8E5-EF85-12E2-1CD1-8B5994984F76}"/>
              </a:ext>
            </a:extLst>
          </p:cNvPr>
          <p:cNvSpPr>
            <a:spLocks noGrp="1"/>
          </p:cNvSpPr>
          <p:nvPr>
            <p:ph idx="1"/>
          </p:nvPr>
        </p:nvSpPr>
        <p:spPr>
          <a:xfrm>
            <a:off x="5541318" y="1626231"/>
            <a:ext cx="5569268" cy="3997828"/>
          </a:xfrm>
        </p:spPr>
        <p:txBody>
          <a:bodyPr>
            <a:normAutofit/>
          </a:bodyPr>
          <a:lstStyle/>
          <a:p>
            <a:pPr marL="0" indent="0">
              <a:buNone/>
            </a:pPr>
            <a:r>
              <a:rPr lang="en-US" sz="1400" dirty="0">
                <a:effectLst/>
                <a:latin typeface="Calibri" panose="020F0502020204030204" pitchFamily="34" charset="0"/>
                <a:cs typeface="Calibri" panose="020F0502020204030204" pitchFamily="34" charset="0"/>
              </a:rPr>
              <a:t>On Clear Observing of the heatmap(inserted in next slide), it is evident that there is a multicollinearity issue with these data. The correlation between the variables is very high. </a:t>
            </a:r>
          </a:p>
          <a:p>
            <a:pPr algn="l">
              <a:buFont typeface="+mj-lt"/>
              <a:buAutoNum type="arabicPeriod"/>
            </a:pPr>
            <a:r>
              <a:rPr lang="en-US" sz="1400" i="0" u="none" strike="noStrike" dirty="0">
                <a:effectLst/>
                <a:latin typeface="inherit"/>
              </a:rPr>
              <a:t>Multi-Collinearity Issues :</a:t>
            </a:r>
            <a:br>
              <a:rPr lang="en-US" sz="1400" i="0" u="none" strike="noStrike" dirty="0">
                <a:effectLst/>
                <a:latin typeface="inherit"/>
              </a:rPr>
            </a:br>
            <a:r>
              <a:rPr lang="en-US" sz="1400" i="0" u="none" strike="noStrike" dirty="0">
                <a:effectLst/>
                <a:latin typeface="Helvetica Neue" panose="02000503000000020004" pitchFamily="2" charset="0"/>
              </a:rPr>
              <a:t>We can see some variables are highly correlated with each other as follows </a:t>
            </a:r>
            <a:br>
              <a:rPr lang="en-US" sz="1400" i="0" u="none" strike="noStrike" dirty="0">
                <a:effectLst/>
                <a:latin typeface="Helvetica Neue" panose="02000503000000020004" pitchFamily="2" charset="0"/>
              </a:rPr>
            </a:br>
            <a:br>
              <a:rPr lang="en-US" sz="1400" i="0" u="none" strike="noStrike" dirty="0">
                <a:effectLst/>
                <a:latin typeface="Helvetica Neue" panose="02000503000000020004" pitchFamily="2" charset="0"/>
              </a:rPr>
            </a:br>
            <a:r>
              <a:rPr lang="en-US" sz="1200" b="1" i="0" u="none" strike="noStrike" dirty="0">
                <a:effectLst/>
                <a:latin typeface="Helvetica Neue" panose="02000503000000020004" pitchFamily="2" charset="0"/>
              </a:rPr>
              <a:t>1) Price and Age (-0.9) - Strong Negative Correlation</a:t>
            </a:r>
            <a:br>
              <a:rPr lang="en-US" sz="1200" b="0" i="0" u="none" strike="noStrike" dirty="0">
                <a:effectLst/>
                <a:latin typeface="Helvetica Neue" panose="02000503000000020004" pitchFamily="2" charset="0"/>
              </a:rPr>
            </a:br>
            <a:r>
              <a:rPr lang="en-US" sz="1200" b="1" i="0" u="none" strike="noStrike" dirty="0">
                <a:effectLst/>
                <a:latin typeface="Helvetica Neue" panose="02000503000000020004" pitchFamily="2" charset="0"/>
              </a:rPr>
              <a:t>2) Price and </a:t>
            </a:r>
            <a:r>
              <a:rPr lang="en-US" sz="1200" b="1" i="0" u="none" strike="noStrike" dirty="0" err="1">
                <a:effectLst/>
                <a:latin typeface="Helvetica Neue" panose="02000503000000020004" pitchFamily="2" charset="0"/>
              </a:rPr>
              <a:t>Mfg_Year</a:t>
            </a:r>
            <a:r>
              <a:rPr lang="en-US" sz="1200" b="1" i="0" u="none" strike="noStrike" dirty="0">
                <a:effectLst/>
                <a:latin typeface="Helvetica Neue" panose="02000503000000020004" pitchFamily="2" charset="0"/>
              </a:rPr>
              <a:t> (0.9) - Strong Positive Correlation</a:t>
            </a:r>
            <a:br>
              <a:rPr lang="en-US" sz="1200" b="0" i="0" u="none" strike="noStrike" dirty="0">
                <a:effectLst/>
                <a:latin typeface="Helvetica Neue" panose="02000503000000020004" pitchFamily="2" charset="0"/>
              </a:rPr>
            </a:br>
            <a:r>
              <a:rPr lang="en-US" sz="1200" b="1" i="0" u="none" strike="noStrike" dirty="0">
                <a:effectLst/>
                <a:latin typeface="Helvetica Neue" panose="02000503000000020004" pitchFamily="2" charset="0"/>
              </a:rPr>
              <a:t>3) Age and </a:t>
            </a:r>
            <a:r>
              <a:rPr lang="en-US" sz="1200" b="1" i="0" u="none" strike="noStrike" dirty="0" err="1">
                <a:effectLst/>
                <a:latin typeface="Helvetica Neue" panose="02000503000000020004" pitchFamily="2" charset="0"/>
              </a:rPr>
              <a:t>Mfg_Year</a:t>
            </a:r>
            <a:r>
              <a:rPr lang="en-US" sz="1200" b="1" i="0" u="none" strike="noStrike" dirty="0">
                <a:effectLst/>
                <a:latin typeface="Helvetica Neue" panose="02000503000000020004" pitchFamily="2" charset="0"/>
              </a:rPr>
              <a:t> (-1.0) - Strong Negative Correlation</a:t>
            </a:r>
            <a:endParaRPr lang="en-US" sz="1200" b="0" i="0" u="none" strike="noStrike" dirty="0">
              <a:effectLst/>
              <a:latin typeface="Helvetica Neue" panose="02000503000000020004" pitchFamily="2" charset="0"/>
            </a:endParaRPr>
          </a:p>
          <a:p>
            <a:pPr marL="0" indent="0">
              <a:buNone/>
            </a:pPr>
            <a:endParaRPr lang="en-US" sz="1400" dirty="0"/>
          </a:p>
        </p:txBody>
      </p:sp>
    </p:spTree>
    <p:extLst>
      <p:ext uri="{BB962C8B-B14F-4D97-AF65-F5344CB8AC3E}">
        <p14:creationId xmlns:p14="http://schemas.microsoft.com/office/powerpoint/2010/main" val="357306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6" name="Picture 35">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 name="Rectangle 45">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4A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50" name="Rectangle 49">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76ABFF"/>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70BD0D9-BAA7-6516-21F9-ED52499F4981}"/>
              </a:ext>
            </a:extLst>
          </p:cNvPr>
          <p:cNvPicPr>
            <a:picLocks noGrp="1" noChangeAspect="1"/>
          </p:cNvPicPr>
          <p:nvPr>
            <p:ph idx="1"/>
          </p:nvPr>
        </p:nvPicPr>
        <p:blipFill>
          <a:blip r:embed="rId4"/>
          <a:stretch>
            <a:fillRect/>
          </a:stretch>
        </p:blipFill>
        <p:spPr>
          <a:xfrm>
            <a:off x="643467" y="1206294"/>
            <a:ext cx="5372100" cy="4445411"/>
          </a:xfrm>
          <a:prstGeom prst="rect">
            <a:avLst/>
          </a:prstGeom>
        </p:spPr>
      </p:pic>
      <p:pic>
        <p:nvPicPr>
          <p:cNvPr id="4" name="Picture 3">
            <a:extLst>
              <a:ext uri="{FF2B5EF4-FFF2-40B4-BE49-F238E27FC236}">
                <a16:creationId xmlns:a16="http://schemas.microsoft.com/office/drawing/2014/main" id="{770521E1-F02D-DA72-8A92-F41C22B8D9A8}"/>
              </a:ext>
            </a:extLst>
          </p:cNvPr>
          <p:cNvPicPr>
            <a:picLocks noChangeAspect="1"/>
          </p:cNvPicPr>
          <p:nvPr/>
        </p:nvPicPr>
        <p:blipFill>
          <a:blip r:embed="rId5"/>
          <a:stretch>
            <a:fillRect/>
          </a:stretch>
        </p:blipFill>
        <p:spPr>
          <a:xfrm>
            <a:off x="6176434" y="2252568"/>
            <a:ext cx="5372633" cy="2337095"/>
          </a:xfrm>
          <a:prstGeom prst="rect">
            <a:avLst/>
          </a:prstGeom>
        </p:spPr>
      </p:pic>
    </p:spTree>
    <p:extLst>
      <p:ext uri="{BB962C8B-B14F-4D97-AF65-F5344CB8AC3E}">
        <p14:creationId xmlns:p14="http://schemas.microsoft.com/office/powerpoint/2010/main" val="193667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71BC-D292-F0CB-3272-95A4A96058AF}"/>
              </a:ext>
            </a:extLst>
          </p:cNvPr>
          <p:cNvSpPr>
            <a:spLocks noGrp="1"/>
          </p:cNvSpPr>
          <p:nvPr>
            <p:ph type="title"/>
          </p:nvPr>
        </p:nvSpPr>
        <p:spPr/>
        <p:txBody>
          <a:bodyPr/>
          <a:lstStyle/>
          <a:p>
            <a:pPr algn="l"/>
            <a:r>
              <a:rPr lang="en-US" b="1" i="0" u="none" strike="noStrike" dirty="0">
                <a:solidFill>
                  <a:schemeClr val="accent6"/>
                </a:solidFill>
                <a:effectLst/>
                <a:latin typeface="inherit"/>
              </a:rPr>
              <a:t>Dropping Variables :</a:t>
            </a:r>
            <a:br>
              <a:rPr lang="en-US" b="1" i="0" u="none" strike="noStrike" dirty="0">
                <a:effectLst/>
                <a:latin typeface="inherit"/>
              </a:rPr>
            </a:br>
            <a:endParaRPr lang="en-US" dirty="0"/>
          </a:p>
        </p:txBody>
      </p:sp>
      <p:sp>
        <p:nvSpPr>
          <p:cNvPr id="3" name="Content Placeholder 2">
            <a:extLst>
              <a:ext uri="{FF2B5EF4-FFF2-40B4-BE49-F238E27FC236}">
                <a16:creationId xmlns:a16="http://schemas.microsoft.com/office/drawing/2014/main" id="{5944AB3E-A8D6-22E4-FA55-353183B95571}"/>
              </a:ext>
            </a:extLst>
          </p:cNvPr>
          <p:cNvSpPr>
            <a:spLocks noGrp="1"/>
          </p:cNvSpPr>
          <p:nvPr>
            <p:ph idx="1"/>
          </p:nvPr>
        </p:nvSpPr>
        <p:spPr/>
        <p:txBody>
          <a:bodyPr>
            <a:normAutofit fontScale="92500" lnSpcReduction="10000"/>
          </a:bodyPr>
          <a:lstStyle/>
          <a:p>
            <a:pPr marL="0" indent="0" algn="l" rtl="0">
              <a:buNone/>
            </a:pPr>
            <a:endParaRPr lang="en-US" b="1" i="0" u="none" strike="noStrike" dirty="0">
              <a:solidFill>
                <a:srgbClr val="000000"/>
              </a:solidFill>
              <a:effectLst/>
              <a:latin typeface="inherit"/>
            </a:endParaRPr>
          </a:p>
          <a:p>
            <a:pPr marL="457200" indent="-457200">
              <a:buFont typeface="+mj-lt"/>
              <a:buAutoNum type="arabicPeriod"/>
            </a:pPr>
            <a:r>
              <a:rPr lang="en-US" dirty="0"/>
              <a:t>By establishing a threshold value, we can eliminate one of the highly correlated variables, but this can result in the loss of crucial data and have an impact on the correctness of the model.</a:t>
            </a:r>
          </a:p>
          <a:p>
            <a:pPr marL="457200" indent="-457200">
              <a:buFont typeface="+mj-lt"/>
              <a:buAutoNum type="arabicPeriod"/>
            </a:pPr>
            <a:r>
              <a:rPr lang="en-US" dirty="0"/>
              <a:t>Principal Component Analysis Method: This method reduces the original dataset into a small set of features called principal components that include the necessary data.</a:t>
            </a:r>
          </a:p>
          <a:p>
            <a:pPr marL="457200" indent="-457200">
              <a:buFont typeface="+mj-lt"/>
              <a:buAutoNum type="arabicPeriod"/>
            </a:pPr>
            <a:r>
              <a:rPr lang="en-US" dirty="0"/>
              <a:t>Multi-Collinearity problems are lessened by regression techniques like the Lasso Regression method, which adds a term of penalty to prevent overfitting.</a:t>
            </a:r>
          </a:p>
          <a:p>
            <a:endParaRPr lang="en-US" dirty="0"/>
          </a:p>
        </p:txBody>
      </p:sp>
    </p:spTree>
    <p:extLst>
      <p:ext uri="{BB962C8B-B14F-4D97-AF65-F5344CB8AC3E}">
        <p14:creationId xmlns:p14="http://schemas.microsoft.com/office/powerpoint/2010/main" val="356254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{C6C88498-6AB4-0347-A048-33B05A206123}tf16401378</Template>
  <TotalTime>503</TotalTime>
  <Words>998</Words>
  <Application>Microsoft Macintosh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Helvetica Neue</vt:lpstr>
      <vt:lpstr>inherit</vt:lpstr>
      <vt:lpstr>MS Shell Dlg 2</vt:lpstr>
      <vt:lpstr>Söhne</vt:lpstr>
      <vt:lpstr>Wingdings</vt:lpstr>
      <vt:lpstr>Wingdings 3</vt:lpstr>
      <vt:lpstr>Madison</vt:lpstr>
      <vt:lpstr>TOYOTA COROLLA     </vt:lpstr>
      <vt:lpstr>Introduction</vt:lpstr>
      <vt:lpstr>Motivation</vt:lpstr>
      <vt:lpstr>PowerPoint Presentation</vt:lpstr>
      <vt:lpstr>Question 2</vt:lpstr>
      <vt:lpstr>Challenges</vt:lpstr>
      <vt:lpstr>Heat Map</vt:lpstr>
      <vt:lpstr>PowerPoint Presentation</vt:lpstr>
      <vt:lpstr>Dropping Variables : </vt:lpstr>
      <vt:lpstr>Question 3</vt:lpstr>
      <vt:lpstr>PowerPoint Presentation</vt:lpstr>
      <vt:lpstr>Dropping Variables for Dimension Reduction : </vt:lpstr>
      <vt:lpstr>Question 4</vt:lpstr>
      <vt:lpstr>PowerPoint Presentation</vt:lpstr>
      <vt:lpstr>PowerPoint Presentation</vt:lpstr>
      <vt:lpstr>PowerPoint Presentation</vt:lpstr>
      <vt:lpstr>Question 5</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Garrapally Vignesh</dc:creator>
  <cp:lastModifiedBy>Putta, Jyothi Lahari</cp:lastModifiedBy>
  <cp:revision>16</cp:revision>
  <dcterms:created xsi:type="dcterms:W3CDTF">2023-05-26T19:18:50Z</dcterms:created>
  <dcterms:modified xsi:type="dcterms:W3CDTF">2024-03-13T20:07:07Z</dcterms:modified>
</cp:coreProperties>
</file>