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sldIdLst>
    <p:sldId id="256" r:id="rId2"/>
    <p:sldId id="258" r:id="rId3"/>
    <p:sldId id="260" r:id="rId4"/>
    <p:sldId id="261" r:id="rId5"/>
    <p:sldId id="262" r:id="rId6"/>
    <p:sldId id="263" r:id="rId7"/>
    <p:sldId id="264" r:id="rId8"/>
    <p:sldId id="267" r:id="rId9"/>
    <p:sldId id="268" r:id="rId10"/>
    <p:sldId id="271" r:id="rId11"/>
    <p:sldId id="272" r:id="rId12"/>
    <p:sldId id="273" r:id="rId13"/>
    <p:sldId id="274" r:id="rId14"/>
    <p:sldId id="275" r:id="rId15"/>
    <p:sldId id="278" r:id="rId16"/>
    <p:sldId id="284" r:id="rId17"/>
    <p:sldId id="285" r:id="rId18"/>
    <p:sldId id="286" r:id="rId19"/>
    <p:sldId id="287" r:id="rId20"/>
    <p:sldId id="288" r:id="rId21"/>
    <p:sldId id="289" r:id="rId22"/>
    <p:sldId id="281" r:id="rId23"/>
    <p:sldId id="29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9"/>
    <p:restoredTop sz="94720"/>
  </p:normalViewPr>
  <p:slideViewPr>
    <p:cSldViewPr snapToGrid="0">
      <p:cViewPr varScale="1">
        <p:scale>
          <a:sx n="102" d="100"/>
          <a:sy n="102" d="100"/>
        </p:scale>
        <p:origin x="10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5EAB81-D950-4267-95B5-45B3610FA02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EE2B406-1410-40DD-80C3-892BB2C0C429}">
      <dgm:prSet/>
      <dgm:spPr/>
      <dgm:t>
        <a:bodyPr/>
        <a:lstStyle/>
        <a:p>
          <a:r>
            <a:rPr lang="en-US" b="0" i="0"/>
            <a:t>The code computes the mean of each continuous variable for each cluster and displays the results in a table.</a:t>
          </a:r>
          <a:endParaRPr lang="en-US"/>
        </a:p>
      </dgm:t>
    </dgm:pt>
    <dgm:pt modelId="{13BCBF9C-C4D2-48E0-930B-3099838ECB35}" type="parTrans" cxnId="{89D66E77-20FB-40A5-90C4-157F7AA063F1}">
      <dgm:prSet/>
      <dgm:spPr/>
      <dgm:t>
        <a:bodyPr/>
        <a:lstStyle/>
        <a:p>
          <a:endParaRPr lang="en-US"/>
        </a:p>
      </dgm:t>
    </dgm:pt>
    <dgm:pt modelId="{DF989A40-584F-4540-972B-F85D28028A4D}" type="sibTrans" cxnId="{89D66E77-20FB-40A5-90C4-157F7AA063F1}">
      <dgm:prSet/>
      <dgm:spPr/>
      <dgm:t>
        <a:bodyPr/>
        <a:lstStyle/>
        <a:p>
          <a:endParaRPr lang="en-US"/>
        </a:p>
      </dgm:t>
    </dgm:pt>
    <dgm:pt modelId="{24AF4819-7CF9-479E-BFAB-029D1083B139}">
      <dgm:prSet/>
      <dgm:spPr/>
      <dgm:t>
        <a:bodyPr/>
        <a:lstStyle/>
        <a:p>
          <a:r>
            <a:rPr lang="en-US" b="0" i="0"/>
            <a:t>The code is broken down as follows:</a:t>
          </a:r>
          <a:endParaRPr lang="en-US"/>
        </a:p>
      </dgm:t>
    </dgm:pt>
    <dgm:pt modelId="{92BDAB03-AC26-4798-9F0F-C0A36FE66EEB}" type="parTrans" cxnId="{63200225-790F-4CBD-8FF7-162115150F8D}">
      <dgm:prSet/>
      <dgm:spPr/>
      <dgm:t>
        <a:bodyPr/>
        <a:lstStyle/>
        <a:p>
          <a:endParaRPr lang="en-US"/>
        </a:p>
      </dgm:t>
    </dgm:pt>
    <dgm:pt modelId="{BEAB32CC-25FD-4BB1-B295-15218E82252E}" type="sibTrans" cxnId="{63200225-790F-4CBD-8FF7-162115150F8D}">
      <dgm:prSet/>
      <dgm:spPr/>
      <dgm:t>
        <a:bodyPr/>
        <a:lstStyle/>
        <a:p>
          <a:endParaRPr lang="en-US"/>
        </a:p>
      </dgm:t>
    </dgm:pt>
    <dgm:pt modelId="{2B78356D-46F2-4DC9-AD87-D82514AD2777}">
      <dgm:prSet/>
      <dgm:spPr/>
      <dgm:t>
        <a:bodyPr/>
        <a:lstStyle/>
        <a:p>
          <a:r>
            <a:rPr lang="en-US" b="0" i="0"/>
            <a:t>The groupby() method is used to group the continuous variables dataframe's rows based on the values in the 'cluster' column.</a:t>
          </a:r>
          <a:endParaRPr lang="en-US"/>
        </a:p>
      </dgm:t>
    </dgm:pt>
    <dgm:pt modelId="{D66FCF6E-5437-4870-A885-AEA2CCE8CD52}" type="parTrans" cxnId="{3505A02F-A2B4-414E-9D54-918F6B50CF23}">
      <dgm:prSet/>
      <dgm:spPr/>
      <dgm:t>
        <a:bodyPr/>
        <a:lstStyle/>
        <a:p>
          <a:endParaRPr lang="en-US"/>
        </a:p>
      </dgm:t>
    </dgm:pt>
    <dgm:pt modelId="{9AAED972-AC09-48DF-AB5C-6F54B1E579AF}" type="sibTrans" cxnId="{3505A02F-A2B4-414E-9D54-918F6B50CF23}">
      <dgm:prSet/>
      <dgm:spPr/>
      <dgm:t>
        <a:bodyPr/>
        <a:lstStyle/>
        <a:p>
          <a:endParaRPr lang="en-US"/>
        </a:p>
      </dgm:t>
    </dgm:pt>
    <dgm:pt modelId="{3D2AC4F3-69CB-49EF-9350-70275FCCF081}">
      <dgm:prSet/>
      <dgm:spPr/>
      <dgm:t>
        <a:bodyPr/>
        <a:lstStyle/>
        <a:p>
          <a:r>
            <a:rPr lang="en-US" b="0" i="0"/>
            <a:t>To calculate the mean of each continuous variable for each cluster, the.mean() method is applied to the resulting groups.</a:t>
          </a:r>
          <a:endParaRPr lang="en-US"/>
        </a:p>
      </dgm:t>
    </dgm:pt>
    <dgm:pt modelId="{28E7B697-875F-4A80-B39A-605961E21EA5}" type="parTrans" cxnId="{FA1701E0-8D8A-4DDC-99C2-F5DC57310EB1}">
      <dgm:prSet/>
      <dgm:spPr/>
      <dgm:t>
        <a:bodyPr/>
        <a:lstStyle/>
        <a:p>
          <a:endParaRPr lang="en-US"/>
        </a:p>
      </dgm:t>
    </dgm:pt>
    <dgm:pt modelId="{EC29CAA4-1929-41CF-AD60-98B5B32AC476}" type="sibTrans" cxnId="{FA1701E0-8D8A-4DDC-99C2-F5DC57310EB1}">
      <dgm:prSet/>
      <dgm:spPr/>
      <dgm:t>
        <a:bodyPr/>
        <a:lstStyle/>
        <a:p>
          <a:endParaRPr lang="en-US"/>
        </a:p>
      </dgm:t>
    </dgm:pt>
    <dgm:pt modelId="{5A3DF3E3-AF40-4D03-A1A4-C506A9BE9930}">
      <dgm:prSet/>
      <dgm:spPr/>
      <dgm:t>
        <a:bodyPr/>
        <a:lstStyle/>
        <a:p>
          <a:r>
            <a:rPr lang="en-US" b="0" i="0"/>
            <a:t>The.T attribute is applied to the resulting table to transpose it so that each row corresponds to a continuous variable and each column corresponds to a cluster.</a:t>
          </a:r>
          <a:endParaRPr lang="en-US"/>
        </a:p>
      </dgm:t>
    </dgm:pt>
    <dgm:pt modelId="{CDEF9AA7-A46F-4EB5-8481-ACB200D0BC5B}" type="parTrans" cxnId="{AFF1F9AA-1308-48F5-ABC5-7903DE19F759}">
      <dgm:prSet/>
      <dgm:spPr/>
      <dgm:t>
        <a:bodyPr/>
        <a:lstStyle/>
        <a:p>
          <a:endParaRPr lang="en-US"/>
        </a:p>
      </dgm:t>
    </dgm:pt>
    <dgm:pt modelId="{6237C095-F7D1-471C-88C0-C85C0F8454CB}" type="sibTrans" cxnId="{AFF1F9AA-1308-48F5-ABC5-7903DE19F759}">
      <dgm:prSet/>
      <dgm:spPr/>
      <dgm:t>
        <a:bodyPr/>
        <a:lstStyle/>
        <a:p>
          <a:endParaRPr lang="en-US"/>
        </a:p>
      </dgm:t>
    </dgm:pt>
    <dgm:pt modelId="{3F2FC298-0706-43E1-A849-900C9D622B9B}">
      <dgm:prSet/>
      <dgm:spPr/>
      <dgm:t>
        <a:bodyPr/>
        <a:lstStyle/>
        <a:p>
          <a:r>
            <a:rPr lang="en-US" b="0" i="0"/>
            <a:t>The output is a pandas DataFrame containing the mean of each continuous variable for each cluster in table format.</a:t>
          </a:r>
          <a:endParaRPr lang="en-US"/>
        </a:p>
      </dgm:t>
    </dgm:pt>
    <dgm:pt modelId="{8FEF7CBD-279A-480C-9952-28AB07175177}" type="parTrans" cxnId="{31AE7098-07BD-412C-A2E6-6A588D4E03CF}">
      <dgm:prSet/>
      <dgm:spPr/>
      <dgm:t>
        <a:bodyPr/>
        <a:lstStyle/>
        <a:p>
          <a:endParaRPr lang="en-US"/>
        </a:p>
      </dgm:t>
    </dgm:pt>
    <dgm:pt modelId="{40661727-9EDB-4F18-81CC-255D19629BCC}" type="sibTrans" cxnId="{31AE7098-07BD-412C-A2E6-6A588D4E03CF}">
      <dgm:prSet/>
      <dgm:spPr/>
      <dgm:t>
        <a:bodyPr/>
        <a:lstStyle/>
        <a:p>
          <a:endParaRPr lang="en-US"/>
        </a:p>
      </dgm:t>
    </dgm:pt>
    <dgm:pt modelId="{F5D67240-7564-6C44-B1AA-0BC8BCE45A77}" type="pres">
      <dgm:prSet presAssocID="{AA5EAB81-D950-4267-95B5-45B3610FA025}" presName="linear" presStyleCnt="0">
        <dgm:presLayoutVars>
          <dgm:animLvl val="lvl"/>
          <dgm:resizeHandles val="exact"/>
        </dgm:presLayoutVars>
      </dgm:prSet>
      <dgm:spPr/>
    </dgm:pt>
    <dgm:pt modelId="{DB0F0F93-E560-BD49-83A3-9CA27E6E684C}" type="pres">
      <dgm:prSet presAssocID="{5EE2B406-1410-40DD-80C3-892BB2C0C429}" presName="parentText" presStyleLbl="node1" presStyleIdx="0" presStyleCnt="6">
        <dgm:presLayoutVars>
          <dgm:chMax val="0"/>
          <dgm:bulletEnabled val="1"/>
        </dgm:presLayoutVars>
      </dgm:prSet>
      <dgm:spPr/>
    </dgm:pt>
    <dgm:pt modelId="{D3956D4C-FE74-5C4F-849B-0C5A3CE3BC12}" type="pres">
      <dgm:prSet presAssocID="{DF989A40-584F-4540-972B-F85D28028A4D}" presName="spacer" presStyleCnt="0"/>
      <dgm:spPr/>
    </dgm:pt>
    <dgm:pt modelId="{676A2E24-AB78-C643-9C0A-F250FE9DB68A}" type="pres">
      <dgm:prSet presAssocID="{24AF4819-7CF9-479E-BFAB-029D1083B139}" presName="parentText" presStyleLbl="node1" presStyleIdx="1" presStyleCnt="6">
        <dgm:presLayoutVars>
          <dgm:chMax val="0"/>
          <dgm:bulletEnabled val="1"/>
        </dgm:presLayoutVars>
      </dgm:prSet>
      <dgm:spPr/>
    </dgm:pt>
    <dgm:pt modelId="{DDC80B37-2471-6740-8449-9F387679CE3F}" type="pres">
      <dgm:prSet presAssocID="{BEAB32CC-25FD-4BB1-B295-15218E82252E}" presName="spacer" presStyleCnt="0"/>
      <dgm:spPr/>
    </dgm:pt>
    <dgm:pt modelId="{0F5208D7-D109-2F4A-8A03-683C6E74DC28}" type="pres">
      <dgm:prSet presAssocID="{2B78356D-46F2-4DC9-AD87-D82514AD2777}" presName="parentText" presStyleLbl="node1" presStyleIdx="2" presStyleCnt="6">
        <dgm:presLayoutVars>
          <dgm:chMax val="0"/>
          <dgm:bulletEnabled val="1"/>
        </dgm:presLayoutVars>
      </dgm:prSet>
      <dgm:spPr/>
    </dgm:pt>
    <dgm:pt modelId="{87E47998-3E39-9A47-B6C8-E9F8C7966B6F}" type="pres">
      <dgm:prSet presAssocID="{9AAED972-AC09-48DF-AB5C-6F54B1E579AF}" presName="spacer" presStyleCnt="0"/>
      <dgm:spPr/>
    </dgm:pt>
    <dgm:pt modelId="{65638333-D7F0-2B40-9FD3-245228E815B3}" type="pres">
      <dgm:prSet presAssocID="{3D2AC4F3-69CB-49EF-9350-70275FCCF081}" presName="parentText" presStyleLbl="node1" presStyleIdx="3" presStyleCnt="6">
        <dgm:presLayoutVars>
          <dgm:chMax val="0"/>
          <dgm:bulletEnabled val="1"/>
        </dgm:presLayoutVars>
      </dgm:prSet>
      <dgm:spPr/>
    </dgm:pt>
    <dgm:pt modelId="{BA0F9533-E23D-2549-9314-67E6BEB13592}" type="pres">
      <dgm:prSet presAssocID="{EC29CAA4-1929-41CF-AD60-98B5B32AC476}" presName="spacer" presStyleCnt="0"/>
      <dgm:spPr/>
    </dgm:pt>
    <dgm:pt modelId="{3E196730-4796-C84D-876C-2A23291405BF}" type="pres">
      <dgm:prSet presAssocID="{5A3DF3E3-AF40-4D03-A1A4-C506A9BE9930}" presName="parentText" presStyleLbl="node1" presStyleIdx="4" presStyleCnt="6">
        <dgm:presLayoutVars>
          <dgm:chMax val="0"/>
          <dgm:bulletEnabled val="1"/>
        </dgm:presLayoutVars>
      </dgm:prSet>
      <dgm:spPr/>
    </dgm:pt>
    <dgm:pt modelId="{51EADAA3-29DC-9443-8310-DCC54A21B235}" type="pres">
      <dgm:prSet presAssocID="{6237C095-F7D1-471C-88C0-C85C0F8454CB}" presName="spacer" presStyleCnt="0"/>
      <dgm:spPr/>
    </dgm:pt>
    <dgm:pt modelId="{44E4FA4C-11FB-984C-82E0-1EA20BDE817E}" type="pres">
      <dgm:prSet presAssocID="{3F2FC298-0706-43E1-A849-900C9D622B9B}" presName="parentText" presStyleLbl="node1" presStyleIdx="5" presStyleCnt="6">
        <dgm:presLayoutVars>
          <dgm:chMax val="0"/>
          <dgm:bulletEnabled val="1"/>
        </dgm:presLayoutVars>
      </dgm:prSet>
      <dgm:spPr/>
    </dgm:pt>
  </dgm:ptLst>
  <dgm:cxnLst>
    <dgm:cxn modelId="{3E23F31B-06CD-2542-9DEA-D995467C267D}" type="presOf" srcId="{3D2AC4F3-69CB-49EF-9350-70275FCCF081}" destId="{65638333-D7F0-2B40-9FD3-245228E815B3}" srcOrd="0" destOrd="0" presId="urn:microsoft.com/office/officeart/2005/8/layout/vList2"/>
    <dgm:cxn modelId="{63200225-790F-4CBD-8FF7-162115150F8D}" srcId="{AA5EAB81-D950-4267-95B5-45B3610FA025}" destId="{24AF4819-7CF9-479E-BFAB-029D1083B139}" srcOrd="1" destOrd="0" parTransId="{92BDAB03-AC26-4798-9F0F-C0A36FE66EEB}" sibTransId="{BEAB32CC-25FD-4BB1-B295-15218E82252E}"/>
    <dgm:cxn modelId="{3E37572F-534F-1241-A357-600D7F82D935}" type="presOf" srcId="{5A3DF3E3-AF40-4D03-A1A4-C506A9BE9930}" destId="{3E196730-4796-C84D-876C-2A23291405BF}" srcOrd="0" destOrd="0" presId="urn:microsoft.com/office/officeart/2005/8/layout/vList2"/>
    <dgm:cxn modelId="{3505A02F-A2B4-414E-9D54-918F6B50CF23}" srcId="{AA5EAB81-D950-4267-95B5-45B3610FA025}" destId="{2B78356D-46F2-4DC9-AD87-D82514AD2777}" srcOrd="2" destOrd="0" parTransId="{D66FCF6E-5437-4870-A885-AEA2CCE8CD52}" sibTransId="{9AAED972-AC09-48DF-AB5C-6F54B1E579AF}"/>
    <dgm:cxn modelId="{5174D545-58BF-0441-9546-2471A38E5CF0}" type="presOf" srcId="{24AF4819-7CF9-479E-BFAB-029D1083B139}" destId="{676A2E24-AB78-C643-9C0A-F250FE9DB68A}" srcOrd="0" destOrd="0" presId="urn:microsoft.com/office/officeart/2005/8/layout/vList2"/>
    <dgm:cxn modelId="{89D66E77-20FB-40A5-90C4-157F7AA063F1}" srcId="{AA5EAB81-D950-4267-95B5-45B3610FA025}" destId="{5EE2B406-1410-40DD-80C3-892BB2C0C429}" srcOrd="0" destOrd="0" parTransId="{13BCBF9C-C4D2-48E0-930B-3099838ECB35}" sibTransId="{DF989A40-584F-4540-972B-F85D28028A4D}"/>
    <dgm:cxn modelId="{E072D492-0A58-BE4C-9050-D0CD01F519B0}" type="presOf" srcId="{2B78356D-46F2-4DC9-AD87-D82514AD2777}" destId="{0F5208D7-D109-2F4A-8A03-683C6E74DC28}" srcOrd="0" destOrd="0" presId="urn:microsoft.com/office/officeart/2005/8/layout/vList2"/>
    <dgm:cxn modelId="{31AE7098-07BD-412C-A2E6-6A588D4E03CF}" srcId="{AA5EAB81-D950-4267-95B5-45B3610FA025}" destId="{3F2FC298-0706-43E1-A849-900C9D622B9B}" srcOrd="5" destOrd="0" parTransId="{8FEF7CBD-279A-480C-9952-28AB07175177}" sibTransId="{40661727-9EDB-4F18-81CC-255D19629BCC}"/>
    <dgm:cxn modelId="{AFF1F9AA-1308-48F5-ABC5-7903DE19F759}" srcId="{AA5EAB81-D950-4267-95B5-45B3610FA025}" destId="{5A3DF3E3-AF40-4D03-A1A4-C506A9BE9930}" srcOrd="4" destOrd="0" parTransId="{CDEF9AA7-A46F-4EB5-8481-ACB200D0BC5B}" sibTransId="{6237C095-F7D1-471C-88C0-C85C0F8454CB}"/>
    <dgm:cxn modelId="{023A46CE-7C68-E643-859E-016E305E13CD}" type="presOf" srcId="{3F2FC298-0706-43E1-A849-900C9D622B9B}" destId="{44E4FA4C-11FB-984C-82E0-1EA20BDE817E}" srcOrd="0" destOrd="0" presId="urn:microsoft.com/office/officeart/2005/8/layout/vList2"/>
    <dgm:cxn modelId="{071204CF-2E43-8948-9A13-F762F04F2840}" type="presOf" srcId="{5EE2B406-1410-40DD-80C3-892BB2C0C429}" destId="{DB0F0F93-E560-BD49-83A3-9CA27E6E684C}" srcOrd="0" destOrd="0" presId="urn:microsoft.com/office/officeart/2005/8/layout/vList2"/>
    <dgm:cxn modelId="{FA1701E0-8D8A-4DDC-99C2-F5DC57310EB1}" srcId="{AA5EAB81-D950-4267-95B5-45B3610FA025}" destId="{3D2AC4F3-69CB-49EF-9350-70275FCCF081}" srcOrd="3" destOrd="0" parTransId="{28E7B697-875F-4A80-B39A-605961E21EA5}" sibTransId="{EC29CAA4-1929-41CF-AD60-98B5B32AC476}"/>
    <dgm:cxn modelId="{F90A86E9-AE89-8040-BD3D-4697D060C478}" type="presOf" srcId="{AA5EAB81-D950-4267-95B5-45B3610FA025}" destId="{F5D67240-7564-6C44-B1AA-0BC8BCE45A77}" srcOrd="0" destOrd="0" presId="urn:microsoft.com/office/officeart/2005/8/layout/vList2"/>
    <dgm:cxn modelId="{0D7A7DE9-1CE8-FA43-B0E4-75570B665CC9}" type="presParOf" srcId="{F5D67240-7564-6C44-B1AA-0BC8BCE45A77}" destId="{DB0F0F93-E560-BD49-83A3-9CA27E6E684C}" srcOrd="0" destOrd="0" presId="urn:microsoft.com/office/officeart/2005/8/layout/vList2"/>
    <dgm:cxn modelId="{5DB6AF4C-7F6C-7D4C-8BB0-6D40BDC1D7A3}" type="presParOf" srcId="{F5D67240-7564-6C44-B1AA-0BC8BCE45A77}" destId="{D3956D4C-FE74-5C4F-849B-0C5A3CE3BC12}" srcOrd="1" destOrd="0" presId="urn:microsoft.com/office/officeart/2005/8/layout/vList2"/>
    <dgm:cxn modelId="{957CE316-2776-354C-AE68-15CD86BE3835}" type="presParOf" srcId="{F5D67240-7564-6C44-B1AA-0BC8BCE45A77}" destId="{676A2E24-AB78-C643-9C0A-F250FE9DB68A}" srcOrd="2" destOrd="0" presId="urn:microsoft.com/office/officeart/2005/8/layout/vList2"/>
    <dgm:cxn modelId="{02A5FAA2-1312-4A4E-8F01-9FA05BA98AA1}" type="presParOf" srcId="{F5D67240-7564-6C44-B1AA-0BC8BCE45A77}" destId="{DDC80B37-2471-6740-8449-9F387679CE3F}" srcOrd="3" destOrd="0" presId="urn:microsoft.com/office/officeart/2005/8/layout/vList2"/>
    <dgm:cxn modelId="{F5668001-7CB6-234D-AA52-BA40F09FA05A}" type="presParOf" srcId="{F5D67240-7564-6C44-B1AA-0BC8BCE45A77}" destId="{0F5208D7-D109-2F4A-8A03-683C6E74DC28}" srcOrd="4" destOrd="0" presId="urn:microsoft.com/office/officeart/2005/8/layout/vList2"/>
    <dgm:cxn modelId="{84C51459-662D-1D4C-904A-EE49CFEC83B1}" type="presParOf" srcId="{F5D67240-7564-6C44-B1AA-0BC8BCE45A77}" destId="{87E47998-3E39-9A47-B6C8-E9F8C7966B6F}" srcOrd="5" destOrd="0" presId="urn:microsoft.com/office/officeart/2005/8/layout/vList2"/>
    <dgm:cxn modelId="{82F91685-867F-A74C-8527-19E07F6FB6AD}" type="presParOf" srcId="{F5D67240-7564-6C44-B1AA-0BC8BCE45A77}" destId="{65638333-D7F0-2B40-9FD3-245228E815B3}" srcOrd="6" destOrd="0" presId="urn:microsoft.com/office/officeart/2005/8/layout/vList2"/>
    <dgm:cxn modelId="{6D92EDB7-AFBC-724D-99C3-21ADE1EE70CE}" type="presParOf" srcId="{F5D67240-7564-6C44-B1AA-0BC8BCE45A77}" destId="{BA0F9533-E23D-2549-9314-67E6BEB13592}" srcOrd="7" destOrd="0" presId="urn:microsoft.com/office/officeart/2005/8/layout/vList2"/>
    <dgm:cxn modelId="{7BEB6BDD-C2E6-5043-9B3D-4EF13271A9CB}" type="presParOf" srcId="{F5D67240-7564-6C44-B1AA-0BC8BCE45A77}" destId="{3E196730-4796-C84D-876C-2A23291405BF}" srcOrd="8" destOrd="0" presId="urn:microsoft.com/office/officeart/2005/8/layout/vList2"/>
    <dgm:cxn modelId="{6E25E47B-C375-AE43-A0B5-0CA5E8C0BED7}" type="presParOf" srcId="{F5D67240-7564-6C44-B1AA-0BC8BCE45A77}" destId="{51EADAA3-29DC-9443-8310-DCC54A21B235}" srcOrd="9" destOrd="0" presId="urn:microsoft.com/office/officeart/2005/8/layout/vList2"/>
    <dgm:cxn modelId="{DA276F67-CAD9-9949-A4C5-FCE005E4492A}" type="presParOf" srcId="{F5D67240-7564-6C44-B1AA-0BC8BCE45A77}" destId="{44E4FA4C-11FB-984C-82E0-1EA20BDE817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0F0F93-E560-BD49-83A3-9CA27E6E684C}">
      <dsp:nvSpPr>
        <dsp:cNvPr id="0" name=""/>
        <dsp:cNvSpPr/>
      </dsp:nvSpPr>
      <dsp:spPr>
        <a:xfrm>
          <a:off x="0" y="64551"/>
          <a:ext cx="4559425" cy="61534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a:t>The code computes the mean of each continuous variable for each cluster and displays the results in a table.</a:t>
          </a:r>
          <a:endParaRPr lang="en-US" sz="1100" kern="1200"/>
        </a:p>
      </dsp:txBody>
      <dsp:txXfrm>
        <a:off x="30039" y="94590"/>
        <a:ext cx="4499347" cy="555268"/>
      </dsp:txXfrm>
    </dsp:sp>
    <dsp:sp modelId="{676A2E24-AB78-C643-9C0A-F250FE9DB68A}">
      <dsp:nvSpPr>
        <dsp:cNvPr id="0" name=""/>
        <dsp:cNvSpPr/>
      </dsp:nvSpPr>
      <dsp:spPr>
        <a:xfrm>
          <a:off x="0" y="711578"/>
          <a:ext cx="4559425" cy="61534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a:t>The code is broken down as follows:</a:t>
          </a:r>
          <a:endParaRPr lang="en-US" sz="1100" kern="1200"/>
        </a:p>
      </dsp:txBody>
      <dsp:txXfrm>
        <a:off x="30039" y="741617"/>
        <a:ext cx="4499347" cy="555268"/>
      </dsp:txXfrm>
    </dsp:sp>
    <dsp:sp modelId="{0F5208D7-D109-2F4A-8A03-683C6E74DC28}">
      <dsp:nvSpPr>
        <dsp:cNvPr id="0" name=""/>
        <dsp:cNvSpPr/>
      </dsp:nvSpPr>
      <dsp:spPr>
        <a:xfrm>
          <a:off x="0" y="1358605"/>
          <a:ext cx="4559425" cy="61534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a:t>The groupby() method is used to group the continuous variables dataframe's rows based on the values in the 'cluster' column.</a:t>
          </a:r>
          <a:endParaRPr lang="en-US" sz="1100" kern="1200"/>
        </a:p>
      </dsp:txBody>
      <dsp:txXfrm>
        <a:off x="30039" y="1388644"/>
        <a:ext cx="4499347" cy="555268"/>
      </dsp:txXfrm>
    </dsp:sp>
    <dsp:sp modelId="{65638333-D7F0-2B40-9FD3-245228E815B3}">
      <dsp:nvSpPr>
        <dsp:cNvPr id="0" name=""/>
        <dsp:cNvSpPr/>
      </dsp:nvSpPr>
      <dsp:spPr>
        <a:xfrm>
          <a:off x="0" y="2005632"/>
          <a:ext cx="4559425" cy="61534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a:t>To calculate the mean of each continuous variable for each cluster, the.mean() method is applied to the resulting groups.</a:t>
          </a:r>
          <a:endParaRPr lang="en-US" sz="1100" kern="1200"/>
        </a:p>
      </dsp:txBody>
      <dsp:txXfrm>
        <a:off x="30039" y="2035671"/>
        <a:ext cx="4499347" cy="555268"/>
      </dsp:txXfrm>
    </dsp:sp>
    <dsp:sp modelId="{3E196730-4796-C84D-876C-2A23291405BF}">
      <dsp:nvSpPr>
        <dsp:cNvPr id="0" name=""/>
        <dsp:cNvSpPr/>
      </dsp:nvSpPr>
      <dsp:spPr>
        <a:xfrm>
          <a:off x="0" y="2652659"/>
          <a:ext cx="4559425" cy="61534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a:t>The.T attribute is applied to the resulting table to transpose it so that each row corresponds to a continuous variable and each column corresponds to a cluster.</a:t>
          </a:r>
          <a:endParaRPr lang="en-US" sz="1100" kern="1200"/>
        </a:p>
      </dsp:txBody>
      <dsp:txXfrm>
        <a:off x="30039" y="2682698"/>
        <a:ext cx="4499347" cy="555268"/>
      </dsp:txXfrm>
    </dsp:sp>
    <dsp:sp modelId="{44E4FA4C-11FB-984C-82E0-1EA20BDE817E}">
      <dsp:nvSpPr>
        <dsp:cNvPr id="0" name=""/>
        <dsp:cNvSpPr/>
      </dsp:nvSpPr>
      <dsp:spPr>
        <a:xfrm>
          <a:off x="0" y="3299686"/>
          <a:ext cx="4559425" cy="61534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a:t>The output is a pandas DataFrame containing the mean of each continuous variable for each cluster in table format.</a:t>
          </a:r>
          <a:endParaRPr lang="en-US" sz="1100" kern="1200"/>
        </a:p>
      </dsp:txBody>
      <dsp:txXfrm>
        <a:off x="30039" y="3329725"/>
        <a:ext cx="4499347" cy="55526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AC6BD2-85EA-5249-9741-0B1F8A721655}" type="datetimeFigureOut">
              <a:rPr lang="en-US" smtClean="0"/>
              <a:t>3/13/24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07CA9-1C3C-6949-88A4-98BD826BCAF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917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AC6BD2-85EA-5249-9741-0B1F8A721655}" type="datetimeFigureOut">
              <a:rPr lang="en-US" smtClean="0"/>
              <a:t>3/13/24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07CA9-1C3C-6949-88A4-98BD826BCAF2}" type="slidenum">
              <a:rPr lang="en-US" smtClean="0"/>
              <a:t>‹#›</a:t>
            </a:fld>
            <a:endParaRPr lang="en-US"/>
          </a:p>
        </p:txBody>
      </p:sp>
    </p:spTree>
    <p:extLst>
      <p:ext uri="{BB962C8B-B14F-4D97-AF65-F5344CB8AC3E}">
        <p14:creationId xmlns:p14="http://schemas.microsoft.com/office/powerpoint/2010/main" val="3927829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AC6BD2-85EA-5249-9741-0B1F8A721655}" type="datetimeFigureOut">
              <a:rPr lang="en-US" smtClean="0"/>
              <a:t>3/13/24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07CA9-1C3C-6949-88A4-98BD826BCAF2}" type="slidenum">
              <a:rPr lang="en-US" smtClean="0"/>
              <a:t>‹#›</a:t>
            </a:fld>
            <a:endParaRPr lang="en-US"/>
          </a:p>
        </p:txBody>
      </p:sp>
    </p:spTree>
    <p:extLst>
      <p:ext uri="{BB962C8B-B14F-4D97-AF65-F5344CB8AC3E}">
        <p14:creationId xmlns:p14="http://schemas.microsoft.com/office/powerpoint/2010/main" val="185194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AC6BD2-85EA-5249-9741-0B1F8A721655}" type="datetimeFigureOut">
              <a:rPr lang="en-US" smtClean="0"/>
              <a:t>3/13/24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07CA9-1C3C-6949-88A4-98BD826BCAF2}" type="slidenum">
              <a:rPr lang="en-US" smtClean="0"/>
              <a:t>‹#›</a:t>
            </a:fld>
            <a:endParaRPr lang="en-US"/>
          </a:p>
        </p:txBody>
      </p:sp>
    </p:spTree>
    <p:extLst>
      <p:ext uri="{BB962C8B-B14F-4D97-AF65-F5344CB8AC3E}">
        <p14:creationId xmlns:p14="http://schemas.microsoft.com/office/powerpoint/2010/main" val="342722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AC6BD2-85EA-5249-9741-0B1F8A721655}" type="datetimeFigureOut">
              <a:rPr lang="en-US" smtClean="0"/>
              <a:t>3/13/24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07CA9-1C3C-6949-88A4-98BD826BCAF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059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AC6BD2-85EA-5249-9741-0B1F8A721655}" type="datetimeFigureOut">
              <a:rPr lang="en-US" smtClean="0"/>
              <a:t>3/13/24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07CA9-1C3C-6949-88A4-98BD826BCAF2}" type="slidenum">
              <a:rPr lang="en-US" smtClean="0"/>
              <a:t>‹#›</a:t>
            </a:fld>
            <a:endParaRPr lang="en-US"/>
          </a:p>
        </p:txBody>
      </p:sp>
    </p:spTree>
    <p:extLst>
      <p:ext uri="{BB962C8B-B14F-4D97-AF65-F5344CB8AC3E}">
        <p14:creationId xmlns:p14="http://schemas.microsoft.com/office/powerpoint/2010/main" val="2999436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AC6BD2-85EA-5249-9741-0B1F8A721655}" type="datetimeFigureOut">
              <a:rPr lang="en-US" smtClean="0"/>
              <a:t>3/13/24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807CA9-1C3C-6949-88A4-98BD826BCAF2}" type="slidenum">
              <a:rPr lang="en-US" smtClean="0"/>
              <a:t>‹#›</a:t>
            </a:fld>
            <a:endParaRPr lang="en-US"/>
          </a:p>
        </p:txBody>
      </p:sp>
    </p:spTree>
    <p:extLst>
      <p:ext uri="{BB962C8B-B14F-4D97-AF65-F5344CB8AC3E}">
        <p14:creationId xmlns:p14="http://schemas.microsoft.com/office/powerpoint/2010/main" val="273839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AC6BD2-85EA-5249-9741-0B1F8A721655}" type="datetimeFigureOut">
              <a:rPr lang="en-US" smtClean="0"/>
              <a:t>3/13/24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807CA9-1C3C-6949-88A4-98BD826BCAF2}" type="slidenum">
              <a:rPr lang="en-US" smtClean="0"/>
              <a:t>‹#›</a:t>
            </a:fld>
            <a:endParaRPr lang="en-US"/>
          </a:p>
        </p:txBody>
      </p:sp>
    </p:spTree>
    <p:extLst>
      <p:ext uri="{BB962C8B-B14F-4D97-AF65-F5344CB8AC3E}">
        <p14:creationId xmlns:p14="http://schemas.microsoft.com/office/powerpoint/2010/main" val="755790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4AC6BD2-85EA-5249-9741-0B1F8A721655}" type="datetimeFigureOut">
              <a:rPr lang="en-US" smtClean="0"/>
              <a:t>3/13/24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2807CA9-1C3C-6949-88A4-98BD826BCAF2}" type="slidenum">
              <a:rPr lang="en-US" smtClean="0"/>
              <a:t>‹#›</a:t>
            </a:fld>
            <a:endParaRPr lang="en-US"/>
          </a:p>
        </p:txBody>
      </p:sp>
    </p:spTree>
    <p:extLst>
      <p:ext uri="{BB962C8B-B14F-4D97-AF65-F5344CB8AC3E}">
        <p14:creationId xmlns:p14="http://schemas.microsoft.com/office/powerpoint/2010/main" val="87775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4AC6BD2-85EA-5249-9741-0B1F8A721655}" type="datetimeFigureOut">
              <a:rPr lang="en-US" smtClean="0"/>
              <a:t>3/13/24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2807CA9-1C3C-6949-88A4-98BD826BCAF2}" type="slidenum">
              <a:rPr lang="en-US" smtClean="0"/>
              <a:t>‹#›</a:t>
            </a:fld>
            <a:endParaRPr lang="en-US"/>
          </a:p>
        </p:txBody>
      </p:sp>
    </p:spTree>
    <p:extLst>
      <p:ext uri="{BB962C8B-B14F-4D97-AF65-F5344CB8AC3E}">
        <p14:creationId xmlns:p14="http://schemas.microsoft.com/office/powerpoint/2010/main" val="2928246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4AC6BD2-85EA-5249-9741-0B1F8A721655}" type="datetimeFigureOut">
              <a:rPr lang="en-US" smtClean="0"/>
              <a:t>3/13/24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07CA9-1C3C-6949-88A4-98BD826BCAF2}" type="slidenum">
              <a:rPr lang="en-US" smtClean="0"/>
              <a:t>‹#›</a:t>
            </a:fld>
            <a:endParaRPr lang="en-US"/>
          </a:p>
        </p:txBody>
      </p:sp>
    </p:spTree>
    <p:extLst>
      <p:ext uri="{BB962C8B-B14F-4D97-AF65-F5344CB8AC3E}">
        <p14:creationId xmlns:p14="http://schemas.microsoft.com/office/powerpoint/2010/main" val="180410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AC6BD2-85EA-5249-9741-0B1F8A721655}" type="datetimeFigureOut">
              <a:rPr lang="en-US" smtClean="0"/>
              <a:t>3/13/24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2807CA9-1C3C-6949-88A4-98BD826BCAF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0809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E4D6A-C67C-B94D-6E8A-66D437C60F8B}"/>
              </a:ext>
            </a:extLst>
          </p:cNvPr>
          <p:cNvSpPr>
            <a:spLocks noGrp="1"/>
          </p:cNvSpPr>
          <p:nvPr>
            <p:ph type="ctrTitle"/>
          </p:nvPr>
        </p:nvSpPr>
        <p:spPr/>
        <p:txBody>
          <a:bodyPr/>
          <a:lstStyle/>
          <a:p>
            <a:pPr algn="r"/>
            <a:r>
              <a:rPr lang="en-US" dirty="0"/>
              <a:t>CLUSTERING</a:t>
            </a:r>
          </a:p>
        </p:txBody>
      </p:sp>
      <p:sp>
        <p:nvSpPr>
          <p:cNvPr id="3" name="Subtitle 2">
            <a:extLst>
              <a:ext uri="{FF2B5EF4-FFF2-40B4-BE49-F238E27FC236}">
                <a16:creationId xmlns:a16="http://schemas.microsoft.com/office/drawing/2014/main" id="{14F4D259-5406-04D3-D7E6-8623B56B6BCB}"/>
              </a:ext>
            </a:extLst>
          </p:cNvPr>
          <p:cNvSpPr>
            <a:spLocks noGrp="1"/>
          </p:cNvSpPr>
          <p:nvPr>
            <p:ph type="subTitle" idx="1"/>
          </p:nvPr>
        </p:nvSpPr>
        <p:spPr/>
        <p:txBody>
          <a:bodyPr>
            <a:normAutofit/>
          </a:bodyPr>
          <a:lstStyle/>
          <a:p>
            <a:pPr algn="l"/>
            <a:endParaRPr lang="en-US" dirty="0"/>
          </a:p>
        </p:txBody>
      </p:sp>
    </p:spTree>
    <p:extLst>
      <p:ext uri="{BB962C8B-B14F-4D97-AF65-F5344CB8AC3E}">
        <p14:creationId xmlns:p14="http://schemas.microsoft.com/office/powerpoint/2010/main" val="2958031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CDF31-B1A5-FE88-0BA2-0F563F00C03C}"/>
              </a:ext>
            </a:extLst>
          </p:cNvPr>
          <p:cNvSpPr>
            <a:spLocks noGrp="1"/>
          </p:cNvSpPr>
          <p:nvPr>
            <p:ph type="title"/>
          </p:nvPr>
        </p:nvSpPr>
        <p:spPr>
          <a:xfrm>
            <a:off x="1117170" y="2643376"/>
            <a:ext cx="10515600" cy="1325563"/>
          </a:xfrm>
        </p:spPr>
        <p:txBody>
          <a:bodyPr>
            <a:noAutofit/>
          </a:bodyPr>
          <a:lstStyle/>
          <a:p>
            <a:r>
              <a:rPr lang="en-US" sz="3600" b="0" i="0" u="none" strike="noStrike" dirty="0">
                <a:solidFill>
                  <a:srgbClr val="000000"/>
                </a:solidFill>
                <a:effectLst/>
                <a:latin typeface="+mn-lt"/>
              </a:rPr>
              <a:t>Conclusion for Q1:</a:t>
            </a:r>
            <a:br>
              <a:rPr lang="en-US" sz="3600" b="0" i="0" u="none" strike="noStrike" dirty="0">
                <a:solidFill>
                  <a:srgbClr val="000000"/>
                </a:solidFill>
                <a:effectLst/>
                <a:latin typeface="+mn-lt"/>
              </a:rPr>
            </a:br>
            <a:br>
              <a:rPr lang="en-US" sz="3600" b="0" i="0" u="none" strike="noStrike" dirty="0">
                <a:solidFill>
                  <a:srgbClr val="000000"/>
                </a:solidFill>
                <a:effectLst/>
                <a:latin typeface="+mn-lt"/>
              </a:rPr>
            </a:br>
            <a:r>
              <a:rPr lang="en-US" sz="3600" b="0" i="0" u="none" strike="noStrike" dirty="0">
                <a:solidFill>
                  <a:srgbClr val="000000"/>
                </a:solidFill>
                <a:effectLst/>
                <a:latin typeface="+mn-lt"/>
              </a:rPr>
              <a:t>2 clusters seems to be reasonable for describing these university data. Distance between 2 branches far when we cut the </a:t>
            </a:r>
            <a:r>
              <a:rPr lang="en-US" sz="3600" b="0" i="0" u="none" strike="noStrike" dirty="0" err="1">
                <a:solidFill>
                  <a:srgbClr val="000000"/>
                </a:solidFill>
                <a:effectLst/>
                <a:latin typeface="+mn-lt"/>
              </a:rPr>
              <a:t>dendogram</a:t>
            </a:r>
            <a:r>
              <a:rPr lang="en-US" sz="3600" b="0" i="0" u="none" strike="noStrike" dirty="0">
                <a:solidFill>
                  <a:srgbClr val="000000"/>
                </a:solidFill>
                <a:effectLst/>
                <a:latin typeface="+mn-lt"/>
              </a:rPr>
              <a:t> in y-axis height at 20.</a:t>
            </a:r>
            <a:endParaRPr lang="en-US" sz="3600" dirty="0">
              <a:latin typeface="+mn-lt"/>
            </a:endParaRPr>
          </a:p>
        </p:txBody>
      </p:sp>
    </p:spTree>
    <p:extLst>
      <p:ext uri="{BB962C8B-B14F-4D97-AF65-F5344CB8AC3E}">
        <p14:creationId xmlns:p14="http://schemas.microsoft.com/office/powerpoint/2010/main" val="1029025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6791-430E-95AD-47B1-53CD3A4F49F8}"/>
              </a:ext>
            </a:extLst>
          </p:cNvPr>
          <p:cNvSpPr>
            <a:spLocks noGrp="1"/>
          </p:cNvSpPr>
          <p:nvPr>
            <p:ph type="title"/>
          </p:nvPr>
        </p:nvSpPr>
        <p:spPr>
          <a:xfrm>
            <a:off x="1186877" y="257035"/>
            <a:ext cx="9392421" cy="1330841"/>
          </a:xfrm>
        </p:spPr>
        <p:txBody>
          <a:bodyPr>
            <a:normAutofit/>
          </a:bodyPr>
          <a:lstStyle/>
          <a:p>
            <a:r>
              <a:rPr lang="en-US" sz="2800" b="0" i="0" u="none" strike="noStrike" dirty="0">
                <a:effectLst/>
                <a:latin typeface="+mn-lt"/>
              </a:rPr>
              <a:t>Q2:Compare the summary statistics for each cluster and describe each cluster in this context (e.g., "Universities with high tuition, low acceptance rate...").</a:t>
            </a:r>
            <a:endParaRPr lang="en-US" sz="2800" dirty="0">
              <a:latin typeface="+mn-lt"/>
            </a:endParaRPr>
          </a:p>
        </p:txBody>
      </p:sp>
      <p:sp>
        <p:nvSpPr>
          <p:cNvPr id="3" name="Content Placeholder 2">
            <a:extLst>
              <a:ext uri="{FF2B5EF4-FFF2-40B4-BE49-F238E27FC236}">
                <a16:creationId xmlns:a16="http://schemas.microsoft.com/office/drawing/2014/main" id="{54995BFB-3D2A-9C51-A110-0459F61FC19B}"/>
              </a:ext>
            </a:extLst>
          </p:cNvPr>
          <p:cNvSpPr>
            <a:spLocks noGrp="1"/>
          </p:cNvSpPr>
          <p:nvPr>
            <p:ph idx="1"/>
          </p:nvPr>
        </p:nvSpPr>
        <p:spPr>
          <a:xfrm>
            <a:off x="483287" y="1820890"/>
            <a:ext cx="6323308" cy="3917773"/>
          </a:xfrm>
        </p:spPr>
        <p:txBody>
          <a:bodyPr>
            <a:noAutofit/>
          </a:bodyPr>
          <a:lstStyle/>
          <a:p>
            <a:r>
              <a:rPr lang="en-US" sz="1600" b="0" i="0" u="none" strike="noStrike" dirty="0">
                <a:effectLst/>
              </a:rPr>
              <a:t>Here is a breakdown of the code:</a:t>
            </a:r>
          </a:p>
          <a:p>
            <a:r>
              <a:rPr lang="en-US" sz="1600" b="0" i="0" u="none" strike="noStrike" dirty="0">
                <a:effectLst/>
              </a:rPr>
              <a:t>The linkage() function from the </a:t>
            </a:r>
            <a:r>
              <a:rPr lang="en-US" sz="1600" b="0" i="0" u="none" strike="noStrike" dirty="0" err="1">
                <a:effectLst/>
              </a:rPr>
              <a:t>scipy</a:t>
            </a:r>
            <a:r>
              <a:rPr lang="en-US" sz="1600" b="0" i="0" u="none" strike="noStrike" dirty="0">
                <a:effectLst/>
              </a:rPr>
              <a:t> library is used to compute the hierarchical clustering of the normalized continuous variables. The method='complete' argument specifies that complete linkage should be used to measure the distance between clusters.</a:t>
            </a:r>
          </a:p>
          <a:p>
            <a:r>
              <a:rPr lang="en-US" sz="1600" b="0" i="0" u="none" strike="noStrike" dirty="0">
                <a:effectLst/>
              </a:rPr>
              <a:t>The </a:t>
            </a:r>
            <a:r>
              <a:rPr lang="en-US" sz="1600" b="0" i="0" u="none" strike="noStrike" dirty="0" err="1">
                <a:effectLst/>
              </a:rPr>
              <a:t>fcluster</a:t>
            </a:r>
            <a:r>
              <a:rPr lang="en-US" sz="1600" b="0" i="0" u="none" strike="noStrike" dirty="0">
                <a:effectLst/>
              </a:rPr>
              <a:t>() function from the </a:t>
            </a:r>
            <a:r>
              <a:rPr lang="en-US" sz="1600" b="0" i="0" u="none" strike="noStrike" dirty="0" err="1">
                <a:effectLst/>
              </a:rPr>
              <a:t>scipy</a:t>
            </a:r>
            <a:r>
              <a:rPr lang="en-US" sz="1600" b="0" i="0" u="none" strike="noStrike" dirty="0">
                <a:effectLst/>
              </a:rPr>
              <a:t> library is used to assign each data point to a cluster based on the hierarchical clustering results. The 2 argument specifies the desired number of clusters, and the criterion='</a:t>
            </a:r>
            <a:r>
              <a:rPr lang="en-US" sz="1600" b="0" i="0" u="none" strike="noStrike" dirty="0" err="1">
                <a:effectLst/>
              </a:rPr>
              <a:t>maxclust</a:t>
            </a:r>
            <a:r>
              <a:rPr lang="en-US" sz="1600" b="0" i="0" u="none" strike="noStrike" dirty="0">
                <a:effectLst/>
              </a:rPr>
              <a:t>' argument specifies that the algorithm should try to form exactly 2 flat clusters by cutting the dendrogram at the appropriate height.</a:t>
            </a:r>
          </a:p>
          <a:p>
            <a:r>
              <a:rPr lang="en-US" sz="1600" b="0" i="0" u="none" strike="noStrike" dirty="0">
                <a:effectLst/>
              </a:rPr>
              <a:t>The resulting </a:t>
            </a:r>
            <a:r>
              <a:rPr lang="en-US" sz="1600" b="0" i="0" u="none" strike="noStrike" dirty="0" err="1">
                <a:effectLst/>
              </a:rPr>
              <a:t>clust_label</a:t>
            </a:r>
            <a:r>
              <a:rPr lang="en-US" sz="1600" b="0" i="0" u="none" strike="noStrike" dirty="0">
                <a:effectLst/>
              </a:rPr>
              <a:t> variable is a </a:t>
            </a:r>
            <a:r>
              <a:rPr lang="en-US" sz="1600" b="0" i="0" u="none" strike="noStrike" dirty="0" err="1">
                <a:effectLst/>
              </a:rPr>
              <a:t>numpy</a:t>
            </a:r>
            <a:r>
              <a:rPr lang="en-US" sz="1600" b="0" i="0" u="none" strike="noStrike" dirty="0">
                <a:effectLst/>
              </a:rPr>
              <a:t> array of cluster labels for each data point.</a:t>
            </a:r>
          </a:p>
          <a:p>
            <a:r>
              <a:rPr lang="en-US" sz="1600" b="0" i="0" u="none" strike="noStrike" dirty="0">
                <a:effectLst/>
              </a:rPr>
              <a:t>The </a:t>
            </a:r>
            <a:r>
              <a:rPr lang="en-US" sz="1600" b="0" i="0" u="none" strike="noStrike" dirty="0" err="1">
                <a:effectLst/>
              </a:rPr>
              <a:t>pd.Series</a:t>
            </a:r>
            <a:r>
              <a:rPr lang="en-US" sz="1600" b="0" i="0" u="none" strike="noStrike" dirty="0">
                <a:effectLst/>
              </a:rPr>
              <a:t>() function is used to convert the </a:t>
            </a:r>
            <a:r>
              <a:rPr lang="en-US" sz="1600" b="0" i="0" u="none" strike="noStrike" dirty="0" err="1">
                <a:effectLst/>
              </a:rPr>
              <a:t>clust_label</a:t>
            </a:r>
            <a:r>
              <a:rPr lang="en-US" sz="1600" b="0" i="0" u="none" strike="noStrike" dirty="0">
                <a:effectLst/>
              </a:rPr>
              <a:t> </a:t>
            </a:r>
            <a:r>
              <a:rPr lang="en-US" sz="1600" b="0" i="0" u="none" strike="noStrike" dirty="0" err="1">
                <a:effectLst/>
              </a:rPr>
              <a:t>numpy</a:t>
            </a:r>
            <a:r>
              <a:rPr lang="en-US" sz="1600" b="0" i="0" u="none" strike="noStrike" dirty="0">
                <a:effectLst/>
              </a:rPr>
              <a:t> array into a pandas Series object with the same index as the original continuous variables </a:t>
            </a:r>
            <a:r>
              <a:rPr lang="en-US" sz="1600" b="0" i="0" u="none" strike="noStrike" dirty="0" err="1">
                <a:effectLst/>
              </a:rPr>
              <a:t>dataframe</a:t>
            </a:r>
            <a:r>
              <a:rPr lang="en-US" sz="1600" b="0" i="0" u="none" strike="noStrike" dirty="0">
                <a:effectLst/>
              </a:rPr>
              <a:t>.</a:t>
            </a:r>
          </a:p>
          <a:p>
            <a:r>
              <a:rPr lang="en-US" sz="1600" b="0" i="0" u="none" strike="noStrike" dirty="0">
                <a:effectLst/>
              </a:rPr>
              <a:t>The ['cluster'] indexing operation is used to create a new column in the </a:t>
            </a:r>
            <a:r>
              <a:rPr lang="en-US" sz="1600" b="0" i="0" u="none" strike="noStrike" dirty="0" err="1">
                <a:effectLst/>
              </a:rPr>
              <a:t>continuous_variables</a:t>
            </a:r>
            <a:r>
              <a:rPr lang="en-US" sz="1600" b="0" i="0" u="none" strike="noStrike" dirty="0">
                <a:effectLst/>
              </a:rPr>
              <a:t> </a:t>
            </a:r>
            <a:r>
              <a:rPr lang="en-US" sz="1600" b="0" i="0" u="none" strike="noStrike" dirty="0" err="1">
                <a:effectLst/>
              </a:rPr>
              <a:t>dataframe</a:t>
            </a:r>
            <a:r>
              <a:rPr lang="en-US" sz="1600" b="0" i="0" u="none" strike="noStrike" dirty="0">
                <a:effectLst/>
              </a:rPr>
              <a:t> with the cluster labels for each data point.</a:t>
            </a:r>
          </a:p>
          <a:p>
            <a:endParaRPr lang="en-US" sz="1600" dirty="0"/>
          </a:p>
        </p:txBody>
      </p:sp>
      <p:pic>
        <p:nvPicPr>
          <p:cNvPr id="5" name="Picture 4">
            <a:extLst>
              <a:ext uri="{FF2B5EF4-FFF2-40B4-BE49-F238E27FC236}">
                <a16:creationId xmlns:a16="http://schemas.microsoft.com/office/drawing/2014/main" id="{8630A8F0-2F6C-F8DA-487A-2813C99891DC}"/>
              </a:ext>
            </a:extLst>
          </p:cNvPr>
          <p:cNvPicPr>
            <a:picLocks noChangeAspect="1"/>
          </p:cNvPicPr>
          <p:nvPr/>
        </p:nvPicPr>
        <p:blipFill>
          <a:blip r:embed="rId2"/>
          <a:stretch>
            <a:fillRect/>
          </a:stretch>
        </p:blipFill>
        <p:spPr>
          <a:xfrm>
            <a:off x="6749747" y="2550035"/>
            <a:ext cx="4958966" cy="1107565"/>
          </a:xfrm>
          <a:prstGeom prst="rect">
            <a:avLst/>
          </a:prstGeom>
        </p:spPr>
      </p:pic>
    </p:spTree>
    <p:extLst>
      <p:ext uri="{BB962C8B-B14F-4D97-AF65-F5344CB8AC3E}">
        <p14:creationId xmlns:p14="http://schemas.microsoft.com/office/powerpoint/2010/main" val="3943082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1A87E-C57C-96C2-95BA-BA2C96E6AC8C}"/>
              </a:ext>
            </a:extLst>
          </p:cNvPr>
          <p:cNvSpPr>
            <a:spLocks noGrp="1"/>
          </p:cNvSpPr>
          <p:nvPr>
            <p:ph type="title"/>
          </p:nvPr>
        </p:nvSpPr>
        <p:spPr>
          <a:xfrm>
            <a:off x="589560" y="856180"/>
            <a:ext cx="4560584" cy="1128068"/>
          </a:xfrm>
        </p:spPr>
        <p:txBody>
          <a:bodyPr anchor="ctr">
            <a:normAutofit/>
          </a:bodyPr>
          <a:lstStyle/>
          <a:p>
            <a:endParaRPr lang="en-US" sz="4000"/>
          </a:p>
        </p:txBody>
      </p:sp>
      <p:graphicFrame>
        <p:nvGraphicFramePr>
          <p:cNvPr id="66" name="Content Placeholder 2">
            <a:extLst>
              <a:ext uri="{FF2B5EF4-FFF2-40B4-BE49-F238E27FC236}">
                <a16:creationId xmlns:a16="http://schemas.microsoft.com/office/drawing/2014/main" id="{E346C626-777C-B968-6D91-AF0732EAD20E}"/>
              </a:ext>
            </a:extLst>
          </p:cNvPr>
          <p:cNvGraphicFramePr>
            <a:graphicFrameLocks noGrp="1"/>
          </p:cNvGraphicFramePr>
          <p:nvPr>
            <p:ph idx="1"/>
          </p:nvPr>
        </p:nvGraphicFramePr>
        <p:xfrm>
          <a:off x="590719" y="2330505"/>
          <a:ext cx="4559425" cy="3979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7" name="Picture 16" descr="A screenshot of a computer&#10;&#10;Description automatically generated">
            <a:extLst>
              <a:ext uri="{FF2B5EF4-FFF2-40B4-BE49-F238E27FC236}">
                <a16:creationId xmlns:a16="http://schemas.microsoft.com/office/drawing/2014/main" id="{EA479EB7-B1CD-7410-A824-067C56AD645D}"/>
              </a:ext>
            </a:extLst>
          </p:cNvPr>
          <p:cNvPicPr>
            <a:picLocks noChangeAspect="1"/>
          </p:cNvPicPr>
          <p:nvPr/>
        </p:nvPicPr>
        <p:blipFill>
          <a:blip r:embed="rId7"/>
          <a:stretch>
            <a:fillRect/>
          </a:stretch>
        </p:blipFill>
        <p:spPr>
          <a:xfrm>
            <a:off x="5285353" y="818832"/>
            <a:ext cx="6680200" cy="5219700"/>
          </a:xfrm>
          <a:prstGeom prst="rect">
            <a:avLst/>
          </a:prstGeom>
        </p:spPr>
      </p:pic>
    </p:spTree>
    <p:extLst>
      <p:ext uri="{BB962C8B-B14F-4D97-AF65-F5344CB8AC3E}">
        <p14:creationId xmlns:p14="http://schemas.microsoft.com/office/powerpoint/2010/main" val="1823545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8761-B72C-2938-2444-C6756FCD748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C4FFBC1-E8B8-54F7-C4BB-35D2689E85DB}"/>
              </a:ext>
            </a:extLst>
          </p:cNvPr>
          <p:cNvSpPr>
            <a:spLocks noGrp="1"/>
          </p:cNvSpPr>
          <p:nvPr>
            <p:ph idx="1"/>
          </p:nvPr>
        </p:nvSpPr>
        <p:spPr/>
        <p:txBody>
          <a:bodyPr>
            <a:normAutofit fontScale="77500" lnSpcReduction="20000"/>
          </a:bodyPr>
          <a:lstStyle/>
          <a:p>
            <a:pPr algn="l"/>
            <a:r>
              <a:rPr lang="en-US" b="0" i="0" u="none" strike="noStrike" dirty="0">
                <a:solidFill>
                  <a:srgbClr val="000000"/>
                </a:solidFill>
                <a:effectLst/>
                <a:latin typeface="Helvetica Neue" panose="02000503000000020004" pitchFamily="2" charset="0"/>
              </a:rPr>
              <a:t>Cluster 1: Universities with high tuition, low acceptance rate - Cluster 1 universities on an average have high in-state </a:t>
            </a:r>
            <a:r>
              <a:rPr lang="en-US" b="0" i="0" u="none" strike="noStrike" dirty="0" err="1">
                <a:solidFill>
                  <a:srgbClr val="000000"/>
                </a:solidFill>
                <a:effectLst/>
                <a:latin typeface="Helvetica Neue" panose="02000503000000020004" pitchFamily="2" charset="0"/>
              </a:rPr>
              <a:t>tution</a:t>
            </a:r>
            <a:r>
              <a:rPr lang="en-US" b="0" i="0" u="none" strike="noStrike" dirty="0">
                <a:solidFill>
                  <a:srgbClr val="000000"/>
                </a:solidFill>
                <a:effectLst/>
                <a:latin typeface="Helvetica Neue" panose="02000503000000020004" pitchFamily="2" charset="0"/>
              </a:rPr>
              <a:t> fee and low </a:t>
            </a:r>
            <a:r>
              <a:rPr lang="en-US" b="0" i="0" u="none" strike="noStrike" dirty="0" err="1">
                <a:solidFill>
                  <a:srgbClr val="000000"/>
                </a:solidFill>
                <a:effectLst/>
                <a:latin typeface="Helvetica Neue" panose="02000503000000020004" pitchFamily="2" charset="0"/>
              </a:rPr>
              <a:t>accepatance</a:t>
            </a:r>
            <a:r>
              <a:rPr lang="en-US" b="0" i="0" u="none" strike="noStrike" dirty="0">
                <a:solidFill>
                  <a:srgbClr val="000000"/>
                </a:solidFill>
                <a:effectLst/>
                <a:latin typeface="Helvetica Neue" panose="02000503000000020004" pitchFamily="2" charset="0"/>
              </a:rPr>
              <a:t> rate with high graduation rate.</a:t>
            </a:r>
          </a:p>
          <a:p>
            <a:pPr algn="l"/>
            <a:r>
              <a:rPr lang="en-US" b="0" i="0" u="none" strike="noStrike" dirty="0">
                <a:solidFill>
                  <a:srgbClr val="000000"/>
                </a:solidFill>
                <a:effectLst/>
                <a:latin typeface="Helvetica Neue" panose="02000503000000020004" pitchFamily="2" charset="0"/>
              </a:rPr>
              <a:t>Cluster 2:Universities with low tuition, high acceptance rate - Cluster 2 universities on an average have low in-state </a:t>
            </a:r>
            <a:r>
              <a:rPr lang="en-US" b="0" i="0" u="none" strike="noStrike" dirty="0" err="1">
                <a:solidFill>
                  <a:srgbClr val="000000"/>
                </a:solidFill>
                <a:effectLst/>
                <a:latin typeface="Helvetica Neue" panose="02000503000000020004" pitchFamily="2" charset="0"/>
              </a:rPr>
              <a:t>tution</a:t>
            </a:r>
            <a:r>
              <a:rPr lang="en-US" b="0" i="0" u="none" strike="noStrike" dirty="0">
                <a:solidFill>
                  <a:srgbClr val="000000"/>
                </a:solidFill>
                <a:effectLst/>
                <a:latin typeface="Helvetica Neue" panose="02000503000000020004" pitchFamily="2" charset="0"/>
              </a:rPr>
              <a:t> fee and high university </a:t>
            </a:r>
            <a:r>
              <a:rPr lang="en-US" b="0" i="0" u="none" strike="noStrike" dirty="0" err="1">
                <a:solidFill>
                  <a:srgbClr val="000000"/>
                </a:solidFill>
                <a:effectLst/>
                <a:latin typeface="Helvetica Neue" panose="02000503000000020004" pitchFamily="2" charset="0"/>
              </a:rPr>
              <a:t>accepatance</a:t>
            </a:r>
            <a:r>
              <a:rPr lang="en-US" b="0" i="0" u="none" strike="noStrike" dirty="0">
                <a:solidFill>
                  <a:srgbClr val="000000"/>
                </a:solidFill>
                <a:effectLst/>
                <a:latin typeface="Helvetica Neue" panose="02000503000000020004" pitchFamily="2" charset="0"/>
              </a:rPr>
              <a:t> rate with low </a:t>
            </a:r>
            <a:r>
              <a:rPr lang="en-US" b="0" i="0" u="none" strike="noStrike" dirty="0" err="1">
                <a:solidFill>
                  <a:srgbClr val="000000"/>
                </a:solidFill>
                <a:effectLst/>
                <a:latin typeface="Helvetica Neue" panose="02000503000000020004" pitchFamily="2" charset="0"/>
              </a:rPr>
              <a:t>garduation</a:t>
            </a:r>
            <a:r>
              <a:rPr lang="en-US" b="0" i="0" u="none" strike="noStrike" dirty="0">
                <a:solidFill>
                  <a:srgbClr val="000000"/>
                </a:solidFill>
                <a:effectLst/>
                <a:latin typeface="Helvetica Neue" panose="02000503000000020004" pitchFamily="2" charset="0"/>
              </a:rPr>
              <a:t> rate</a:t>
            </a:r>
          </a:p>
          <a:p>
            <a:pPr algn="l"/>
            <a:r>
              <a:rPr lang="en-US" b="0" i="0" u="none" strike="noStrike" dirty="0">
                <a:solidFill>
                  <a:srgbClr val="000000"/>
                </a:solidFill>
                <a:effectLst/>
                <a:latin typeface="Helvetica Neue" panose="02000503000000020004" pitchFamily="2" charset="0"/>
              </a:rPr>
              <a:t>Cluster 1: Universities in this cluster tend to have lower application rates, higher acceptance rates, and lower enrollment rates compared to Cluster 2. They also tend to have lower proportions of new students from the top 10% and top 25% of their high school classes, indicating that they may be more accessible to a wider range of students. In terms of cost, they have higher in-state tuition rates but lower out-of-state tuition rates compared to Cluster 2. They also have lower room and board costs, but higher fees and personal costs. They tend to have a lower percentage of faculty with PhDs and a slightly lower student-to-faculty ratio. The graduation rate in this cluster is slightly higher than in Cluster 2.</a:t>
            </a:r>
          </a:p>
          <a:p>
            <a:pPr algn="l"/>
            <a:r>
              <a:rPr lang="en-US" b="0" i="0" u="none" strike="noStrike" dirty="0">
                <a:solidFill>
                  <a:srgbClr val="000000"/>
                </a:solidFill>
                <a:effectLst/>
                <a:latin typeface="Helvetica Neue" panose="02000503000000020004" pitchFamily="2" charset="0"/>
              </a:rPr>
              <a:t>Cluster 2: Universities in this cluster tend to have much higher application rates, acceptance rates, and enrollment rates compared to Cluster 1. They also tend to have a higher proportion of new students from the top 10% and top 25% of their high school classes, indicating that they may be more selective. In terms of cost, they have higher out-of-state tuition rates but lower in-state tuition rates compared to Cluster 1. They also have higher room and board costs, but lower fees and personal costs. They tend to have a higher percentage of faculty with PhDs and a slightly higher student-to-faculty ratio. The graduation rate in this cluster is slightly lower than in Cluster 1.</a:t>
            </a:r>
          </a:p>
          <a:p>
            <a:endParaRPr lang="en-US" dirty="0"/>
          </a:p>
        </p:txBody>
      </p:sp>
    </p:spTree>
    <p:extLst>
      <p:ext uri="{BB962C8B-B14F-4D97-AF65-F5344CB8AC3E}">
        <p14:creationId xmlns:p14="http://schemas.microsoft.com/office/powerpoint/2010/main" val="2759223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0B9D-400E-63E1-518D-1132A2D50AA4}"/>
              </a:ext>
            </a:extLst>
          </p:cNvPr>
          <p:cNvSpPr>
            <a:spLocks noGrp="1"/>
          </p:cNvSpPr>
          <p:nvPr>
            <p:ph type="title"/>
          </p:nvPr>
        </p:nvSpPr>
        <p:spPr>
          <a:xfrm>
            <a:off x="1815884" y="309404"/>
            <a:ext cx="9342895" cy="883962"/>
          </a:xfrm>
        </p:spPr>
        <p:txBody>
          <a:bodyPr anchor="t">
            <a:normAutofit/>
          </a:bodyPr>
          <a:lstStyle/>
          <a:p>
            <a:r>
              <a:rPr lang="en-US" sz="1500" dirty="0"/>
              <a:t>Q3:</a:t>
            </a:r>
            <a:r>
              <a:rPr lang="en-US" sz="1500" b="0" i="0" u="none" strike="noStrike" dirty="0">
                <a:effectLst/>
                <a:latin typeface="Open Sans" panose="020B0606030504020204" pitchFamily="34" charset="0"/>
              </a:rPr>
              <a:t>Use the categorical measurements that were not used in the analysis (State and Private/Public) to characterize the different clusters. Is there any relationship between the clusters and the categorical information?</a:t>
            </a:r>
            <a:endParaRPr lang="en-US" sz="1500" dirty="0"/>
          </a:p>
        </p:txBody>
      </p:sp>
      <p:sp>
        <p:nvSpPr>
          <p:cNvPr id="3" name="Content Placeholder 2">
            <a:extLst>
              <a:ext uri="{FF2B5EF4-FFF2-40B4-BE49-F238E27FC236}">
                <a16:creationId xmlns:a16="http://schemas.microsoft.com/office/drawing/2014/main" id="{42D6EDEC-E9F8-AABD-BACE-EE14E176EA81}"/>
              </a:ext>
            </a:extLst>
          </p:cNvPr>
          <p:cNvSpPr>
            <a:spLocks noGrp="1"/>
          </p:cNvSpPr>
          <p:nvPr>
            <p:ph idx="1"/>
          </p:nvPr>
        </p:nvSpPr>
        <p:spPr>
          <a:xfrm>
            <a:off x="868454" y="1327242"/>
            <a:ext cx="11127234" cy="1866358"/>
          </a:xfrm>
        </p:spPr>
        <p:txBody>
          <a:bodyPr>
            <a:noAutofit/>
          </a:bodyPr>
          <a:lstStyle/>
          <a:p>
            <a:r>
              <a:rPr lang="en-US" sz="1200" b="0" i="0" u="none" strike="noStrike" dirty="0">
                <a:effectLst/>
                <a:latin typeface="Helvetica Neue" panose="02000503000000020004" pitchFamily="2" charset="0"/>
              </a:rPr>
              <a:t>The code creates a pivot table from the </a:t>
            </a:r>
            <a:r>
              <a:rPr lang="en-US" sz="1200" b="0" i="0" u="none" strike="noStrike" dirty="0" err="1">
                <a:effectLst/>
                <a:latin typeface="Helvetica Neue" panose="02000503000000020004" pitchFamily="2" charset="0"/>
              </a:rPr>
              <a:t>categorical_variables</a:t>
            </a:r>
            <a:r>
              <a:rPr lang="en-US" sz="1200" b="0" i="0" u="none" strike="noStrike" dirty="0">
                <a:effectLst/>
                <a:latin typeface="Helvetica Neue" panose="02000503000000020004" pitchFamily="2" charset="0"/>
              </a:rPr>
              <a:t> </a:t>
            </a:r>
            <a:r>
              <a:rPr lang="en-US" sz="1200" b="0" i="0" u="none" strike="noStrike" dirty="0" err="1">
                <a:effectLst/>
                <a:latin typeface="Helvetica Neue" panose="02000503000000020004" pitchFamily="2" charset="0"/>
              </a:rPr>
              <a:t>dataframe</a:t>
            </a:r>
            <a:r>
              <a:rPr lang="en-US" sz="1200" b="0" i="0" u="none" strike="noStrike" dirty="0">
                <a:effectLst/>
                <a:latin typeface="Helvetica Neue" panose="02000503000000020004" pitchFamily="2" charset="0"/>
              </a:rPr>
              <a:t>, with the row index being the cluster labels, the column index being the public/private status of the universities, and the values in the table being the count of universities that belong to each category.</a:t>
            </a:r>
          </a:p>
          <a:p>
            <a:r>
              <a:rPr lang="en-US" sz="1200" b="0" i="0" u="none" strike="noStrike" dirty="0">
                <a:effectLst/>
                <a:latin typeface="Helvetica Neue" panose="02000503000000020004" pitchFamily="2" charset="0"/>
              </a:rPr>
              <a:t>Here is a breakdown of the code:</a:t>
            </a:r>
          </a:p>
          <a:p>
            <a:r>
              <a:rPr lang="en-US" sz="1200" b="0" i="0" u="none" strike="noStrike" dirty="0">
                <a:effectLst/>
                <a:latin typeface="Helvetica Neue" panose="02000503000000020004" pitchFamily="2" charset="0"/>
              </a:rPr>
              <a:t>The </a:t>
            </a:r>
            <a:r>
              <a:rPr lang="en-US" sz="1200" b="0" i="0" u="none" strike="noStrike" dirty="0" err="1">
                <a:effectLst/>
                <a:latin typeface="Helvetica Neue" panose="02000503000000020004" pitchFamily="2" charset="0"/>
              </a:rPr>
              <a:t>pd.pivot_table</a:t>
            </a:r>
            <a:r>
              <a:rPr lang="en-US" sz="1200" b="0" i="0" u="none" strike="noStrike" dirty="0">
                <a:effectLst/>
                <a:latin typeface="Helvetica Neue" panose="02000503000000020004" pitchFamily="2" charset="0"/>
              </a:rPr>
              <a:t>() function is used to create a pivot table from the </a:t>
            </a:r>
            <a:r>
              <a:rPr lang="en-US" sz="1200" b="0" i="0" u="none" strike="noStrike" dirty="0" err="1">
                <a:effectLst/>
                <a:latin typeface="Helvetica Neue" panose="02000503000000020004" pitchFamily="2" charset="0"/>
              </a:rPr>
              <a:t>categorical_variables</a:t>
            </a:r>
            <a:r>
              <a:rPr lang="en-US" sz="1200" b="0" i="0" u="none" strike="noStrike" dirty="0">
                <a:effectLst/>
                <a:latin typeface="Helvetica Neue" panose="02000503000000020004" pitchFamily="2" charset="0"/>
              </a:rPr>
              <a:t> </a:t>
            </a:r>
            <a:r>
              <a:rPr lang="en-US" sz="1200" b="0" i="0" u="none" strike="noStrike" dirty="0" err="1">
                <a:effectLst/>
                <a:latin typeface="Helvetica Neue" panose="02000503000000020004" pitchFamily="2" charset="0"/>
              </a:rPr>
              <a:t>dataframe</a:t>
            </a:r>
            <a:r>
              <a:rPr lang="en-US" sz="1200" b="0" i="0" u="none" strike="noStrike" dirty="0">
                <a:effectLst/>
                <a:latin typeface="Helvetica Neue" panose="02000503000000020004" pitchFamily="2" charset="0"/>
              </a:rPr>
              <a:t>.</a:t>
            </a:r>
          </a:p>
          <a:p>
            <a:r>
              <a:rPr lang="en-US" sz="1200" b="0" i="0" u="none" strike="noStrike" dirty="0">
                <a:effectLst/>
                <a:latin typeface="Helvetica Neue" panose="02000503000000020004" pitchFamily="2" charset="0"/>
              </a:rPr>
              <a:t>The data = </a:t>
            </a:r>
            <a:r>
              <a:rPr lang="en-US" sz="1200" b="0" i="0" u="none" strike="noStrike" dirty="0" err="1">
                <a:effectLst/>
                <a:latin typeface="Helvetica Neue" panose="02000503000000020004" pitchFamily="2" charset="0"/>
              </a:rPr>
              <a:t>categorical_variables</a:t>
            </a:r>
            <a:r>
              <a:rPr lang="en-US" sz="1200" b="0" i="0" u="none" strike="noStrike" dirty="0">
                <a:effectLst/>
                <a:latin typeface="Helvetica Neue" panose="02000503000000020004" pitchFamily="2" charset="0"/>
              </a:rPr>
              <a:t> argument specifies the input data for the pivot table.</a:t>
            </a:r>
          </a:p>
          <a:p>
            <a:r>
              <a:rPr lang="en-US" sz="1200" b="0" i="0" u="none" strike="noStrike" dirty="0">
                <a:effectLst/>
                <a:latin typeface="Helvetica Neue" panose="02000503000000020004" pitchFamily="2" charset="0"/>
              </a:rPr>
              <a:t>The index=['cluster'] argument specifies that the cluster labels should be used as the row index.</a:t>
            </a:r>
          </a:p>
          <a:p>
            <a:r>
              <a:rPr lang="en-US" sz="1200" b="0" i="0" u="none" strike="noStrike" dirty="0">
                <a:effectLst/>
                <a:latin typeface="Helvetica Neue" panose="02000503000000020004" pitchFamily="2" charset="0"/>
              </a:rPr>
              <a:t>The columns='Public (1)/ Private (2)' argument specifies that the public/private status of the universities should be used as the column index.</a:t>
            </a:r>
          </a:p>
          <a:p>
            <a:r>
              <a:rPr lang="en-US" sz="1200" b="0" i="0" u="none" strike="noStrike" dirty="0">
                <a:effectLst/>
                <a:latin typeface="Helvetica Neue" panose="02000503000000020004" pitchFamily="2" charset="0"/>
              </a:rPr>
              <a:t>The </a:t>
            </a:r>
            <a:r>
              <a:rPr lang="en-US" sz="1200" b="0" i="0" u="none" strike="noStrike" dirty="0" err="1">
                <a:effectLst/>
                <a:latin typeface="Helvetica Neue" panose="02000503000000020004" pitchFamily="2" charset="0"/>
              </a:rPr>
              <a:t>aggfunc</a:t>
            </a:r>
            <a:r>
              <a:rPr lang="en-US" sz="1200" b="0" i="0" u="none" strike="noStrike" dirty="0">
                <a:effectLst/>
                <a:latin typeface="Helvetica Neue" panose="02000503000000020004" pitchFamily="2" charset="0"/>
              </a:rPr>
              <a:t>='size' argument specifies that the count of universities in each category should be used as the values in the table.</a:t>
            </a:r>
          </a:p>
          <a:p>
            <a:r>
              <a:rPr lang="en-US" sz="1200" b="0" i="0" u="none" strike="noStrike" dirty="0">
                <a:effectLst/>
                <a:latin typeface="Helvetica Neue" panose="02000503000000020004" pitchFamily="2" charset="0"/>
              </a:rPr>
              <a:t>The resulting output is a pandas </a:t>
            </a:r>
            <a:r>
              <a:rPr lang="en-US" sz="1200" b="0" i="0" u="none" strike="noStrike" dirty="0" err="1">
                <a:effectLst/>
                <a:latin typeface="Helvetica Neue" panose="02000503000000020004" pitchFamily="2" charset="0"/>
              </a:rPr>
              <a:t>DataFrame</a:t>
            </a:r>
            <a:r>
              <a:rPr lang="en-US" sz="1200" b="0" i="0" u="none" strike="noStrike" dirty="0">
                <a:effectLst/>
                <a:latin typeface="Helvetica Neue" panose="02000503000000020004" pitchFamily="2" charset="0"/>
              </a:rPr>
              <a:t> with the count of universities in each public/private category for each cluster, arranged in a table format. The row index corresponds to the cluster labels, and the column index corresponds to the public/private status of the universities. The values in the table represent the count of universities that belong to each category.</a:t>
            </a:r>
          </a:p>
          <a:p>
            <a:endParaRPr lang="en-US" sz="1200" dirty="0"/>
          </a:p>
        </p:txBody>
      </p:sp>
      <p:pic>
        <p:nvPicPr>
          <p:cNvPr id="5" name="Picture 4" descr="A screenshot of a computer code&#10;&#10;Description automatically generated">
            <a:extLst>
              <a:ext uri="{FF2B5EF4-FFF2-40B4-BE49-F238E27FC236}">
                <a16:creationId xmlns:a16="http://schemas.microsoft.com/office/drawing/2014/main" id="{0F17B91F-B514-9487-9DB0-CEC56608688C}"/>
              </a:ext>
            </a:extLst>
          </p:cNvPr>
          <p:cNvPicPr>
            <a:picLocks noChangeAspect="1"/>
          </p:cNvPicPr>
          <p:nvPr/>
        </p:nvPicPr>
        <p:blipFill>
          <a:blip r:embed="rId2"/>
          <a:stretch>
            <a:fillRect/>
          </a:stretch>
        </p:blipFill>
        <p:spPr>
          <a:xfrm>
            <a:off x="801757" y="4448014"/>
            <a:ext cx="10591800" cy="1525039"/>
          </a:xfrm>
          <a:prstGeom prst="rect">
            <a:avLst/>
          </a:prstGeom>
        </p:spPr>
      </p:pic>
    </p:spTree>
    <p:extLst>
      <p:ext uri="{BB962C8B-B14F-4D97-AF65-F5344CB8AC3E}">
        <p14:creationId xmlns:p14="http://schemas.microsoft.com/office/powerpoint/2010/main" val="96500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2B358-D432-4F08-BEBA-9A64C5401506}"/>
              </a:ext>
            </a:extLst>
          </p:cNvPr>
          <p:cNvSpPr>
            <a:spLocks noGrp="1"/>
          </p:cNvSpPr>
          <p:nvPr>
            <p:ph type="title"/>
          </p:nvPr>
        </p:nvSpPr>
        <p:spPr/>
        <p:txBody>
          <a:bodyPr/>
          <a:lstStyle/>
          <a:p>
            <a:r>
              <a:rPr lang="en-US" dirty="0"/>
              <a:t>Conclusion for Q3:</a:t>
            </a:r>
          </a:p>
        </p:txBody>
      </p:sp>
      <p:sp>
        <p:nvSpPr>
          <p:cNvPr id="3" name="Content Placeholder 2">
            <a:extLst>
              <a:ext uri="{FF2B5EF4-FFF2-40B4-BE49-F238E27FC236}">
                <a16:creationId xmlns:a16="http://schemas.microsoft.com/office/drawing/2014/main" id="{4B5D04AE-9FC9-A116-1913-C1E014627C45}"/>
              </a:ext>
            </a:extLst>
          </p:cNvPr>
          <p:cNvSpPr>
            <a:spLocks noGrp="1"/>
          </p:cNvSpPr>
          <p:nvPr>
            <p:ph idx="1"/>
          </p:nvPr>
        </p:nvSpPr>
        <p:spPr/>
        <p:txBody>
          <a:bodyPr>
            <a:normAutofit/>
          </a:bodyPr>
          <a:lstStyle/>
          <a:p>
            <a:pPr algn="l">
              <a:buFont typeface="Arial" panose="020B0604020202020204" pitchFamily="34" charset="0"/>
              <a:buChar char="•"/>
            </a:pPr>
            <a:r>
              <a:rPr lang="en-US" b="0" i="0" u="none" strike="noStrike" dirty="0">
                <a:solidFill>
                  <a:srgbClr val="000000"/>
                </a:solidFill>
                <a:effectLst/>
                <a:latin typeface="Helvetica Neue" panose="02000503000000020004" pitchFamily="2" charset="0"/>
              </a:rPr>
              <a:t>Based on above pivot table, cluster 1 have more private universities and cluster 2 have public </a:t>
            </a:r>
            <a:r>
              <a:rPr lang="en-US" b="0" i="0" u="none" strike="noStrike" dirty="0" err="1">
                <a:solidFill>
                  <a:srgbClr val="000000"/>
                </a:solidFill>
                <a:effectLst/>
                <a:latin typeface="Helvetica Neue" panose="02000503000000020004" pitchFamily="2" charset="0"/>
              </a:rPr>
              <a:t>universities.Hence</a:t>
            </a:r>
            <a:r>
              <a:rPr lang="en-US" b="0" i="0" u="none" strike="noStrike" dirty="0">
                <a:solidFill>
                  <a:srgbClr val="000000"/>
                </a:solidFill>
                <a:effectLst/>
                <a:latin typeface="Helvetica Neue" panose="02000503000000020004" pitchFamily="2" charset="0"/>
              </a:rPr>
              <a:t> we can characterize the cluster 1 as Private university and Cluster 2 as Public university.</a:t>
            </a:r>
          </a:p>
          <a:p>
            <a:pPr algn="l"/>
            <a:r>
              <a:rPr lang="en-US" b="0" i="0" u="none" strike="noStrike" dirty="0">
                <a:solidFill>
                  <a:srgbClr val="000000"/>
                </a:solidFill>
                <a:effectLst/>
                <a:latin typeface="Helvetica Neue" panose="02000503000000020004" pitchFamily="2" charset="0"/>
              </a:rPr>
              <a:t>Based on the output of the </a:t>
            </a:r>
            <a:r>
              <a:rPr lang="en-US" b="0" i="0" u="none" strike="noStrike" dirty="0" err="1">
                <a:solidFill>
                  <a:srgbClr val="000000"/>
                </a:solidFill>
                <a:effectLst/>
                <a:latin typeface="Helvetica Neue" panose="02000503000000020004" pitchFamily="2" charset="0"/>
              </a:rPr>
              <a:t>pd.pivot_table</a:t>
            </a:r>
            <a:r>
              <a:rPr lang="en-US" b="0" i="0" u="none" strike="noStrike" dirty="0">
                <a:solidFill>
                  <a:srgbClr val="000000"/>
                </a:solidFill>
                <a:effectLst/>
                <a:latin typeface="Helvetica Neue" panose="02000503000000020004" pitchFamily="2" charset="0"/>
              </a:rPr>
              <a:t>() function, we can see that Cluster 1 has a much larger number of universities than Cluster 2, and this difference is particularly pronounced for private universities (category 2). Cluster 1 has 339 private universities compared to only 4 private universities in Cluster 2. Additionally, we can see that Cluster 1 has a higher number of public universities than Cluster 2.</a:t>
            </a:r>
          </a:p>
          <a:p>
            <a:pPr algn="l"/>
            <a:r>
              <a:rPr lang="en-US" b="0" i="0" u="none" strike="noStrike" dirty="0">
                <a:solidFill>
                  <a:srgbClr val="000000"/>
                </a:solidFill>
                <a:effectLst/>
                <a:latin typeface="Helvetica Neue" panose="02000503000000020004" pitchFamily="2" charset="0"/>
              </a:rPr>
              <a:t>However, we cannot draw any conclusions about the relationships between clusters solely based on this table. Further analysis and visualization may be required to understand the relationships between the clusters and the public/private status of the universities.</a:t>
            </a:r>
          </a:p>
          <a:p>
            <a:endParaRPr lang="en-US" dirty="0"/>
          </a:p>
        </p:txBody>
      </p:sp>
    </p:spTree>
    <p:extLst>
      <p:ext uri="{BB962C8B-B14F-4D97-AF65-F5344CB8AC3E}">
        <p14:creationId xmlns:p14="http://schemas.microsoft.com/office/powerpoint/2010/main" val="2206478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28C71-C2DC-0DEE-3E93-C69F87210E8B}"/>
              </a:ext>
            </a:extLst>
          </p:cNvPr>
          <p:cNvSpPr>
            <a:spLocks noGrp="1"/>
          </p:cNvSpPr>
          <p:nvPr>
            <p:ph type="title"/>
          </p:nvPr>
        </p:nvSpPr>
        <p:spPr/>
        <p:txBody>
          <a:bodyPr>
            <a:normAutofit/>
          </a:bodyPr>
          <a:lstStyle/>
          <a:p>
            <a:r>
              <a:rPr lang="en-US" sz="1400" b="0" i="0" u="none" strike="noStrike" dirty="0">
                <a:solidFill>
                  <a:srgbClr val="000000"/>
                </a:solidFill>
                <a:effectLst/>
                <a:latin typeface="Helvetica Neue" panose="02000503000000020004" pitchFamily="2" charset="0"/>
              </a:rPr>
              <a:t>Q4:Consider Tufts University, which is missing some information. Compute the Euclidean distance of this record from each of the clusters that you found above (using only the measurements that you have). Which cluster is it closest to? Impute the missing values for Tufts by taking the average of the cluster on those measurements.</a:t>
            </a:r>
            <a:br>
              <a:rPr lang="en-US" sz="1400" b="0" i="0" u="none" strike="noStrike" dirty="0">
                <a:solidFill>
                  <a:srgbClr val="000000"/>
                </a:solidFill>
                <a:effectLst/>
                <a:latin typeface="Helvetica Neue" panose="02000503000000020004" pitchFamily="2" charset="0"/>
              </a:rPr>
            </a:br>
            <a:endParaRPr lang="en-US" sz="1400" dirty="0"/>
          </a:p>
        </p:txBody>
      </p:sp>
      <p:sp>
        <p:nvSpPr>
          <p:cNvPr id="3" name="Content Placeholder 2">
            <a:extLst>
              <a:ext uri="{FF2B5EF4-FFF2-40B4-BE49-F238E27FC236}">
                <a16:creationId xmlns:a16="http://schemas.microsoft.com/office/drawing/2014/main" id="{0FF90310-82D1-DA36-FA03-4D7AF1EB2A88}"/>
              </a:ext>
            </a:extLst>
          </p:cNvPr>
          <p:cNvSpPr>
            <a:spLocks noGrp="1"/>
          </p:cNvSpPr>
          <p:nvPr>
            <p:ph idx="1"/>
          </p:nvPr>
        </p:nvSpPr>
        <p:spPr/>
        <p:txBody>
          <a:bodyPr/>
          <a:lstStyle/>
          <a:p>
            <a:r>
              <a:rPr lang="en-US" b="0" i="0" u="none" strike="noStrike" dirty="0">
                <a:solidFill>
                  <a:srgbClr val="000000"/>
                </a:solidFill>
                <a:effectLst/>
                <a:latin typeface="Helvetica Neue" panose="02000503000000020004" pitchFamily="2" charset="0"/>
              </a:rPr>
              <a:t>This code filters the original </a:t>
            </a:r>
            <a:r>
              <a:rPr lang="en-US" b="0" i="0" u="none" strike="noStrike" dirty="0" err="1">
                <a:solidFill>
                  <a:srgbClr val="000000"/>
                </a:solidFill>
                <a:effectLst/>
                <a:latin typeface="Helvetica Neue" panose="02000503000000020004" pitchFamily="2" charset="0"/>
              </a:rPr>
              <a:t>DataFrame</a:t>
            </a:r>
            <a:r>
              <a:rPr lang="en-US" b="0" i="0" u="none" strike="noStrike" dirty="0">
                <a:solidFill>
                  <a:srgbClr val="000000"/>
                </a:solidFill>
                <a:effectLst/>
                <a:latin typeface="Helvetica Neue" panose="02000503000000020004" pitchFamily="2" charset="0"/>
              </a:rPr>
              <a:t> </a:t>
            </a:r>
            <a:r>
              <a:rPr lang="en-US" b="0" i="0" u="none" strike="noStrike" dirty="0" err="1">
                <a:solidFill>
                  <a:srgbClr val="000000"/>
                </a:solidFill>
                <a:effectLst/>
                <a:latin typeface="Helvetica Neue" panose="02000503000000020004" pitchFamily="2" charset="0"/>
              </a:rPr>
              <a:t>df</a:t>
            </a:r>
            <a:r>
              <a:rPr lang="en-US" b="0" i="0" u="none" strike="noStrike" dirty="0">
                <a:solidFill>
                  <a:srgbClr val="000000"/>
                </a:solidFill>
                <a:effectLst/>
                <a:latin typeface="Helvetica Neue" panose="02000503000000020004" pitchFamily="2" charset="0"/>
              </a:rPr>
              <a:t> to create a new </a:t>
            </a:r>
            <a:r>
              <a:rPr lang="en-US" b="0" i="0" u="none" strike="noStrike" dirty="0" err="1">
                <a:solidFill>
                  <a:srgbClr val="000000"/>
                </a:solidFill>
                <a:effectLst/>
                <a:latin typeface="Helvetica Neue" panose="02000503000000020004" pitchFamily="2" charset="0"/>
              </a:rPr>
              <a:t>DataFrame</a:t>
            </a:r>
            <a:r>
              <a:rPr lang="en-US" b="0" i="0" u="none" strike="noStrike" dirty="0">
                <a:solidFill>
                  <a:srgbClr val="000000"/>
                </a:solidFill>
                <a:effectLst/>
                <a:latin typeface="Helvetica Neue" panose="02000503000000020004" pitchFamily="2" charset="0"/>
              </a:rPr>
              <a:t> tufts that only contains the rows where the value in the column "College Name" is equal to "Tufts University". In other words, it selects only the data related to Tufts University.</a:t>
            </a:r>
            <a:endParaRPr lang="en-US" dirty="0"/>
          </a:p>
        </p:txBody>
      </p:sp>
      <p:pic>
        <p:nvPicPr>
          <p:cNvPr id="5" name="Picture 4" descr="A screenshot of a computer&#10;&#10;Description automatically generated">
            <a:extLst>
              <a:ext uri="{FF2B5EF4-FFF2-40B4-BE49-F238E27FC236}">
                <a16:creationId xmlns:a16="http://schemas.microsoft.com/office/drawing/2014/main" id="{B543B474-75E1-9BF0-DF1E-DCD2F92C3D33}"/>
              </a:ext>
            </a:extLst>
          </p:cNvPr>
          <p:cNvPicPr>
            <a:picLocks noChangeAspect="1"/>
          </p:cNvPicPr>
          <p:nvPr/>
        </p:nvPicPr>
        <p:blipFill>
          <a:blip r:embed="rId2"/>
          <a:stretch>
            <a:fillRect/>
          </a:stretch>
        </p:blipFill>
        <p:spPr>
          <a:xfrm>
            <a:off x="1494481" y="3717089"/>
            <a:ext cx="7772400" cy="1714500"/>
          </a:xfrm>
          <a:prstGeom prst="rect">
            <a:avLst/>
          </a:prstGeom>
        </p:spPr>
      </p:pic>
    </p:spTree>
    <p:extLst>
      <p:ext uri="{BB962C8B-B14F-4D97-AF65-F5344CB8AC3E}">
        <p14:creationId xmlns:p14="http://schemas.microsoft.com/office/powerpoint/2010/main" val="3606695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1AA8-5D44-DC04-17C7-26DBE32CA9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BB49BF-DEEB-7483-02C8-E1C0879DDCAD}"/>
              </a:ext>
            </a:extLst>
          </p:cNvPr>
          <p:cNvSpPr>
            <a:spLocks noGrp="1"/>
          </p:cNvSpPr>
          <p:nvPr>
            <p:ph idx="1"/>
          </p:nvPr>
        </p:nvSpPr>
        <p:spPr/>
        <p:txBody>
          <a:bodyPr/>
          <a:lstStyle/>
          <a:p>
            <a:r>
              <a:rPr lang="en-US" b="0" i="0" u="none" strike="noStrike" dirty="0">
                <a:solidFill>
                  <a:srgbClr val="000000"/>
                </a:solidFill>
                <a:effectLst/>
                <a:latin typeface="Helvetica Neue" panose="02000503000000020004" pitchFamily="2" charset="0"/>
              </a:rPr>
              <a:t>This code creates a new </a:t>
            </a:r>
            <a:r>
              <a:rPr lang="en-US" b="0" i="0" u="none" strike="noStrike" dirty="0" err="1">
                <a:solidFill>
                  <a:srgbClr val="000000"/>
                </a:solidFill>
                <a:effectLst/>
                <a:latin typeface="Helvetica Neue" panose="02000503000000020004" pitchFamily="2" charset="0"/>
              </a:rPr>
              <a:t>DataFrame</a:t>
            </a:r>
            <a:r>
              <a:rPr lang="en-US" b="0" i="0" u="none" strike="noStrike" dirty="0">
                <a:solidFill>
                  <a:srgbClr val="000000"/>
                </a:solidFill>
                <a:effectLst/>
                <a:latin typeface="Helvetica Neue" panose="02000503000000020004" pitchFamily="2" charset="0"/>
              </a:rPr>
              <a:t> called </a:t>
            </a:r>
            <a:r>
              <a:rPr lang="en-US" b="0" i="0" u="none" strike="noStrike" dirty="0" err="1">
                <a:solidFill>
                  <a:srgbClr val="000000"/>
                </a:solidFill>
                <a:effectLst/>
                <a:latin typeface="Helvetica Neue" panose="02000503000000020004" pitchFamily="2" charset="0"/>
              </a:rPr>
              <a:t>Tufts_University_df</a:t>
            </a:r>
            <a:r>
              <a:rPr lang="en-US" b="0" i="0" u="none" strike="noStrike" dirty="0">
                <a:solidFill>
                  <a:srgbClr val="000000"/>
                </a:solidFill>
                <a:effectLst/>
                <a:latin typeface="Helvetica Neue" panose="02000503000000020004" pitchFamily="2" charset="0"/>
              </a:rPr>
              <a:t> by dropping the columns 'College Name', 'State', and 'Public (1)/ Private (2)' from the tufts </a:t>
            </a:r>
            <a:r>
              <a:rPr lang="en-US" b="0" i="0" u="none" strike="noStrike" dirty="0" err="1">
                <a:solidFill>
                  <a:srgbClr val="000000"/>
                </a:solidFill>
                <a:effectLst/>
                <a:latin typeface="Helvetica Neue" panose="02000503000000020004" pitchFamily="2" charset="0"/>
              </a:rPr>
              <a:t>DataFrame</a:t>
            </a:r>
            <a:r>
              <a:rPr lang="en-US" b="0" i="0" u="none" strike="noStrike" dirty="0">
                <a:solidFill>
                  <a:srgbClr val="000000"/>
                </a:solidFill>
                <a:effectLst/>
                <a:latin typeface="Helvetica Neue" panose="02000503000000020004" pitchFamily="2" charset="0"/>
              </a:rPr>
              <a:t>. The drop method is used to remove columns from the original </a:t>
            </a:r>
            <a:r>
              <a:rPr lang="en-US" b="0" i="0" u="none" strike="noStrike" dirty="0" err="1">
                <a:solidFill>
                  <a:srgbClr val="000000"/>
                </a:solidFill>
                <a:effectLst/>
                <a:latin typeface="Helvetica Neue" panose="02000503000000020004" pitchFamily="2" charset="0"/>
              </a:rPr>
              <a:t>DataFrame</a:t>
            </a:r>
            <a:r>
              <a:rPr lang="en-US" b="0" i="0" u="none" strike="noStrike" dirty="0">
                <a:solidFill>
                  <a:srgbClr val="000000"/>
                </a:solidFill>
                <a:effectLst/>
                <a:latin typeface="Helvetica Neue" panose="02000503000000020004" pitchFamily="2" charset="0"/>
              </a:rPr>
              <a:t>, and the resulting </a:t>
            </a:r>
            <a:r>
              <a:rPr lang="en-US" b="0" i="0" u="none" strike="noStrike" dirty="0" err="1">
                <a:solidFill>
                  <a:srgbClr val="000000"/>
                </a:solidFill>
                <a:effectLst/>
                <a:latin typeface="Helvetica Neue" panose="02000503000000020004" pitchFamily="2" charset="0"/>
              </a:rPr>
              <a:t>DataFrame</a:t>
            </a:r>
            <a:r>
              <a:rPr lang="en-US" b="0" i="0" u="none" strike="noStrike" dirty="0">
                <a:solidFill>
                  <a:srgbClr val="000000"/>
                </a:solidFill>
                <a:effectLst/>
                <a:latin typeface="Helvetica Neue" panose="02000503000000020004" pitchFamily="2" charset="0"/>
              </a:rPr>
              <a:t> is assigned to the new variable.</a:t>
            </a:r>
            <a:endParaRPr lang="en-US" dirty="0"/>
          </a:p>
        </p:txBody>
      </p:sp>
      <p:pic>
        <p:nvPicPr>
          <p:cNvPr id="5" name="Picture 4">
            <a:extLst>
              <a:ext uri="{FF2B5EF4-FFF2-40B4-BE49-F238E27FC236}">
                <a16:creationId xmlns:a16="http://schemas.microsoft.com/office/drawing/2014/main" id="{1AF2278A-E75D-A315-EADF-A2AE13C57461}"/>
              </a:ext>
            </a:extLst>
          </p:cNvPr>
          <p:cNvPicPr>
            <a:picLocks noChangeAspect="1"/>
          </p:cNvPicPr>
          <p:nvPr/>
        </p:nvPicPr>
        <p:blipFill>
          <a:blip r:embed="rId2"/>
          <a:stretch>
            <a:fillRect/>
          </a:stretch>
        </p:blipFill>
        <p:spPr>
          <a:xfrm>
            <a:off x="2209800" y="4067162"/>
            <a:ext cx="7772400" cy="418416"/>
          </a:xfrm>
          <a:prstGeom prst="rect">
            <a:avLst/>
          </a:prstGeom>
        </p:spPr>
      </p:pic>
    </p:spTree>
    <p:extLst>
      <p:ext uri="{BB962C8B-B14F-4D97-AF65-F5344CB8AC3E}">
        <p14:creationId xmlns:p14="http://schemas.microsoft.com/office/powerpoint/2010/main" val="3595747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A7C2-E86C-BE31-52A3-102380E3A85E}"/>
              </a:ext>
            </a:extLst>
          </p:cNvPr>
          <p:cNvSpPr>
            <a:spLocks noGrp="1"/>
          </p:cNvSpPr>
          <p:nvPr>
            <p:ph type="title"/>
          </p:nvPr>
        </p:nvSpPr>
        <p:spPr>
          <a:xfrm>
            <a:off x="630936" y="639520"/>
            <a:ext cx="3429000" cy="1719072"/>
          </a:xfrm>
        </p:spPr>
        <p:txBody>
          <a:bodyPr anchor="b">
            <a:normAutofit/>
          </a:bodyPr>
          <a:lstStyle/>
          <a:p>
            <a:endParaRPr lang="en-US" sz="5400"/>
          </a:p>
        </p:txBody>
      </p:sp>
      <p:sp>
        <p:nvSpPr>
          <p:cNvPr id="3" name="Content Placeholder 2">
            <a:extLst>
              <a:ext uri="{FF2B5EF4-FFF2-40B4-BE49-F238E27FC236}">
                <a16:creationId xmlns:a16="http://schemas.microsoft.com/office/drawing/2014/main" id="{029EDB1A-23FE-AB38-B9E1-D7912B5D1CCE}"/>
              </a:ext>
            </a:extLst>
          </p:cNvPr>
          <p:cNvSpPr>
            <a:spLocks noGrp="1"/>
          </p:cNvSpPr>
          <p:nvPr>
            <p:ph idx="1"/>
          </p:nvPr>
        </p:nvSpPr>
        <p:spPr>
          <a:xfrm>
            <a:off x="630936" y="2807208"/>
            <a:ext cx="3429000" cy="3410712"/>
          </a:xfrm>
        </p:spPr>
        <p:txBody>
          <a:bodyPr anchor="t">
            <a:normAutofit/>
          </a:bodyPr>
          <a:lstStyle/>
          <a:p>
            <a:r>
              <a:rPr lang="en-US" sz="1500" b="0" i="0" u="none" strike="noStrike">
                <a:effectLst/>
                <a:latin typeface="Helvetica Neue" panose="02000503000000020004" pitchFamily="2" charset="0"/>
              </a:rPr>
              <a:t>The code is creating a new dataframe called Final_df by concatenating the mean values of the continuous variables for each cluster (previously computed) and the Tufts_University_df dataframe. The Tufts_University_df dataframe is the original dataframe for the Tufts University, but with the columns "College Name", "State", and "Public (1)/ Private (2)" removed. The resulting Final_df dataframe will have the same columns as Tufts_University_df but with the mean values for each cluster appended to it</a:t>
            </a:r>
            <a:endParaRPr lang="en-US" sz="1500"/>
          </a:p>
        </p:txBody>
      </p:sp>
      <p:pic>
        <p:nvPicPr>
          <p:cNvPr id="5" name="Picture 4" descr="A screenshot of a computer&#10;&#10;Description automatically generated">
            <a:extLst>
              <a:ext uri="{FF2B5EF4-FFF2-40B4-BE49-F238E27FC236}">
                <a16:creationId xmlns:a16="http://schemas.microsoft.com/office/drawing/2014/main" id="{131A7C9E-8A97-E6E5-E085-E7B79B7AAA26}"/>
              </a:ext>
            </a:extLst>
          </p:cNvPr>
          <p:cNvPicPr>
            <a:picLocks noChangeAspect="1"/>
          </p:cNvPicPr>
          <p:nvPr/>
        </p:nvPicPr>
        <p:blipFill>
          <a:blip r:embed="rId2"/>
          <a:stretch>
            <a:fillRect/>
          </a:stretch>
        </p:blipFill>
        <p:spPr>
          <a:xfrm>
            <a:off x="4654296" y="2566035"/>
            <a:ext cx="6903720" cy="1725930"/>
          </a:xfrm>
          <a:prstGeom prst="rect">
            <a:avLst/>
          </a:prstGeom>
        </p:spPr>
      </p:pic>
    </p:spTree>
    <p:extLst>
      <p:ext uri="{BB962C8B-B14F-4D97-AF65-F5344CB8AC3E}">
        <p14:creationId xmlns:p14="http://schemas.microsoft.com/office/powerpoint/2010/main" val="1051147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17410-B5CC-EAC9-66FD-67C4D367A0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53939E-CB9A-FEF6-07CF-4654F844C1D9}"/>
              </a:ext>
            </a:extLst>
          </p:cNvPr>
          <p:cNvSpPr>
            <a:spLocks noGrp="1"/>
          </p:cNvSpPr>
          <p:nvPr>
            <p:ph idx="1"/>
          </p:nvPr>
        </p:nvSpPr>
        <p:spPr/>
        <p:txBody>
          <a:bodyPr/>
          <a:lstStyle/>
          <a:p>
            <a:pPr algn="l"/>
            <a:r>
              <a:rPr lang="en-US" b="0" i="0" u="none" strike="noStrike" dirty="0">
                <a:solidFill>
                  <a:srgbClr val="000000"/>
                </a:solidFill>
                <a:effectLst/>
                <a:latin typeface="Helvetica Neue" panose="02000503000000020004" pitchFamily="2" charset="0"/>
              </a:rPr>
              <a:t>This code is importing the pairwise module from </a:t>
            </a:r>
            <a:r>
              <a:rPr lang="en-US" b="0" i="0" u="none" strike="noStrike" dirty="0" err="1">
                <a:solidFill>
                  <a:srgbClr val="000000"/>
                </a:solidFill>
                <a:effectLst/>
                <a:latin typeface="Helvetica Neue" panose="02000503000000020004" pitchFamily="2" charset="0"/>
              </a:rPr>
              <a:t>sklearn.metrics</a:t>
            </a:r>
            <a:r>
              <a:rPr lang="en-US" b="0" i="0" u="none" strike="noStrike" dirty="0">
                <a:solidFill>
                  <a:srgbClr val="000000"/>
                </a:solidFill>
                <a:effectLst/>
                <a:latin typeface="Helvetica Neue" panose="02000503000000020004" pitchFamily="2" charset="0"/>
              </a:rPr>
              <a:t> and then dropping the column '# PT undergrad' from the </a:t>
            </a:r>
            <a:r>
              <a:rPr lang="en-US" b="0" i="0" u="none" strike="noStrike" dirty="0" err="1">
                <a:solidFill>
                  <a:srgbClr val="000000"/>
                </a:solidFill>
                <a:effectLst/>
                <a:latin typeface="Helvetica Neue" panose="02000503000000020004" pitchFamily="2" charset="0"/>
              </a:rPr>
              <a:t>DataFrame</a:t>
            </a:r>
            <a:r>
              <a:rPr lang="en-US" b="0" i="0" u="none" strike="noStrike" dirty="0">
                <a:solidFill>
                  <a:srgbClr val="000000"/>
                </a:solidFill>
                <a:effectLst/>
                <a:latin typeface="Helvetica Neue" panose="02000503000000020004" pitchFamily="2" charset="0"/>
              </a:rPr>
              <a:t> </a:t>
            </a:r>
            <a:r>
              <a:rPr lang="en-US" b="0" i="0" u="none" strike="noStrike" dirty="0" err="1">
                <a:solidFill>
                  <a:srgbClr val="000000"/>
                </a:solidFill>
                <a:effectLst/>
                <a:latin typeface="Helvetica Neue" panose="02000503000000020004" pitchFamily="2" charset="0"/>
              </a:rPr>
              <a:t>Final_df</a:t>
            </a:r>
            <a:r>
              <a:rPr lang="en-US" b="0" i="0" u="none" strike="noStrike" dirty="0">
                <a:solidFill>
                  <a:srgbClr val="000000"/>
                </a:solidFill>
                <a:effectLst/>
                <a:latin typeface="Helvetica Neue" panose="02000503000000020004" pitchFamily="2" charset="0"/>
              </a:rPr>
              <a:t>.</a:t>
            </a:r>
          </a:p>
          <a:p>
            <a:pPr algn="l"/>
            <a:r>
              <a:rPr lang="en-US" b="0" i="0" u="none" strike="noStrike" dirty="0">
                <a:solidFill>
                  <a:srgbClr val="000000"/>
                </a:solidFill>
                <a:effectLst/>
                <a:latin typeface="Helvetica Neue" panose="02000503000000020004" pitchFamily="2" charset="0"/>
              </a:rPr>
              <a:t>The pairwise module contains various metrics that can be used to compute pairwise distances or similarities between sets of observations or features. Dropping the column '# PT undergrad' from the </a:t>
            </a:r>
            <a:r>
              <a:rPr lang="en-US" b="0" i="0" u="none" strike="noStrike" dirty="0" err="1">
                <a:solidFill>
                  <a:srgbClr val="000000"/>
                </a:solidFill>
                <a:effectLst/>
                <a:latin typeface="Helvetica Neue" panose="02000503000000020004" pitchFamily="2" charset="0"/>
              </a:rPr>
              <a:t>Final_df</a:t>
            </a:r>
            <a:r>
              <a:rPr lang="en-US" b="0" i="0" u="none" strike="noStrike" dirty="0">
                <a:solidFill>
                  <a:srgbClr val="000000"/>
                </a:solidFill>
                <a:effectLst/>
                <a:latin typeface="Helvetica Neue" panose="02000503000000020004" pitchFamily="2" charset="0"/>
              </a:rPr>
              <a:t> </a:t>
            </a:r>
            <a:r>
              <a:rPr lang="en-US" b="0" i="0" u="none" strike="noStrike" dirty="0" err="1">
                <a:solidFill>
                  <a:srgbClr val="000000"/>
                </a:solidFill>
                <a:effectLst/>
                <a:latin typeface="Helvetica Neue" panose="02000503000000020004" pitchFamily="2" charset="0"/>
              </a:rPr>
              <a:t>DataFrame</a:t>
            </a:r>
            <a:r>
              <a:rPr lang="en-US" b="0" i="0" u="none" strike="noStrike" dirty="0">
                <a:solidFill>
                  <a:srgbClr val="000000"/>
                </a:solidFill>
                <a:effectLst/>
                <a:latin typeface="Helvetica Neue" panose="02000503000000020004" pitchFamily="2" charset="0"/>
              </a:rPr>
              <a:t> may have been done if this variable was not relevant for the analysis being conducted or if it contained missing or erroneous data.</a:t>
            </a:r>
          </a:p>
          <a:p>
            <a:endParaRPr lang="en-US" dirty="0"/>
          </a:p>
        </p:txBody>
      </p:sp>
      <p:pic>
        <p:nvPicPr>
          <p:cNvPr id="5" name="Picture 4" descr="A close up of a sign&#10;&#10;Description automatically generated">
            <a:extLst>
              <a:ext uri="{FF2B5EF4-FFF2-40B4-BE49-F238E27FC236}">
                <a16:creationId xmlns:a16="http://schemas.microsoft.com/office/drawing/2014/main" id="{32AA1852-89DB-3806-459D-E5103B98A56D}"/>
              </a:ext>
            </a:extLst>
          </p:cNvPr>
          <p:cNvPicPr>
            <a:picLocks noChangeAspect="1"/>
          </p:cNvPicPr>
          <p:nvPr/>
        </p:nvPicPr>
        <p:blipFill>
          <a:blip r:embed="rId2"/>
          <a:stretch>
            <a:fillRect/>
          </a:stretch>
        </p:blipFill>
        <p:spPr>
          <a:xfrm>
            <a:off x="5381690" y="4548803"/>
            <a:ext cx="4470400" cy="596900"/>
          </a:xfrm>
          <a:prstGeom prst="rect">
            <a:avLst/>
          </a:prstGeom>
        </p:spPr>
      </p:pic>
    </p:spTree>
    <p:extLst>
      <p:ext uri="{BB962C8B-B14F-4D97-AF65-F5344CB8AC3E}">
        <p14:creationId xmlns:p14="http://schemas.microsoft.com/office/powerpoint/2010/main" val="539981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C5A6-80C7-66F5-C6EE-C3714C959EA3}"/>
              </a:ext>
            </a:extLst>
          </p:cNvPr>
          <p:cNvSpPr>
            <a:spLocks noGrp="1"/>
          </p:cNvSpPr>
          <p:nvPr>
            <p:ph type="title"/>
          </p:nvPr>
        </p:nvSpPr>
        <p:spPr>
          <a:xfrm>
            <a:off x="630936" y="373668"/>
            <a:ext cx="3782728" cy="1719072"/>
          </a:xfrm>
        </p:spPr>
        <p:txBody>
          <a:bodyPr anchor="b">
            <a:normAutofit/>
          </a:bodyPr>
          <a:lstStyle/>
          <a:p>
            <a:r>
              <a:rPr lang="en-US" sz="5400" dirty="0"/>
              <a:t>Importing Libraries</a:t>
            </a:r>
          </a:p>
        </p:txBody>
      </p:sp>
      <p:sp>
        <p:nvSpPr>
          <p:cNvPr id="8" name="Content Placeholder 7">
            <a:extLst>
              <a:ext uri="{FF2B5EF4-FFF2-40B4-BE49-F238E27FC236}">
                <a16:creationId xmlns:a16="http://schemas.microsoft.com/office/drawing/2014/main" id="{B40BC4BE-28C9-AEE9-AD12-E135FA2C6A3E}"/>
              </a:ext>
            </a:extLst>
          </p:cNvPr>
          <p:cNvSpPr>
            <a:spLocks noGrp="1"/>
          </p:cNvSpPr>
          <p:nvPr>
            <p:ph idx="1"/>
          </p:nvPr>
        </p:nvSpPr>
        <p:spPr>
          <a:xfrm>
            <a:off x="630936" y="2214084"/>
            <a:ext cx="3828769" cy="3410712"/>
          </a:xfrm>
        </p:spPr>
        <p:txBody>
          <a:bodyPr anchor="t">
            <a:normAutofit fontScale="85000" lnSpcReduction="20000"/>
          </a:bodyPr>
          <a:lstStyle/>
          <a:p>
            <a:pPr algn="l"/>
            <a:r>
              <a:rPr lang="en-US" sz="1600" b="0" i="0" u="none" strike="noStrike" dirty="0">
                <a:solidFill>
                  <a:srgbClr val="000000"/>
                </a:solidFill>
                <a:effectLst/>
                <a:latin typeface="Helvetica Neue" panose="02000503000000020004" pitchFamily="2" charset="0"/>
              </a:rPr>
              <a:t>The code reads a compressed CSV file named "</a:t>
            </a:r>
            <a:r>
              <a:rPr lang="en-US" sz="1600" b="0" i="0" u="none" strike="noStrike" dirty="0" err="1">
                <a:solidFill>
                  <a:srgbClr val="000000"/>
                </a:solidFill>
                <a:effectLst/>
                <a:latin typeface="Helvetica Neue" panose="02000503000000020004" pitchFamily="2" charset="0"/>
              </a:rPr>
              <a:t>Universities.csv.gz</a:t>
            </a:r>
            <a:r>
              <a:rPr lang="en-US" sz="1600" b="0" i="0" u="none" strike="noStrike" dirty="0">
                <a:solidFill>
                  <a:srgbClr val="000000"/>
                </a:solidFill>
                <a:effectLst/>
                <a:latin typeface="Helvetica Neue" panose="02000503000000020004" pitchFamily="2" charset="0"/>
              </a:rPr>
              <a:t>" into a Pandas </a:t>
            </a:r>
            <a:r>
              <a:rPr lang="en-US" sz="1600" b="0" i="0" u="none" strike="noStrike" dirty="0" err="1">
                <a:solidFill>
                  <a:srgbClr val="000000"/>
                </a:solidFill>
                <a:effectLst/>
                <a:latin typeface="Helvetica Neue" panose="02000503000000020004" pitchFamily="2" charset="0"/>
              </a:rPr>
              <a:t>DataFrame</a:t>
            </a:r>
            <a:r>
              <a:rPr lang="en-US" sz="1600" b="0" i="0" u="none" strike="noStrike" dirty="0">
                <a:solidFill>
                  <a:srgbClr val="000000"/>
                </a:solidFill>
                <a:effectLst/>
                <a:latin typeface="Helvetica Neue" panose="02000503000000020004" pitchFamily="2" charset="0"/>
              </a:rPr>
              <a:t> object and assigns it to a variable called </a:t>
            </a:r>
            <a:r>
              <a:rPr lang="en-US" sz="1600" b="0" i="0" u="none" strike="noStrike" dirty="0" err="1">
                <a:solidFill>
                  <a:srgbClr val="000000"/>
                </a:solidFill>
                <a:effectLst/>
                <a:latin typeface="Helvetica Neue" panose="02000503000000020004" pitchFamily="2" charset="0"/>
              </a:rPr>
              <a:t>df</a:t>
            </a:r>
            <a:r>
              <a:rPr lang="en-US" sz="1600" b="0" i="0" u="none" strike="noStrike" dirty="0">
                <a:solidFill>
                  <a:srgbClr val="000000"/>
                </a:solidFill>
                <a:effectLst/>
                <a:latin typeface="Helvetica Neue" panose="02000503000000020004" pitchFamily="2" charset="0"/>
              </a:rPr>
              <a:t>.</a:t>
            </a:r>
          </a:p>
          <a:p>
            <a:pPr algn="l"/>
            <a:r>
              <a:rPr lang="en-US" sz="1600" b="0" i="0" u="none" strike="noStrike" dirty="0">
                <a:solidFill>
                  <a:srgbClr val="000000"/>
                </a:solidFill>
                <a:effectLst/>
                <a:latin typeface="Helvetica Neue" panose="02000503000000020004" pitchFamily="2" charset="0"/>
              </a:rPr>
              <a:t>pd refers to the Pandas library, which provides data structures and functions for working with structured data, such as tabular data.</a:t>
            </a:r>
          </a:p>
          <a:p>
            <a:pPr algn="l"/>
            <a:r>
              <a:rPr lang="en-US" sz="1600" b="0" i="0" u="none" strike="noStrike" dirty="0" err="1">
                <a:solidFill>
                  <a:srgbClr val="000000"/>
                </a:solidFill>
                <a:effectLst/>
                <a:latin typeface="Helvetica Neue" panose="02000503000000020004" pitchFamily="2" charset="0"/>
              </a:rPr>
              <a:t>read_csv</a:t>
            </a:r>
            <a:r>
              <a:rPr lang="en-US" sz="1600" b="0" i="0" u="none" strike="noStrike" dirty="0">
                <a:solidFill>
                  <a:srgbClr val="000000"/>
                </a:solidFill>
                <a:effectLst/>
                <a:latin typeface="Helvetica Neue" panose="02000503000000020004" pitchFamily="2" charset="0"/>
              </a:rPr>
              <a:t> is a function provided by Pandas that reads a CSV file and returns a </a:t>
            </a:r>
            <a:r>
              <a:rPr lang="en-US" sz="1600" b="0" i="0" u="none" strike="noStrike" dirty="0" err="1">
                <a:solidFill>
                  <a:srgbClr val="000000"/>
                </a:solidFill>
                <a:effectLst/>
                <a:latin typeface="Helvetica Neue" panose="02000503000000020004" pitchFamily="2" charset="0"/>
              </a:rPr>
              <a:t>DataFrame</a:t>
            </a:r>
            <a:r>
              <a:rPr lang="en-US" sz="1600" b="0" i="0" u="none" strike="noStrike" dirty="0">
                <a:solidFill>
                  <a:srgbClr val="000000"/>
                </a:solidFill>
                <a:effectLst/>
                <a:latin typeface="Helvetica Neue" panose="02000503000000020004" pitchFamily="2" charset="0"/>
              </a:rPr>
              <a:t> object.</a:t>
            </a:r>
          </a:p>
          <a:p>
            <a:pPr algn="l"/>
            <a:r>
              <a:rPr lang="en-US" sz="1600" b="0" i="0" u="none" strike="noStrike" dirty="0">
                <a:solidFill>
                  <a:srgbClr val="000000"/>
                </a:solidFill>
                <a:effectLst/>
                <a:latin typeface="Helvetica Neue" panose="02000503000000020004" pitchFamily="2" charset="0"/>
              </a:rPr>
              <a:t>The argument '</a:t>
            </a:r>
            <a:r>
              <a:rPr lang="en-US" sz="1600" b="0" i="0" u="none" strike="noStrike" dirty="0" err="1">
                <a:solidFill>
                  <a:srgbClr val="000000"/>
                </a:solidFill>
                <a:effectLst/>
                <a:latin typeface="Helvetica Neue" panose="02000503000000020004" pitchFamily="2" charset="0"/>
              </a:rPr>
              <a:t>Universities.csv.gz</a:t>
            </a:r>
            <a:r>
              <a:rPr lang="en-US" sz="1600" b="0" i="0" u="none" strike="noStrike" dirty="0">
                <a:solidFill>
                  <a:srgbClr val="000000"/>
                </a:solidFill>
                <a:effectLst/>
                <a:latin typeface="Helvetica Neue" panose="02000503000000020004" pitchFamily="2" charset="0"/>
              </a:rPr>
              <a:t>' is the name of the compressed CSV file that we want to read.</a:t>
            </a:r>
          </a:p>
          <a:p>
            <a:pPr algn="l"/>
            <a:r>
              <a:rPr lang="en-US" sz="1600" b="0" i="0" u="none" strike="noStrike" dirty="0">
                <a:solidFill>
                  <a:srgbClr val="000000"/>
                </a:solidFill>
                <a:effectLst/>
                <a:latin typeface="Helvetica Neue" panose="02000503000000020004" pitchFamily="2" charset="0"/>
              </a:rPr>
              <a:t>The head() function is then used on the </a:t>
            </a:r>
            <a:r>
              <a:rPr lang="en-US" sz="1600" b="0" i="0" u="none" strike="noStrike" dirty="0" err="1">
                <a:solidFill>
                  <a:srgbClr val="000000"/>
                </a:solidFill>
                <a:effectLst/>
                <a:latin typeface="Helvetica Neue" panose="02000503000000020004" pitchFamily="2" charset="0"/>
              </a:rPr>
              <a:t>DataFrame</a:t>
            </a:r>
            <a:r>
              <a:rPr lang="en-US" sz="1600" b="0" i="0" u="none" strike="noStrike" dirty="0">
                <a:solidFill>
                  <a:srgbClr val="000000"/>
                </a:solidFill>
                <a:effectLst/>
                <a:latin typeface="Helvetica Neue" panose="02000503000000020004" pitchFamily="2" charset="0"/>
              </a:rPr>
              <a:t> object to show the first three rows of the dataset. This can be useful for quickly inspecting the data and checking that it has been loaded correctly.</a:t>
            </a:r>
          </a:p>
          <a:p>
            <a:endParaRPr lang="en-US" sz="2200" dirty="0"/>
          </a:p>
        </p:txBody>
      </p:sp>
      <p:pic>
        <p:nvPicPr>
          <p:cNvPr id="4" name="Content Placeholder 4" descr="A screenshot of a computer&#10;&#10;Description automatically generated">
            <a:extLst>
              <a:ext uri="{FF2B5EF4-FFF2-40B4-BE49-F238E27FC236}">
                <a16:creationId xmlns:a16="http://schemas.microsoft.com/office/drawing/2014/main" id="{99D12349-3B3B-A816-4921-40579D176824}"/>
              </a:ext>
            </a:extLst>
          </p:cNvPr>
          <p:cNvPicPr>
            <a:picLocks noChangeAspect="1"/>
          </p:cNvPicPr>
          <p:nvPr/>
        </p:nvPicPr>
        <p:blipFill>
          <a:blip r:embed="rId2"/>
          <a:stretch>
            <a:fillRect/>
          </a:stretch>
        </p:blipFill>
        <p:spPr>
          <a:xfrm>
            <a:off x="4654296" y="639520"/>
            <a:ext cx="7297072" cy="5523535"/>
          </a:xfrm>
          <a:prstGeom prst="rect">
            <a:avLst/>
          </a:prstGeom>
        </p:spPr>
      </p:pic>
    </p:spTree>
    <p:extLst>
      <p:ext uri="{BB962C8B-B14F-4D97-AF65-F5344CB8AC3E}">
        <p14:creationId xmlns:p14="http://schemas.microsoft.com/office/powerpoint/2010/main" val="3139063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B637-005B-386F-8FE7-DB394C68DF0D}"/>
              </a:ext>
            </a:extLst>
          </p:cNvPr>
          <p:cNvSpPr>
            <a:spLocks noGrp="1"/>
          </p:cNvSpPr>
          <p:nvPr>
            <p:ph type="title"/>
          </p:nvPr>
        </p:nvSpPr>
        <p:spPr>
          <a:xfrm>
            <a:off x="630936" y="639520"/>
            <a:ext cx="3429000" cy="1719072"/>
          </a:xfrm>
        </p:spPr>
        <p:txBody>
          <a:bodyPr anchor="b">
            <a:normAutofit/>
          </a:bodyPr>
          <a:lstStyle/>
          <a:p>
            <a:endParaRPr lang="en-US" sz="5400"/>
          </a:p>
        </p:txBody>
      </p:sp>
      <p:sp>
        <p:nvSpPr>
          <p:cNvPr id="3" name="Content Placeholder 2">
            <a:extLst>
              <a:ext uri="{FF2B5EF4-FFF2-40B4-BE49-F238E27FC236}">
                <a16:creationId xmlns:a16="http://schemas.microsoft.com/office/drawing/2014/main" id="{78E0C887-F1F4-6419-470C-C30F1637D3A9}"/>
              </a:ext>
            </a:extLst>
          </p:cNvPr>
          <p:cNvSpPr>
            <a:spLocks noGrp="1"/>
          </p:cNvSpPr>
          <p:nvPr>
            <p:ph idx="1"/>
          </p:nvPr>
        </p:nvSpPr>
        <p:spPr>
          <a:xfrm>
            <a:off x="630936" y="2807208"/>
            <a:ext cx="3429000" cy="3410712"/>
          </a:xfrm>
        </p:spPr>
        <p:txBody>
          <a:bodyPr anchor="t">
            <a:normAutofit/>
          </a:bodyPr>
          <a:lstStyle/>
          <a:p>
            <a:r>
              <a:rPr lang="en-US" sz="1200" b="0" i="0" u="none" strike="noStrike">
                <a:effectLst/>
                <a:latin typeface="Helvetica Neue" panose="02000503000000020004" pitchFamily="2" charset="0"/>
              </a:rPr>
              <a:t>This code calculates the pairwise distance matrix between all the rows in the Final_df DataFrame using the Euclidean distance metric.</a:t>
            </a:r>
          </a:p>
          <a:p>
            <a:r>
              <a:rPr lang="en-US" sz="1200" b="0" i="0" u="none" strike="noStrike">
                <a:effectLst/>
                <a:latin typeface="Helvetica Neue" panose="02000503000000020004" pitchFamily="2" charset="0"/>
              </a:rPr>
              <a:t>The pairwise_distances() function from scikit-learn's metrics module is used for this purpose.</a:t>
            </a:r>
          </a:p>
          <a:p>
            <a:r>
              <a:rPr lang="en-US" sz="1200" b="0" i="0" u="none" strike="noStrike">
                <a:effectLst/>
                <a:latin typeface="Helvetica Neue" panose="02000503000000020004" pitchFamily="2" charset="0"/>
              </a:rPr>
              <a:t>Then, a DataFrame is created from the distance matrix with row and column labels set to the index of Final_df.</a:t>
            </a:r>
          </a:p>
          <a:p>
            <a:r>
              <a:rPr lang="en-US" sz="1200" b="0" i="0" u="none" strike="noStrike">
                <a:effectLst/>
                <a:latin typeface="Helvetica Neue" panose="02000503000000020004" pitchFamily="2" charset="0"/>
              </a:rPr>
              <a:t>The NaN values in Final_df are automatically excluded from the distance calculation, as pairwise_distances() function does not consider them in the distance calculation.</a:t>
            </a:r>
          </a:p>
          <a:p>
            <a:endParaRPr lang="en-US" sz="1200"/>
          </a:p>
        </p:txBody>
      </p:sp>
      <p:pic>
        <p:nvPicPr>
          <p:cNvPr id="5" name="Picture 4" descr="A screenshot of a computer&#10;&#10;Description automatically generated">
            <a:extLst>
              <a:ext uri="{FF2B5EF4-FFF2-40B4-BE49-F238E27FC236}">
                <a16:creationId xmlns:a16="http://schemas.microsoft.com/office/drawing/2014/main" id="{576A05DE-ECB5-1EB1-3E84-C20051066F60}"/>
              </a:ext>
            </a:extLst>
          </p:cNvPr>
          <p:cNvPicPr>
            <a:picLocks noChangeAspect="1"/>
          </p:cNvPicPr>
          <p:nvPr/>
        </p:nvPicPr>
        <p:blipFill>
          <a:blip r:embed="rId2"/>
          <a:stretch>
            <a:fillRect/>
          </a:stretch>
        </p:blipFill>
        <p:spPr>
          <a:xfrm>
            <a:off x="4654296" y="2255368"/>
            <a:ext cx="6903720" cy="2347263"/>
          </a:xfrm>
          <a:prstGeom prst="rect">
            <a:avLst/>
          </a:prstGeom>
        </p:spPr>
      </p:pic>
    </p:spTree>
    <p:extLst>
      <p:ext uri="{BB962C8B-B14F-4D97-AF65-F5344CB8AC3E}">
        <p14:creationId xmlns:p14="http://schemas.microsoft.com/office/powerpoint/2010/main" val="271517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54A26-D5DF-C289-2CC4-B732C8412CA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82A3F77-017B-2B5C-3A98-923B165A67A5}"/>
              </a:ext>
            </a:extLst>
          </p:cNvPr>
          <p:cNvSpPr>
            <a:spLocks noGrp="1"/>
          </p:cNvSpPr>
          <p:nvPr>
            <p:ph idx="1"/>
          </p:nvPr>
        </p:nvSpPr>
        <p:spPr/>
        <p:txBody>
          <a:bodyPr/>
          <a:lstStyle/>
          <a:p>
            <a:r>
              <a:rPr lang="en-US" b="0" i="0" u="none" strike="noStrike" dirty="0">
                <a:solidFill>
                  <a:srgbClr val="000000"/>
                </a:solidFill>
                <a:effectLst/>
                <a:latin typeface="Helvetica Neue" panose="02000503000000020004" pitchFamily="2" charset="0"/>
              </a:rPr>
              <a:t>The distance to cluster 1 is 14789.58877, and to cluster 2 it is 26020.358844. Tufts is closer to cluster 1. We can therefore </a:t>
            </a:r>
            <a:r>
              <a:rPr lang="en-US" b="0" i="0" u="none" strike="noStrike" dirty="0" err="1">
                <a:solidFill>
                  <a:srgbClr val="000000"/>
                </a:solidFill>
                <a:effectLst/>
                <a:latin typeface="Helvetica Neue" panose="02000503000000020004" pitchFamily="2" charset="0"/>
              </a:rPr>
              <a:t>imput</a:t>
            </a:r>
            <a:r>
              <a:rPr lang="en-US" b="0" i="0" u="none" strike="noStrike" dirty="0">
                <a:solidFill>
                  <a:srgbClr val="000000"/>
                </a:solidFill>
                <a:effectLst/>
                <a:latin typeface="Helvetica Neue" panose="02000503000000020004" pitchFamily="2" charset="0"/>
              </a:rPr>
              <a:t> the missing value for </a:t>
            </a:r>
            <a:r>
              <a:rPr lang="en-US" dirty="0"/>
              <a:t># PT undergrad</a:t>
            </a:r>
            <a:r>
              <a:rPr lang="en-US" b="0" i="0" u="none" strike="noStrike" dirty="0">
                <a:solidFill>
                  <a:srgbClr val="000000"/>
                </a:solidFill>
                <a:effectLst/>
                <a:latin typeface="Helvetica Neue" panose="02000503000000020004" pitchFamily="2" charset="0"/>
              </a:rPr>
              <a:t> in </a:t>
            </a:r>
            <a:r>
              <a:rPr lang="en-US" dirty="0" err="1"/>
              <a:t>Final_df</a:t>
            </a:r>
            <a:r>
              <a:rPr lang="en-US" b="0" i="0" u="none" strike="noStrike" dirty="0">
                <a:solidFill>
                  <a:srgbClr val="000000"/>
                </a:solidFill>
                <a:effectLst/>
                <a:latin typeface="Helvetica Neue" panose="02000503000000020004" pitchFamily="2" charset="0"/>
              </a:rPr>
              <a:t>.</a:t>
            </a:r>
            <a:endParaRPr lang="en-US" dirty="0"/>
          </a:p>
        </p:txBody>
      </p:sp>
    </p:spTree>
    <p:extLst>
      <p:ext uri="{BB962C8B-B14F-4D97-AF65-F5344CB8AC3E}">
        <p14:creationId xmlns:p14="http://schemas.microsoft.com/office/powerpoint/2010/main" val="6921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D5BB-1141-6862-78AB-3ABF50DF5160}"/>
              </a:ext>
            </a:extLst>
          </p:cNvPr>
          <p:cNvSpPr>
            <a:spLocks noGrp="1"/>
          </p:cNvSpPr>
          <p:nvPr>
            <p:ph type="title"/>
          </p:nvPr>
        </p:nvSpPr>
        <p:spPr/>
        <p:txBody>
          <a:bodyPr>
            <a:normAutofit/>
          </a:bodyPr>
          <a:lstStyle/>
          <a:p>
            <a:r>
              <a:rPr lang="en-US" sz="1800" b="0" i="0" u="none" strike="noStrike" dirty="0">
                <a:solidFill>
                  <a:srgbClr val="000000"/>
                </a:solidFill>
                <a:effectLst/>
                <a:latin typeface="Open Sans" panose="020B0606030504020204" pitchFamily="34" charset="0"/>
              </a:rPr>
              <a:t>Q4:</a:t>
            </a:r>
            <a:endParaRPr lang="en-US" sz="1800" dirty="0"/>
          </a:p>
        </p:txBody>
      </p:sp>
      <p:sp>
        <p:nvSpPr>
          <p:cNvPr id="3" name="Content Placeholder 2">
            <a:extLst>
              <a:ext uri="{FF2B5EF4-FFF2-40B4-BE49-F238E27FC236}">
                <a16:creationId xmlns:a16="http://schemas.microsoft.com/office/drawing/2014/main" id="{FC8832CD-3133-AFC5-9242-7D6196539D20}"/>
              </a:ext>
            </a:extLst>
          </p:cNvPr>
          <p:cNvSpPr>
            <a:spLocks noGrp="1"/>
          </p:cNvSpPr>
          <p:nvPr>
            <p:ph idx="1"/>
          </p:nvPr>
        </p:nvSpPr>
        <p:spPr>
          <a:xfrm>
            <a:off x="838200" y="2141537"/>
            <a:ext cx="10515600" cy="4351338"/>
          </a:xfrm>
        </p:spPr>
        <p:txBody>
          <a:bodyPr>
            <a:noAutofit/>
          </a:bodyPr>
          <a:lstStyle/>
          <a:p>
            <a:pPr algn="l"/>
            <a:r>
              <a:rPr lang="en-US" sz="1100" b="0" i="0" u="none" strike="noStrike" dirty="0">
                <a:solidFill>
                  <a:srgbClr val="000000"/>
                </a:solidFill>
                <a:effectLst/>
                <a:latin typeface="Helvetica Neue" panose="02000503000000020004" pitchFamily="2" charset="0"/>
              </a:rPr>
              <a:t>This code imputes missing values in the # PT undergrad column of the tufts </a:t>
            </a:r>
            <a:r>
              <a:rPr lang="en-US" sz="1100" b="0" i="0" u="none" strike="noStrike" dirty="0" err="1">
                <a:solidFill>
                  <a:srgbClr val="000000"/>
                </a:solidFill>
                <a:effectLst/>
                <a:latin typeface="Helvetica Neue" panose="02000503000000020004" pitchFamily="2" charset="0"/>
              </a:rPr>
              <a:t>dataframe</a:t>
            </a:r>
            <a:r>
              <a:rPr lang="en-US" sz="1100" b="0" i="0" u="none" strike="noStrike" dirty="0">
                <a:solidFill>
                  <a:srgbClr val="000000"/>
                </a:solidFill>
                <a:effectLst/>
                <a:latin typeface="Helvetica Neue" panose="02000503000000020004" pitchFamily="2" charset="0"/>
              </a:rPr>
              <a:t> by replacing them with the mean of the # PT undergrad column for the clusters in the </a:t>
            </a:r>
            <a:r>
              <a:rPr lang="en-US" sz="1100" b="0" i="0" u="none" strike="noStrike" dirty="0" err="1">
                <a:solidFill>
                  <a:srgbClr val="000000"/>
                </a:solidFill>
                <a:effectLst/>
                <a:latin typeface="Helvetica Neue" panose="02000503000000020004" pitchFamily="2" charset="0"/>
              </a:rPr>
              <a:t>clusters_mean</a:t>
            </a:r>
            <a:r>
              <a:rPr lang="en-US" sz="1100" b="0" i="0" u="none" strike="noStrike" dirty="0">
                <a:solidFill>
                  <a:srgbClr val="000000"/>
                </a:solidFill>
                <a:effectLst/>
                <a:latin typeface="Helvetica Neue" panose="02000503000000020004" pitchFamily="2" charset="0"/>
              </a:rPr>
              <a:t> </a:t>
            </a:r>
            <a:r>
              <a:rPr lang="en-US" sz="1100" b="0" i="0" u="none" strike="noStrike" dirty="0" err="1">
                <a:solidFill>
                  <a:srgbClr val="000000"/>
                </a:solidFill>
                <a:effectLst/>
                <a:latin typeface="Helvetica Neue" panose="02000503000000020004" pitchFamily="2" charset="0"/>
              </a:rPr>
              <a:t>dataframe</a:t>
            </a:r>
            <a:r>
              <a:rPr lang="en-US" sz="1100" b="0" i="0" u="none" strike="noStrike" dirty="0">
                <a:solidFill>
                  <a:srgbClr val="000000"/>
                </a:solidFill>
                <a:effectLst/>
                <a:latin typeface="Helvetica Neue" panose="02000503000000020004" pitchFamily="2" charset="0"/>
              </a:rPr>
              <a:t>.</a:t>
            </a:r>
          </a:p>
          <a:p>
            <a:pPr algn="l"/>
            <a:r>
              <a:rPr lang="en-US" sz="1100" b="0" i="0" u="none" strike="noStrike" dirty="0">
                <a:solidFill>
                  <a:srgbClr val="000000"/>
                </a:solidFill>
                <a:effectLst/>
                <a:latin typeface="Helvetica Neue" panose="02000503000000020004" pitchFamily="2" charset="0"/>
              </a:rPr>
              <a:t>The </a:t>
            </a:r>
            <a:r>
              <a:rPr lang="en-US" sz="1100" b="0" i="0" u="none" strike="noStrike" dirty="0" err="1">
                <a:solidFill>
                  <a:srgbClr val="000000"/>
                </a:solidFill>
                <a:effectLst/>
                <a:latin typeface="Helvetica Neue" panose="02000503000000020004" pitchFamily="2" charset="0"/>
              </a:rPr>
              <a:t>fillna</a:t>
            </a:r>
            <a:r>
              <a:rPr lang="en-US" sz="1100" b="0" i="0" u="none" strike="noStrike" dirty="0">
                <a:solidFill>
                  <a:srgbClr val="000000"/>
                </a:solidFill>
                <a:effectLst/>
                <a:latin typeface="Helvetica Neue" panose="02000503000000020004" pitchFamily="2" charset="0"/>
              </a:rPr>
              <a:t>() method is called on the # PT undergrad column of the tufts </a:t>
            </a:r>
            <a:r>
              <a:rPr lang="en-US" sz="1100" b="0" i="0" u="none" strike="noStrike" dirty="0" err="1">
                <a:solidFill>
                  <a:srgbClr val="000000"/>
                </a:solidFill>
                <a:effectLst/>
                <a:latin typeface="Helvetica Neue" panose="02000503000000020004" pitchFamily="2" charset="0"/>
              </a:rPr>
              <a:t>dataframe</a:t>
            </a:r>
            <a:r>
              <a:rPr lang="en-US" sz="1100" b="0" i="0" u="none" strike="noStrike" dirty="0">
                <a:solidFill>
                  <a:srgbClr val="000000"/>
                </a:solidFill>
                <a:effectLst/>
                <a:latin typeface="Helvetica Neue" panose="02000503000000020004" pitchFamily="2" charset="0"/>
              </a:rPr>
              <a:t>, which replaces any missing values in the column with the value provided as the argument, in this case, the mean of the # PT undergrad column for the clusters in the </a:t>
            </a:r>
            <a:r>
              <a:rPr lang="en-US" sz="1100" b="0" i="0" u="none" strike="noStrike" dirty="0" err="1">
                <a:solidFill>
                  <a:srgbClr val="000000"/>
                </a:solidFill>
                <a:effectLst/>
                <a:latin typeface="Helvetica Neue" panose="02000503000000020004" pitchFamily="2" charset="0"/>
              </a:rPr>
              <a:t>clusters_mean</a:t>
            </a:r>
            <a:r>
              <a:rPr lang="en-US" sz="1100" b="0" i="0" u="none" strike="noStrike" dirty="0">
                <a:solidFill>
                  <a:srgbClr val="000000"/>
                </a:solidFill>
                <a:effectLst/>
                <a:latin typeface="Helvetica Neue" panose="02000503000000020004" pitchFamily="2" charset="0"/>
              </a:rPr>
              <a:t> </a:t>
            </a:r>
            <a:r>
              <a:rPr lang="en-US" sz="1100" b="0" i="0" u="none" strike="noStrike" dirty="0" err="1">
                <a:solidFill>
                  <a:srgbClr val="000000"/>
                </a:solidFill>
                <a:effectLst/>
                <a:latin typeface="Helvetica Neue" panose="02000503000000020004" pitchFamily="2" charset="0"/>
              </a:rPr>
              <a:t>dataframe</a:t>
            </a:r>
            <a:r>
              <a:rPr lang="en-US" sz="1100" b="0" i="0" u="none" strike="noStrike" dirty="0">
                <a:solidFill>
                  <a:srgbClr val="000000"/>
                </a:solidFill>
                <a:effectLst/>
                <a:latin typeface="Helvetica Neue" panose="02000503000000020004" pitchFamily="2" charset="0"/>
              </a:rPr>
              <a:t>. The </a:t>
            </a:r>
            <a:r>
              <a:rPr lang="en-US" sz="1100" b="0" i="0" u="none" strike="noStrike" dirty="0" err="1">
                <a:solidFill>
                  <a:srgbClr val="000000"/>
                </a:solidFill>
                <a:effectLst/>
                <a:latin typeface="Helvetica Neue" panose="02000503000000020004" pitchFamily="2" charset="0"/>
              </a:rPr>
              <a:t>inplace</a:t>
            </a:r>
            <a:r>
              <a:rPr lang="en-US" sz="1100" b="0" i="0" u="none" strike="noStrike" dirty="0">
                <a:solidFill>
                  <a:srgbClr val="000000"/>
                </a:solidFill>
                <a:effectLst/>
                <a:latin typeface="Helvetica Neue" panose="02000503000000020004" pitchFamily="2" charset="0"/>
              </a:rPr>
              <a:t>=True parameter ensures that the changes are made directly to the tufts </a:t>
            </a:r>
            <a:r>
              <a:rPr lang="en-US" sz="1100" b="0" i="0" u="none" strike="noStrike" dirty="0" err="1">
                <a:solidFill>
                  <a:srgbClr val="000000"/>
                </a:solidFill>
                <a:effectLst/>
                <a:latin typeface="Helvetica Neue" panose="02000503000000020004" pitchFamily="2" charset="0"/>
              </a:rPr>
              <a:t>dataframe</a:t>
            </a:r>
            <a:r>
              <a:rPr lang="en-US" sz="1100" b="0" i="0" u="none" strike="noStrike" dirty="0">
                <a:solidFill>
                  <a:srgbClr val="000000"/>
                </a:solidFill>
                <a:effectLst/>
                <a:latin typeface="Helvetica Neue" panose="02000503000000020004" pitchFamily="2" charset="0"/>
              </a:rPr>
              <a:t>, rather than creating a new </a:t>
            </a:r>
            <a:r>
              <a:rPr lang="en-US" sz="1100" b="0" i="0" u="none" strike="noStrike" dirty="0" err="1">
                <a:solidFill>
                  <a:srgbClr val="000000"/>
                </a:solidFill>
                <a:effectLst/>
                <a:latin typeface="Helvetica Neue" panose="02000503000000020004" pitchFamily="2" charset="0"/>
              </a:rPr>
              <a:t>dataframe</a:t>
            </a:r>
            <a:r>
              <a:rPr lang="en-US" sz="1100" b="0" i="0" u="none" strike="noStrike" dirty="0">
                <a:solidFill>
                  <a:srgbClr val="000000"/>
                </a:solidFill>
                <a:effectLst/>
                <a:latin typeface="Helvetica Neue" panose="02000503000000020004" pitchFamily="2" charset="0"/>
              </a:rPr>
              <a:t> with the imputed values.</a:t>
            </a:r>
          </a:p>
          <a:p>
            <a:endParaRPr lang="en-US" sz="1600" dirty="0"/>
          </a:p>
        </p:txBody>
      </p:sp>
      <p:pic>
        <p:nvPicPr>
          <p:cNvPr id="5" name="Picture 4">
            <a:extLst>
              <a:ext uri="{FF2B5EF4-FFF2-40B4-BE49-F238E27FC236}">
                <a16:creationId xmlns:a16="http://schemas.microsoft.com/office/drawing/2014/main" id="{88318052-32CF-0A88-5C61-EB2FD30E2E07}"/>
              </a:ext>
            </a:extLst>
          </p:cNvPr>
          <p:cNvPicPr>
            <a:picLocks noChangeAspect="1"/>
          </p:cNvPicPr>
          <p:nvPr/>
        </p:nvPicPr>
        <p:blipFill>
          <a:blip r:embed="rId2"/>
          <a:stretch>
            <a:fillRect/>
          </a:stretch>
        </p:blipFill>
        <p:spPr>
          <a:xfrm>
            <a:off x="1806318" y="3429000"/>
            <a:ext cx="6997700" cy="723900"/>
          </a:xfrm>
          <a:prstGeom prst="rect">
            <a:avLst/>
          </a:prstGeom>
        </p:spPr>
      </p:pic>
      <p:pic>
        <p:nvPicPr>
          <p:cNvPr id="6" name="Picture 5" descr="A screenshot of a graph&#10;&#10;Description automatically generated">
            <a:extLst>
              <a:ext uri="{FF2B5EF4-FFF2-40B4-BE49-F238E27FC236}">
                <a16:creationId xmlns:a16="http://schemas.microsoft.com/office/drawing/2014/main" id="{E05D7EDC-FC91-3AB6-B5D8-C1C5850D0895}"/>
              </a:ext>
            </a:extLst>
          </p:cNvPr>
          <p:cNvPicPr>
            <a:picLocks noChangeAspect="1"/>
          </p:cNvPicPr>
          <p:nvPr/>
        </p:nvPicPr>
        <p:blipFill>
          <a:blip r:embed="rId3"/>
          <a:stretch>
            <a:fillRect/>
          </a:stretch>
        </p:blipFill>
        <p:spPr>
          <a:xfrm>
            <a:off x="1701730" y="4344987"/>
            <a:ext cx="7569200" cy="1955800"/>
          </a:xfrm>
          <a:prstGeom prst="rect">
            <a:avLst/>
          </a:prstGeom>
        </p:spPr>
      </p:pic>
      <p:sp>
        <p:nvSpPr>
          <p:cNvPr id="7" name="TextBox 6">
            <a:extLst>
              <a:ext uri="{FF2B5EF4-FFF2-40B4-BE49-F238E27FC236}">
                <a16:creationId xmlns:a16="http://schemas.microsoft.com/office/drawing/2014/main" id="{E9B2E2D0-AC5D-270E-69B8-513500595AFA}"/>
              </a:ext>
            </a:extLst>
          </p:cNvPr>
          <p:cNvSpPr txBox="1"/>
          <p:nvPr/>
        </p:nvSpPr>
        <p:spPr>
          <a:xfrm>
            <a:off x="1503612" y="1368028"/>
            <a:ext cx="9245736" cy="369332"/>
          </a:xfrm>
          <a:prstGeom prst="rect">
            <a:avLst/>
          </a:prstGeom>
          <a:noFill/>
        </p:spPr>
        <p:txBody>
          <a:bodyPr wrap="none" rtlCol="0">
            <a:spAutoFit/>
          </a:bodyPr>
          <a:lstStyle/>
          <a:p>
            <a:r>
              <a:rPr lang="en-US" dirty="0"/>
              <a:t>Impute the missing values for Tufts by taking the average of the cluster on those measurements. </a:t>
            </a:r>
          </a:p>
        </p:txBody>
      </p:sp>
    </p:spTree>
    <p:extLst>
      <p:ext uri="{BB962C8B-B14F-4D97-AF65-F5344CB8AC3E}">
        <p14:creationId xmlns:p14="http://schemas.microsoft.com/office/powerpoint/2010/main" val="846583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3380" y="1923337"/>
            <a:ext cx="4973216" cy="2378075"/>
          </a:xfrm>
        </p:spPr>
        <p:txBody>
          <a:bodyPr/>
          <a:lstStyle/>
          <a:p>
            <a:r>
              <a:rPr lang="en-IN" dirty="0"/>
              <a:t>Thank you</a:t>
            </a:r>
          </a:p>
        </p:txBody>
      </p:sp>
    </p:spTree>
    <p:extLst>
      <p:ext uri="{BB962C8B-B14F-4D97-AF65-F5344CB8AC3E}">
        <p14:creationId xmlns:p14="http://schemas.microsoft.com/office/powerpoint/2010/main" val="1295789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99A89-46A2-82FC-B1FD-905A5ABA07A3}"/>
              </a:ext>
            </a:extLst>
          </p:cNvPr>
          <p:cNvSpPr>
            <a:spLocks noGrp="1"/>
          </p:cNvSpPr>
          <p:nvPr>
            <p:ph type="title"/>
          </p:nvPr>
        </p:nvSpPr>
        <p:spPr>
          <a:xfrm>
            <a:off x="197236" y="442995"/>
            <a:ext cx="3932237" cy="1046136"/>
          </a:xfrm>
        </p:spPr>
        <p:txBody>
          <a:bodyPr/>
          <a:lstStyle/>
          <a:p>
            <a:r>
              <a:rPr lang="en-US" dirty="0"/>
              <a:t>Copy The </a:t>
            </a:r>
            <a:r>
              <a:rPr lang="en-US" dirty="0" err="1"/>
              <a:t>DataFrame</a:t>
            </a:r>
            <a:endParaRPr lang="en-US" dirty="0"/>
          </a:p>
        </p:txBody>
      </p:sp>
      <p:sp>
        <p:nvSpPr>
          <p:cNvPr id="3" name="Content Placeholder 2">
            <a:extLst>
              <a:ext uri="{FF2B5EF4-FFF2-40B4-BE49-F238E27FC236}">
                <a16:creationId xmlns:a16="http://schemas.microsoft.com/office/drawing/2014/main" id="{DC6DC4D6-A194-0EA4-D577-49D99E9D22D8}"/>
              </a:ext>
            </a:extLst>
          </p:cNvPr>
          <p:cNvSpPr>
            <a:spLocks noGrp="1"/>
          </p:cNvSpPr>
          <p:nvPr>
            <p:ph idx="1"/>
          </p:nvPr>
        </p:nvSpPr>
        <p:spPr>
          <a:xfrm>
            <a:off x="5183188" y="883403"/>
            <a:ext cx="6172200" cy="4977647"/>
          </a:xfrm>
        </p:spPr>
        <p:txBody>
          <a:bodyPr>
            <a:normAutofit/>
          </a:bodyPr>
          <a:lstStyle/>
          <a:p>
            <a:pPr algn="l" rtl="0"/>
            <a:r>
              <a:rPr lang="en-US" dirty="0">
                <a:solidFill>
                  <a:srgbClr val="000000"/>
                </a:solidFill>
                <a:effectLst/>
              </a:rPr>
              <a:t>The code creates a copy of the original </a:t>
            </a:r>
            <a:r>
              <a:rPr lang="en-US" dirty="0" err="1">
                <a:solidFill>
                  <a:srgbClr val="000000"/>
                </a:solidFill>
                <a:effectLst/>
              </a:rPr>
              <a:t>DataFrame</a:t>
            </a:r>
            <a:r>
              <a:rPr lang="en-US" dirty="0">
                <a:solidFill>
                  <a:srgbClr val="000000"/>
                </a:solidFill>
                <a:effectLst/>
              </a:rPr>
              <a:t> object named </a:t>
            </a:r>
            <a:r>
              <a:rPr lang="en-US" dirty="0" err="1">
                <a:solidFill>
                  <a:srgbClr val="000000"/>
                </a:solidFill>
                <a:effectLst/>
              </a:rPr>
              <a:t>df</a:t>
            </a:r>
            <a:r>
              <a:rPr lang="en-US" dirty="0">
                <a:solidFill>
                  <a:srgbClr val="000000"/>
                </a:solidFill>
                <a:effectLst/>
              </a:rPr>
              <a:t> and assigns it to a new variable called data.</a:t>
            </a:r>
          </a:p>
          <a:p>
            <a:pPr algn="l" rtl="0"/>
            <a:r>
              <a:rPr lang="en-US" dirty="0">
                <a:solidFill>
                  <a:srgbClr val="000000"/>
                </a:solidFill>
                <a:effectLst/>
              </a:rPr>
              <a:t>This is often done to ensure that any changes made to the data will not affect the original </a:t>
            </a:r>
            <a:r>
              <a:rPr lang="en-US" dirty="0" err="1">
                <a:solidFill>
                  <a:srgbClr val="000000"/>
                </a:solidFill>
                <a:effectLst/>
              </a:rPr>
              <a:t>DataFrame</a:t>
            </a:r>
            <a:r>
              <a:rPr lang="en-US" dirty="0">
                <a:solidFill>
                  <a:srgbClr val="000000"/>
                </a:solidFill>
                <a:effectLst/>
              </a:rPr>
              <a:t>. This is important when working with large datasets or when performing multiple operations on the data, as it can help prevent errors or unintended consequences.</a:t>
            </a:r>
          </a:p>
          <a:p>
            <a:pPr algn="l" rtl="0"/>
            <a:r>
              <a:rPr lang="en-US" dirty="0">
                <a:solidFill>
                  <a:srgbClr val="000000"/>
                </a:solidFill>
                <a:effectLst/>
              </a:rPr>
              <a:t>The copy() function is a method provided by Pandas that creates a new copy of the </a:t>
            </a:r>
            <a:r>
              <a:rPr lang="en-US" dirty="0" err="1">
                <a:solidFill>
                  <a:srgbClr val="000000"/>
                </a:solidFill>
                <a:effectLst/>
              </a:rPr>
              <a:t>DataFrame</a:t>
            </a:r>
            <a:r>
              <a:rPr lang="en-US" dirty="0">
                <a:solidFill>
                  <a:srgbClr val="000000"/>
                </a:solidFill>
                <a:effectLst/>
              </a:rPr>
              <a:t> object. By default, it creates a "deep" copy, meaning that the new object is completely independent of the original object and any changes made to one will not affect the other.</a:t>
            </a:r>
          </a:p>
          <a:p>
            <a:pPr marL="0" indent="0">
              <a:buNone/>
            </a:pPr>
            <a:br>
              <a:rPr lang="en-US" dirty="0">
                <a:effectLst/>
              </a:rPr>
            </a:br>
            <a:endParaRPr lang="en-US" dirty="0">
              <a:effectLst/>
            </a:endParaRPr>
          </a:p>
          <a:p>
            <a:endParaRPr lang="en-US" dirty="0"/>
          </a:p>
        </p:txBody>
      </p:sp>
      <p:sp>
        <p:nvSpPr>
          <p:cNvPr id="4" name="Text Placeholder 3">
            <a:extLst>
              <a:ext uri="{FF2B5EF4-FFF2-40B4-BE49-F238E27FC236}">
                <a16:creationId xmlns:a16="http://schemas.microsoft.com/office/drawing/2014/main" id="{837E0C12-6931-D98C-B9BD-D3635BAE9E7C}"/>
              </a:ext>
            </a:extLst>
          </p:cNvPr>
          <p:cNvSpPr>
            <a:spLocks noGrp="1"/>
          </p:cNvSpPr>
          <p:nvPr>
            <p:ph type="body" sz="half" idx="2"/>
          </p:nvPr>
        </p:nvSpPr>
        <p:spPr/>
        <p:txBody>
          <a:bodyPr/>
          <a:lstStyle/>
          <a:p>
            <a:endParaRPr lang="en-US" dirty="0"/>
          </a:p>
        </p:txBody>
      </p:sp>
      <p:pic>
        <p:nvPicPr>
          <p:cNvPr id="8" name="Picture 7" descr="A white rectangular sign with black and green text&#10;&#10;Description automatically generated">
            <a:extLst>
              <a:ext uri="{FF2B5EF4-FFF2-40B4-BE49-F238E27FC236}">
                <a16:creationId xmlns:a16="http://schemas.microsoft.com/office/drawing/2014/main" id="{233B3969-FFBD-8E20-139A-2B8B2C5367D8}"/>
              </a:ext>
            </a:extLst>
          </p:cNvPr>
          <p:cNvPicPr>
            <a:picLocks noChangeAspect="1"/>
          </p:cNvPicPr>
          <p:nvPr/>
        </p:nvPicPr>
        <p:blipFill>
          <a:blip r:embed="rId2"/>
          <a:stretch>
            <a:fillRect/>
          </a:stretch>
        </p:blipFill>
        <p:spPr>
          <a:xfrm>
            <a:off x="361949" y="2926080"/>
            <a:ext cx="4061769" cy="812800"/>
          </a:xfrm>
          <a:prstGeom prst="rect">
            <a:avLst/>
          </a:prstGeom>
        </p:spPr>
      </p:pic>
    </p:spTree>
    <p:extLst>
      <p:ext uri="{BB962C8B-B14F-4D97-AF65-F5344CB8AC3E}">
        <p14:creationId xmlns:p14="http://schemas.microsoft.com/office/powerpoint/2010/main" val="2973475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A84B-1D51-8035-7E96-A48C53528DD9}"/>
              </a:ext>
            </a:extLst>
          </p:cNvPr>
          <p:cNvSpPr>
            <a:spLocks noGrp="1"/>
          </p:cNvSpPr>
          <p:nvPr>
            <p:ph type="title"/>
          </p:nvPr>
        </p:nvSpPr>
        <p:spPr/>
        <p:txBody>
          <a:bodyPr/>
          <a:lstStyle/>
          <a:p>
            <a:r>
              <a:rPr lang="en-US" dirty="0"/>
              <a:t>Q1.Remove all records with missing measurements from the dataset.</a:t>
            </a:r>
          </a:p>
        </p:txBody>
      </p:sp>
      <p:sp>
        <p:nvSpPr>
          <p:cNvPr id="7" name="Content Placeholder 6">
            <a:extLst>
              <a:ext uri="{FF2B5EF4-FFF2-40B4-BE49-F238E27FC236}">
                <a16:creationId xmlns:a16="http://schemas.microsoft.com/office/drawing/2014/main" id="{5EC525AB-871B-4DD3-6E2B-D7A94CFFE8CC}"/>
              </a:ext>
            </a:extLst>
          </p:cNvPr>
          <p:cNvSpPr>
            <a:spLocks noGrp="1"/>
          </p:cNvSpPr>
          <p:nvPr>
            <p:ph idx="1"/>
          </p:nvPr>
        </p:nvSpPr>
        <p:spPr/>
        <p:txBody>
          <a:bodyPr/>
          <a:lstStyle/>
          <a:p>
            <a:pPr algn="l"/>
            <a:r>
              <a:rPr lang="en-US" b="0" i="0" u="none" strike="noStrike" dirty="0">
                <a:solidFill>
                  <a:srgbClr val="000000"/>
                </a:solidFill>
                <a:effectLst/>
                <a:latin typeface="Helvetica Neue" panose="02000503000000020004" pitchFamily="2" charset="0"/>
              </a:rPr>
              <a:t>The code drops all rows in the data </a:t>
            </a:r>
            <a:r>
              <a:rPr lang="en-US" b="0" i="0" u="none" strike="noStrike" dirty="0" err="1">
                <a:solidFill>
                  <a:srgbClr val="000000"/>
                </a:solidFill>
                <a:effectLst/>
                <a:latin typeface="Helvetica Neue" panose="02000503000000020004" pitchFamily="2" charset="0"/>
              </a:rPr>
              <a:t>DataFrame</a:t>
            </a:r>
            <a:r>
              <a:rPr lang="en-US" b="0" i="0" u="none" strike="noStrike" dirty="0">
                <a:solidFill>
                  <a:srgbClr val="000000"/>
                </a:solidFill>
                <a:effectLst/>
                <a:latin typeface="Helvetica Neue" panose="02000503000000020004" pitchFamily="2" charset="0"/>
              </a:rPr>
              <a:t> that contain missing or </a:t>
            </a:r>
            <a:r>
              <a:rPr lang="en-US" b="0" i="0" u="none" strike="noStrike" dirty="0" err="1">
                <a:solidFill>
                  <a:srgbClr val="000000"/>
                </a:solidFill>
                <a:effectLst/>
                <a:latin typeface="Helvetica Neue" panose="02000503000000020004" pitchFamily="2" charset="0"/>
              </a:rPr>
              <a:t>NaN</a:t>
            </a:r>
            <a:r>
              <a:rPr lang="en-US" b="0" i="0" u="none" strike="noStrike" dirty="0">
                <a:solidFill>
                  <a:srgbClr val="000000"/>
                </a:solidFill>
                <a:effectLst/>
                <a:latin typeface="Helvetica Neue" panose="02000503000000020004" pitchFamily="2" charset="0"/>
              </a:rPr>
              <a:t> (Not a Number) values and modifies the </a:t>
            </a:r>
            <a:r>
              <a:rPr lang="en-US" b="0" i="0" u="none" strike="noStrike" dirty="0" err="1">
                <a:solidFill>
                  <a:srgbClr val="000000"/>
                </a:solidFill>
                <a:effectLst/>
                <a:latin typeface="Helvetica Neue" panose="02000503000000020004" pitchFamily="2" charset="0"/>
              </a:rPr>
              <a:t>DataFrame</a:t>
            </a:r>
            <a:r>
              <a:rPr lang="en-US" b="0" i="0" u="none" strike="noStrike" dirty="0">
                <a:solidFill>
                  <a:srgbClr val="000000"/>
                </a:solidFill>
                <a:effectLst/>
                <a:latin typeface="Helvetica Neue" panose="02000503000000020004" pitchFamily="2" charset="0"/>
              </a:rPr>
              <a:t> in place.</a:t>
            </a:r>
          </a:p>
          <a:p>
            <a:pPr algn="l"/>
            <a:r>
              <a:rPr lang="en-US" b="0" i="0" u="none" strike="noStrike" dirty="0">
                <a:solidFill>
                  <a:srgbClr val="000000"/>
                </a:solidFill>
                <a:effectLst/>
                <a:latin typeface="Helvetica Neue" panose="02000503000000020004" pitchFamily="2" charset="0"/>
              </a:rPr>
              <a:t>The </a:t>
            </a:r>
            <a:r>
              <a:rPr lang="en-US" b="0" i="0" u="none" strike="noStrike" dirty="0" err="1">
                <a:solidFill>
                  <a:srgbClr val="000000"/>
                </a:solidFill>
                <a:effectLst/>
                <a:latin typeface="Helvetica Neue" panose="02000503000000020004" pitchFamily="2" charset="0"/>
              </a:rPr>
              <a:t>dropna</a:t>
            </a:r>
            <a:r>
              <a:rPr lang="en-US" b="0" i="0" u="none" strike="noStrike" dirty="0">
                <a:solidFill>
                  <a:srgbClr val="000000"/>
                </a:solidFill>
                <a:effectLst/>
                <a:latin typeface="Helvetica Neue" panose="02000503000000020004" pitchFamily="2" charset="0"/>
              </a:rPr>
              <a:t>() function is a method provided by Pandas that returns a new </a:t>
            </a:r>
            <a:r>
              <a:rPr lang="en-US" b="0" i="0" u="none" strike="noStrike" dirty="0" err="1">
                <a:solidFill>
                  <a:srgbClr val="000000"/>
                </a:solidFill>
                <a:effectLst/>
                <a:latin typeface="Helvetica Neue" panose="02000503000000020004" pitchFamily="2" charset="0"/>
              </a:rPr>
              <a:t>DataFrame</a:t>
            </a:r>
            <a:r>
              <a:rPr lang="en-US" b="0" i="0" u="none" strike="noStrike" dirty="0">
                <a:solidFill>
                  <a:srgbClr val="000000"/>
                </a:solidFill>
                <a:effectLst/>
                <a:latin typeface="Helvetica Neue" panose="02000503000000020004" pitchFamily="2" charset="0"/>
              </a:rPr>
              <a:t> object with missing values removed. The argument </a:t>
            </a:r>
            <a:r>
              <a:rPr lang="en-US" b="0" i="0" u="none" strike="noStrike" dirty="0" err="1">
                <a:solidFill>
                  <a:srgbClr val="000000"/>
                </a:solidFill>
                <a:effectLst/>
                <a:latin typeface="Helvetica Neue" panose="02000503000000020004" pitchFamily="2" charset="0"/>
              </a:rPr>
              <a:t>inplace</a:t>
            </a:r>
            <a:r>
              <a:rPr lang="en-US" b="0" i="0" u="none" strike="noStrike" dirty="0">
                <a:solidFill>
                  <a:srgbClr val="000000"/>
                </a:solidFill>
                <a:effectLst/>
                <a:latin typeface="Helvetica Neue" panose="02000503000000020004" pitchFamily="2" charset="0"/>
              </a:rPr>
              <a:t>=True modifies the data </a:t>
            </a:r>
            <a:r>
              <a:rPr lang="en-US" b="0" i="0" u="none" strike="noStrike" dirty="0" err="1">
                <a:solidFill>
                  <a:srgbClr val="000000"/>
                </a:solidFill>
                <a:effectLst/>
                <a:latin typeface="Helvetica Neue" panose="02000503000000020004" pitchFamily="2" charset="0"/>
              </a:rPr>
              <a:t>DataFrame</a:t>
            </a:r>
            <a:r>
              <a:rPr lang="en-US" b="0" i="0" u="none" strike="noStrike" dirty="0">
                <a:solidFill>
                  <a:srgbClr val="000000"/>
                </a:solidFill>
                <a:effectLst/>
                <a:latin typeface="Helvetica Neue" panose="02000503000000020004" pitchFamily="2" charset="0"/>
              </a:rPr>
              <a:t> directly without creating a new copy.</a:t>
            </a:r>
          </a:p>
          <a:p>
            <a:pPr marL="0" indent="0">
              <a:buNone/>
            </a:pPr>
            <a:endParaRPr lang="en-US" dirty="0"/>
          </a:p>
        </p:txBody>
      </p:sp>
      <p:pic>
        <p:nvPicPr>
          <p:cNvPr id="9" name="Picture 8" descr="A close up of a word&#10;&#10;Description automatically generated">
            <a:extLst>
              <a:ext uri="{FF2B5EF4-FFF2-40B4-BE49-F238E27FC236}">
                <a16:creationId xmlns:a16="http://schemas.microsoft.com/office/drawing/2014/main" id="{9F80298C-278B-44E5-C59C-C460B07B3463}"/>
              </a:ext>
            </a:extLst>
          </p:cNvPr>
          <p:cNvPicPr>
            <a:picLocks noChangeAspect="1"/>
          </p:cNvPicPr>
          <p:nvPr/>
        </p:nvPicPr>
        <p:blipFill>
          <a:blip r:embed="rId2"/>
          <a:stretch>
            <a:fillRect/>
          </a:stretch>
        </p:blipFill>
        <p:spPr>
          <a:xfrm>
            <a:off x="2585725" y="4361638"/>
            <a:ext cx="5270500" cy="990600"/>
          </a:xfrm>
          <a:prstGeom prst="rect">
            <a:avLst/>
          </a:prstGeom>
        </p:spPr>
      </p:pic>
    </p:spTree>
    <p:extLst>
      <p:ext uri="{BB962C8B-B14F-4D97-AF65-F5344CB8AC3E}">
        <p14:creationId xmlns:p14="http://schemas.microsoft.com/office/powerpoint/2010/main" val="780451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3A3D5-856A-0948-DD3D-7CB695D8A337}"/>
              </a:ext>
            </a:extLst>
          </p:cNvPr>
          <p:cNvSpPr>
            <a:spLocks noGrp="1"/>
          </p:cNvSpPr>
          <p:nvPr>
            <p:ph type="title"/>
          </p:nvPr>
        </p:nvSpPr>
        <p:spPr>
          <a:xfrm>
            <a:off x="5894962" y="479493"/>
            <a:ext cx="5458838" cy="1325563"/>
          </a:xfrm>
        </p:spPr>
        <p:txBody>
          <a:bodyPr>
            <a:normAutofit/>
          </a:bodyPr>
          <a:lstStyle/>
          <a:p>
            <a:endParaRPr lang="en-US" dirty="0"/>
          </a:p>
        </p:txBody>
      </p:sp>
      <p:sp>
        <p:nvSpPr>
          <p:cNvPr id="3" name="Content Placeholder 2">
            <a:extLst>
              <a:ext uri="{FF2B5EF4-FFF2-40B4-BE49-F238E27FC236}">
                <a16:creationId xmlns:a16="http://schemas.microsoft.com/office/drawing/2014/main" id="{546E57ED-596F-8730-6C4A-A68EA8237B12}"/>
              </a:ext>
            </a:extLst>
          </p:cNvPr>
          <p:cNvSpPr>
            <a:spLocks noGrp="1"/>
          </p:cNvSpPr>
          <p:nvPr>
            <p:ph idx="1"/>
          </p:nvPr>
        </p:nvSpPr>
        <p:spPr>
          <a:xfrm>
            <a:off x="5894962" y="1984443"/>
            <a:ext cx="5458838" cy="4192520"/>
          </a:xfrm>
        </p:spPr>
        <p:txBody>
          <a:bodyPr>
            <a:normAutofit/>
          </a:bodyPr>
          <a:lstStyle/>
          <a:p>
            <a:r>
              <a:rPr lang="en-US" sz="1300" b="0" i="0" u="none" strike="noStrike" dirty="0">
                <a:effectLst/>
                <a:latin typeface="Helvetica Neue" panose="02000503000000020004" pitchFamily="2" charset="0"/>
              </a:rPr>
              <a:t>The code checks the data </a:t>
            </a:r>
            <a:r>
              <a:rPr lang="en-US" sz="1300" b="0" i="0" u="none" strike="noStrike" dirty="0" err="1">
                <a:effectLst/>
                <a:latin typeface="Helvetica Neue" panose="02000503000000020004" pitchFamily="2" charset="0"/>
              </a:rPr>
              <a:t>DataFrame</a:t>
            </a:r>
            <a:r>
              <a:rPr lang="en-US" sz="1300" b="0" i="0" u="none" strike="noStrike" dirty="0">
                <a:effectLst/>
                <a:latin typeface="Helvetica Neue" panose="02000503000000020004" pitchFamily="2" charset="0"/>
              </a:rPr>
              <a:t> for missing or </a:t>
            </a:r>
            <a:r>
              <a:rPr lang="en-US" sz="1300" b="0" i="0" u="none" strike="noStrike" dirty="0" err="1">
                <a:effectLst/>
                <a:latin typeface="Helvetica Neue" panose="02000503000000020004" pitchFamily="2" charset="0"/>
              </a:rPr>
              <a:t>NaN</a:t>
            </a:r>
            <a:r>
              <a:rPr lang="en-US" sz="1300" b="0" i="0" u="none" strike="noStrike" dirty="0">
                <a:effectLst/>
                <a:latin typeface="Helvetica Neue" panose="02000503000000020004" pitchFamily="2" charset="0"/>
              </a:rPr>
              <a:t> (Not a Number) values and calculates the number of missing values for each column in the </a:t>
            </a:r>
            <a:r>
              <a:rPr lang="en-US" sz="1300" b="0" i="0" u="none" strike="noStrike" dirty="0" err="1">
                <a:effectLst/>
                <a:latin typeface="Helvetica Neue" panose="02000503000000020004" pitchFamily="2" charset="0"/>
              </a:rPr>
              <a:t>DataFrame</a:t>
            </a:r>
            <a:r>
              <a:rPr lang="en-US" sz="1300" b="0" i="0" u="none" strike="noStrike" dirty="0">
                <a:effectLst/>
                <a:latin typeface="Helvetica Neue" panose="02000503000000020004" pitchFamily="2" charset="0"/>
              </a:rPr>
              <a:t>.</a:t>
            </a:r>
          </a:p>
          <a:p>
            <a:r>
              <a:rPr lang="en-US" sz="1300" b="0" i="0" u="none" strike="noStrike" dirty="0">
                <a:effectLst/>
                <a:latin typeface="Helvetica Neue" panose="02000503000000020004" pitchFamily="2" charset="0"/>
              </a:rPr>
              <a:t>The </a:t>
            </a:r>
            <a:r>
              <a:rPr lang="en-US" sz="1300" b="0" i="0" u="none" strike="noStrike" dirty="0" err="1">
                <a:effectLst/>
                <a:latin typeface="Helvetica Neue" panose="02000503000000020004" pitchFamily="2" charset="0"/>
              </a:rPr>
              <a:t>isnull</a:t>
            </a:r>
            <a:r>
              <a:rPr lang="en-US" sz="1300" b="0" i="0" u="none" strike="noStrike" dirty="0">
                <a:effectLst/>
                <a:latin typeface="Helvetica Neue" panose="02000503000000020004" pitchFamily="2" charset="0"/>
              </a:rPr>
              <a:t>() function is a method provided by Pandas that returns a </a:t>
            </a:r>
            <a:r>
              <a:rPr lang="en-US" sz="1300" b="0" i="0" u="none" strike="noStrike" dirty="0" err="1">
                <a:effectLst/>
                <a:latin typeface="Helvetica Neue" panose="02000503000000020004" pitchFamily="2" charset="0"/>
              </a:rPr>
              <a:t>DataFrame</a:t>
            </a:r>
            <a:r>
              <a:rPr lang="en-US" sz="1300" b="0" i="0" u="none" strike="noStrike" dirty="0">
                <a:effectLst/>
                <a:latin typeface="Helvetica Neue" panose="02000503000000020004" pitchFamily="2" charset="0"/>
              </a:rPr>
              <a:t> of the same shape as the original </a:t>
            </a:r>
            <a:r>
              <a:rPr lang="en-US" sz="1300" b="0" i="0" u="none" strike="noStrike" dirty="0" err="1">
                <a:effectLst/>
                <a:latin typeface="Helvetica Neue" panose="02000503000000020004" pitchFamily="2" charset="0"/>
              </a:rPr>
              <a:t>DataFrame</a:t>
            </a:r>
            <a:r>
              <a:rPr lang="en-US" sz="1300" b="0" i="0" u="none" strike="noStrike" dirty="0">
                <a:effectLst/>
                <a:latin typeface="Helvetica Neue" panose="02000503000000020004" pitchFamily="2" charset="0"/>
              </a:rPr>
              <a:t>, where each element is a </a:t>
            </a:r>
            <a:r>
              <a:rPr lang="en-US" sz="1300" b="0" i="0" u="none" strike="noStrike" dirty="0" err="1">
                <a:effectLst/>
                <a:latin typeface="Helvetica Neue" panose="02000503000000020004" pitchFamily="2" charset="0"/>
              </a:rPr>
              <a:t>boolean</a:t>
            </a:r>
            <a:r>
              <a:rPr lang="en-US" sz="1300" b="0" i="0" u="none" strike="noStrike" dirty="0">
                <a:effectLst/>
                <a:latin typeface="Helvetica Neue" panose="02000503000000020004" pitchFamily="2" charset="0"/>
              </a:rPr>
              <a:t> value indicating whether the corresponding element in the original </a:t>
            </a:r>
            <a:r>
              <a:rPr lang="en-US" sz="1300" b="0" i="0" u="none" strike="noStrike" dirty="0" err="1">
                <a:effectLst/>
                <a:latin typeface="Helvetica Neue" panose="02000503000000020004" pitchFamily="2" charset="0"/>
              </a:rPr>
              <a:t>DataFrame</a:t>
            </a:r>
            <a:r>
              <a:rPr lang="en-US" sz="1300" b="0" i="0" u="none" strike="noStrike" dirty="0">
                <a:effectLst/>
                <a:latin typeface="Helvetica Neue" panose="02000503000000020004" pitchFamily="2" charset="0"/>
              </a:rPr>
              <a:t> is missing or </a:t>
            </a:r>
            <a:r>
              <a:rPr lang="en-US" sz="1300" b="0" i="0" u="none" strike="noStrike" dirty="0" err="1">
                <a:effectLst/>
                <a:latin typeface="Helvetica Neue" panose="02000503000000020004" pitchFamily="2" charset="0"/>
              </a:rPr>
              <a:t>NaN</a:t>
            </a:r>
            <a:r>
              <a:rPr lang="en-US" sz="1300" b="0" i="0" u="none" strike="noStrike" dirty="0">
                <a:effectLst/>
                <a:latin typeface="Helvetica Neue" panose="02000503000000020004" pitchFamily="2" charset="0"/>
              </a:rPr>
              <a:t>.</a:t>
            </a:r>
          </a:p>
          <a:p>
            <a:r>
              <a:rPr lang="en-US" sz="1300" b="0" i="0" u="none" strike="noStrike" dirty="0">
                <a:effectLst/>
                <a:latin typeface="Helvetica Neue" panose="02000503000000020004" pitchFamily="2" charset="0"/>
              </a:rPr>
              <a:t>The sum() function is then used on the </a:t>
            </a:r>
            <a:r>
              <a:rPr lang="en-US" sz="1300" b="0" i="0" u="none" strike="noStrike" dirty="0" err="1">
                <a:effectLst/>
                <a:latin typeface="Helvetica Neue" panose="02000503000000020004" pitchFamily="2" charset="0"/>
              </a:rPr>
              <a:t>boolean</a:t>
            </a:r>
            <a:r>
              <a:rPr lang="en-US" sz="1300" b="0" i="0" u="none" strike="noStrike" dirty="0">
                <a:effectLst/>
                <a:latin typeface="Helvetica Neue" panose="02000503000000020004" pitchFamily="2" charset="0"/>
              </a:rPr>
              <a:t> </a:t>
            </a:r>
            <a:r>
              <a:rPr lang="en-US" sz="1300" b="0" i="0" u="none" strike="noStrike" dirty="0" err="1">
                <a:effectLst/>
                <a:latin typeface="Helvetica Neue" panose="02000503000000020004" pitchFamily="2" charset="0"/>
              </a:rPr>
              <a:t>DataFrame</a:t>
            </a:r>
            <a:r>
              <a:rPr lang="en-US" sz="1300" b="0" i="0" u="none" strike="noStrike" dirty="0">
                <a:effectLst/>
                <a:latin typeface="Helvetica Neue" panose="02000503000000020004" pitchFamily="2" charset="0"/>
              </a:rPr>
              <a:t> to count the number of True values in each column, which corresponds to the number of missing or </a:t>
            </a:r>
            <a:r>
              <a:rPr lang="en-US" sz="1300" b="0" i="0" u="none" strike="noStrike" dirty="0" err="1">
                <a:effectLst/>
                <a:latin typeface="Helvetica Neue" panose="02000503000000020004" pitchFamily="2" charset="0"/>
              </a:rPr>
              <a:t>NaN</a:t>
            </a:r>
            <a:r>
              <a:rPr lang="en-US" sz="1300" b="0" i="0" u="none" strike="noStrike" dirty="0">
                <a:effectLst/>
                <a:latin typeface="Helvetica Neue" panose="02000503000000020004" pitchFamily="2" charset="0"/>
              </a:rPr>
              <a:t> values in that column.</a:t>
            </a:r>
          </a:p>
          <a:p>
            <a:r>
              <a:rPr lang="en-US" sz="1300" b="0" i="0" u="none" strike="noStrike" dirty="0">
                <a:effectLst/>
                <a:latin typeface="Helvetica Neue" panose="02000503000000020004" pitchFamily="2" charset="0"/>
              </a:rPr>
              <a:t>This can be useful for identifying columns with a large number of missing values or for assessing the quality and completeness of the dataset. Depending on the analysis goals, missing values may need to be handled in various ways, such as imputation (replacing missing values with estimated values) or removal of columns or rows with too many missing values.</a:t>
            </a:r>
          </a:p>
          <a:p>
            <a:pPr marL="0" indent="0">
              <a:buNone/>
            </a:pPr>
            <a:endParaRPr lang="en-US" sz="1300" b="0" i="0" u="none" strike="noStrike" dirty="0">
              <a:effectLst/>
              <a:latin typeface="Helvetica Neue" panose="02000503000000020004" pitchFamily="2" charset="0"/>
            </a:endParaRPr>
          </a:p>
          <a:p>
            <a:endParaRPr lang="en-US" sz="1300" dirty="0"/>
          </a:p>
        </p:txBody>
      </p:sp>
      <p:pic>
        <p:nvPicPr>
          <p:cNvPr id="5" name="Picture 4" descr="A screenshot of a computer&#10;&#10;Description automatically generated">
            <a:extLst>
              <a:ext uri="{FF2B5EF4-FFF2-40B4-BE49-F238E27FC236}">
                <a16:creationId xmlns:a16="http://schemas.microsoft.com/office/drawing/2014/main" id="{76BD1CB2-E4BF-A504-DAAB-20926841A0B5}"/>
              </a:ext>
            </a:extLst>
          </p:cNvPr>
          <p:cNvPicPr>
            <a:picLocks noChangeAspect="1"/>
          </p:cNvPicPr>
          <p:nvPr/>
        </p:nvPicPr>
        <p:blipFill>
          <a:blip r:embed="rId2"/>
          <a:stretch>
            <a:fillRect/>
          </a:stretch>
        </p:blipFill>
        <p:spPr>
          <a:xfrm>
            <a:off x="703182" y="1248052"/>
            <a:ext cx="4777381" cy="419215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Tree>
    <p:extLst>
      <p:ext uri="{BB962C8B-B14F-4D97-AF65-F5344CB8AC3E}">
        <p14:creationId xmlns:p14="http://schemas.microsoft.com/office/powerpoint/2010/main" val="562296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CF20-2358-C755-4A5C-BE2D17AD2D00}"/>
              </a:ext>
            </a:extLst>
          </p:cNvPr>
          <p:cNvSpPr>
            <a:spLocks noGrp="1"/>
          </p:cNvSpPr>
          <p:nvPr>
            <p:ph type="title"/>
          </p:nvPr>
        </p:nvSpPr>
        <p:spPr/>
        <p:txBody>
          <a:bodyPr>
            <a:normAutofit/>
          </a:bodyPr>
          <a:lstStyle/>
          <a:p>
            <a:r>
              <a:rPr lang="en-US" sz="1600" dirty="0"/>
              <a:t>For all the continuous measurements, run hierarchical clustering using complete linkage and Euclidean distance. Make sure to normalize the measurements. From the dendrogram: How many clusters seem reasonable for describing these data?</a:t>
            </a:r>
            <a:br>
              <a:rPr lang="en-US" sz="1600" dirty="0"/>
            </a:br>
            <a:endParaRPr lang="en-US" sz="1600" dirty="0"/>
          </a:p>
        </p:txBody>
      </p:sp>
      <p:sp>
        <p:nvSpPr>
          <p:cNvPr id="3" name="Content Placeholder 2">
            <a:extLst>
              <a:ext uri="{FF2B5EF4-FFF2-40B4-BE49-F238E27FC236}">
                <a16:creationId xmlns:a16="http://schemas.microsoft.com/office/drawing/2014/main" id="{CB4F2C95-239D-14E2-583E-3331B1C053C6}"/>
              </a:ext>
            </a:extLst>
          </p:cNvPr>
          <p:cNvSpPr>
            <a:spLocks noGrp="1"/>
          </p:cNvSpPr>
          <p:nvPr>
            <p:ph idx="1"/>
          </p:nvPr>
        </p:nvSpPr>
        <p:spPr>
          <a:xfrm>
            <a:off x="838201" y="2013625"/>
            <a:ext cx="4614759" cy="4163337"/>
          </a:xfrm>
        </p:spPr>
        <p:txBody>
          <a:bodyPr>
            <a:normAutofit/>
          </a:bodyPr>
          <a:lstStyle/>
          <a:p>
            <a:r>
              <a:rPr lang="en-US" sz="1400" b="0" i="0" u="none" strike="noStrike" dirty="0">
                <a:effectLst/>
                <a:latin typeface="Helvetica Neue" panose="02000503000000020004" pitchFamily="2" charset="0"/>
              </a:rPr>
              <a:t>The code creates a new </a:t>
            </a:r>
            <a:r>
              <a:rPr lang="en-US" sz="1400" b="0" i="0" u="none" strike="noStrike" dirty="0" err="1">
                <a:effectLst/>
                <a:latin typeface="Helvetica Neue" panose="02000503000000020004" pitchFamily="2" charset="0"/>
              </a:rPr>
              <a:t>DataFrame</a:t>
            </a:r>
            <a:r>
              <a:rPr lang="en-US" sz="1400" b="0" i="0" u="none" strike="noStrike" dirty="0">
                <a:effectLst/>
                <a:latin typeface="Helvetica Neue" panose="02000503000000020004" pitchFamily="2" charset="0"/>
              </a:rPr>
              <a:t> object called </a:t>
            </a:r>
            <a:r>
              <a:rPr lang="en-US" sz="1400" b="0" i="0" u="none" strike="noStrike" dirty="0" err="1">
                <a:effectLst/>
                <a:latin typeface="Helvetica Neue" panose="02000503000000020004" pitchFamily="2" charset="0"/>
              </a:rPr>
              <a:t>categorical_variables</a:t>
            </a:r>
            <a:r>
              <a:rPr lang="en-US" sz="1400" b="0" i="0" u="none" strike="noStrike" dirty="0">
                <a:effectLst/>
                <a:latin typeface="Helvetica Neue" panose="02000503000000020004" pitchFamily="2" charset="0"/>
              </a:rPr>
              <a:t> that contains a single column of data from the data </a:t>
            </a:r>
            <a:r>
              <a:rPr lang="en-US" sz="1400" b="0" i="0" u="none" strike="noStrike" dirty="0" err="1">
                <a:effectLst/>
                <a:latin typeface="Helvetica Neue" panose="02000503000000020004" pitchFamily="2" charset="0"/>
              </a:rPr>
              <a:t>DataFrame</a:t>
            </a:r>
            <a:r>
              <a:rPr lang="en-US" sz="1400" b="0" i="0" u="none" strike="noStrike" dirty="0">
                <a:effectLst/>
                <a:latin typeface="Helvetica Neue" panose="02000503000000020004" pitchFamily="2" charset="0"/>
              </a:rPr>
              <a:t>. The column is specified using the [['</a:t>
            </a:r>
            <a:r>
              <a:rPr lang="en-US" sz="1400" b="0" i="0" u="none" strike="noStrike" dirty="0" err="1">
                <a:effectLst/>
                <a:latin typeface="Helvetica Neue" panose="02000503000000020004" pitchFamily="2" charset="0"/>
              </a:rPr>
              <a:t>column_name</a:t>
            </a:r>
            <a:r>
              <a:rPr lang="en-US" sz="1400" b="0" i="0" u="none" strike="noStrike" dirty="0">
                <a:effectLst/>
                <a:latin typeface="Helvetica Neue" panose="02000503000000020004" pitchFamily="2" charset="0"/>
              </a:rPr>
              <a:t>']] syntax, which returns a </a:t>
            </a:r>
            <a:r>
              <a:rPr lang="en-US" sz="1400" b="0" i="0" u="none" strike="noStrike" dirty="0" err="1">
                <a:effectLst/>
                <a:latin typeface="Helvetica Neue" panose="02000503000000020004" pitchFamily="2" charset="0"/>
              </a:rPr>
              <a:t>DataFrame</a:t>
            </a:r>
            <a:r>
              <a:rPr lang="en-US" sz="1400" b="0" i="0" u="none" strike="noStrike" dirty="0">
                <a:effectLst/>
                <a:latin typeface="Helvetica Neue" panose="02000503000000020004" pitchFamily="2" charset="0"/>
              </a:rPr>
              <a:t> with a single column, rather than a Series object.</a:t>
            </a:r>
          </a:p>
          <a:p>
            <a:r>
              <a:rPr lang="en-US" sz="1400" b="0" i="0" u="none" strike="noStrike" dirty="0">
                <a:effectLst/>
                <a:latin typeface="Helvetica Neue" panose="02000503000000020004" pitchFamily="2" charset="0"/>
              </a:rPr>
              <a:t>In this case, the column selected is 'Public (1)/ Private (2)', which presumably contains categorical data indicating whether each university in the dataset is public or private.</a:t>
            </a:r>
          </a:p>
          <a:p>
            <a:r>
              <a:rPr lang="en-US" sz="1400" b="0" i="0" u="none" strike="noStrike" dirty="0">
                <a:effectLst/>
                <a:latin typeface="Helvetica Neue" panose="02000503000000020004" pitchFamily="2" charset="0"/>
              </a:rPr>
              <a:t>By assigning this column to a separate </a:t>
            </a:r>
            <a:r>
              <a:rPr lang="en-US" sz="1400" b="0" i="0" u="none" strike="noStrike" dirty="0" err="1">
                <a:effectLst/>
                <a:latin typeface="Helvetica Neue" panose="02000503000000020004" pitchFamily="2" charset="0"/>
              </a:rPr>
              <a:t>DataFrame</a:t>
            </a:r>
            <a:r>
              <a:rPr lang="en-US" sz="1400" b="0" i="0" u="none" strike="noStrike" dirty="0">
                <a:effectLst/>
                <a:latin typeface="Helvetica Neue" panose="02000503000000020004" pitchFamily="2" charset="0"/>
              </a:rPr>
              <a:t>, it is possible to perform various operations on the categorical data separately from the other variables in the dataset. This can be useful when analyzing or modeling data with categorical variables, as different methods may be needed to handle categorical and continuous variables.</a:t>
            </a:r>
          </a:p>
          <a:p>
            <a:endParaRPr lang="en-US" sz="1400" dirty="0"/>
          </a:p>
        </p:txBody>
      </p:sp>
      <p:pic>
        <p:nvPicPr>
          <p:cNvPr id="5" name="Picture 4">
            <a:extLst>
              <a:ext uri="{FF2B5EF4-FFF2-40B4-BE49-F238E27FC236}">
                <a16:creationId xmlns:a16="http://schemas.microsoft.com/office/drawing/2014/main" id="{1F3B2981-FA45-FE92-FAEF-6A3F6BAC248C}"/>
              </a:ext>
            </a:extLst>
          </p:cNvPr>
          <p:cNvPicPr>
            <a:picLocks noChangeAspect="1"/>
          </p:cNvPicPr>
          <p:nvPr/>
        </p:nvPicPr>
        <p:blipFill>
          <a:blip r:embed="rId2"/>
          <a:stretch>
            <a:fillRect/>
          </a:stretch>
        </p:blipFill>
        <p:spPr>
          <a:xfrm>
            <a:off x="5877045" y="2960176"/>
            <a:ext cx="5887821" cy="1503335"/>
          </a:xfrm>
          <a:prstGeom prst="rect">
            <a:avLst/>
          </a:prstGeom>
        </p:spPr>
      </p:pic>
    </p:spTree>
    <p:extLst>
      <p:ext uri="{BB962C8B-B14F-4D97-AF65-F5344CB8AC3E}">
        <p14:creationId xmlns:p14="http://schemas.microsoft.com/office/powerpoint/2010/main" val="671206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49EF7-73E2-0B0E-15FC-A557136FA272}"/>
              </a:ext>
            </a:extLst>
          </p:cNvPr>
          <p:cNvSpPr>
            <a:spLocks noGrp="1"/>
          </p:cNvSpPr>
          <p:nvPr>
            <p:ph type="title"/>
          </p:nvPr>
        </p:nvSpPr>
        <p:spPr>
          <a:xfrm>
            <a:off x="4291052" y="23156"/>
            <a:ext cx="3609895" cy="681348"/>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1F88438E-504F-CBBC-2F47-EAF71F3D5C21}"/>
              </a:ext>
            </a:extLst>
          </p:cNvPr>
          <p:cNvSpPr>
            <a:spLocks noGrp="1"/>
          </p:cNvSpPr>
          <p:nvPr>
            <p:ph idx="1"/>
          </p:nvPr>
        </p:nvSpPr>
        <p:spPr>
          <a:xfrm>
            <a:off x="1022905" y="4493123"/>
            <a:ext cx="10146188" cy="2552555"/>
          </a:xfrm>
        </p:spPr>
        <p:txBody>
          <a:bodyPr>
            <a:noAutofit/>
          </a:bodyPr>
          <a:lstStyle/>
          <a:p>
            <a:r>
              <a:rPr lang="en-US" b="0" i="0" u="none" strike="noStrike" dirty="0">
                <a:solidFill>
                  <a:srgbClr val="374151"/>
                </a:solidFill>
                <a:effectLst/>
                <a:latin typeface="Söhne"/>
              </a:rPr>
              <a:t>This code creates a new </a:t>
            </a:r>
            <a:r>
              <a:rPr lang="en-US" b="0" i="0" u="none" strike="noStrike" dirty="0" err="1">
                <a:solidFill>
                  <a:srgbClr val="374151"/>
                </a:solidFill>
                <a:effectLst/>
                <a:latin typeface="Söhne"/>
              </a:rPr>
              <a:t>DataFrame</a:t>
            </a:r>
            <a:r>
              <a:rPr lang="en-US" b="0" i="0" u="none" strike="noStrike" dirty="0">
                <a:solidFill>
                  <a:srgbClr val="374151"/>
                </a:solidFill>
                <a:effectLst/>
                <a:latin typeface="Söhne"/>
              </a:rPr>
              <a:t> </a:t>
            </a:r>
            <a:r>
              <a:rPr lang="en-US" dirty="0" err="1"/>
              <a:t>continuous_variables</a:t>
            </a:r>
            <a:r>
              <a:rPr lang="en-US" b="0" i="0" u="none" strike="noStrike" dirty="0">
                <a:solidFill>
                  <a:srgbClr val="374151"/>
                </a:solidFill>
                <a:effectLst/>
                <a:latin typeface="Söhne"/>
              </a:rPr>
              <a:t> containing columns with a data type of float64 from the original </a:t>
            </a:r>
            <a:r>
              <a:rPr lang="en-US" dirty="0"/>
              <a:t>data</a:t>
            </a:r>
            <a:r>
              <a:rPr lang="en-US" b="0" i="0" u="none" strike="noStrike" dirty="0">
                <a:solidFill>
                  <a:srgbClr val="374151"/>
                </a:solidFill>
                <a:effectLst/>
                <a:latin typeface="Söhne"/>
              </a:rPr>
              <a:t> </a:t>
            </a:r>
            <a:r>
              <a:rPr lang="en-US" b="0" i="0" u="none" strike="noStrike" dirty="0" err="1">
                <a:solidFill>
                  <a:srgbClr val="374151"/>
                </a:solidFill>
                <a:effectLst/>
                <a:latin typeface="Söhne"/>
              </a:rPr>
              <a:t>DataFrame</a:t>
            </a:r>
            <a:r>
              <a:rPr lang="en-US" b="0" i="0" u="none" strike="noStrike" dirty="0">
                <a:solidFill>
                  <a:srgbClr val="374151"/>
                </a:solidFill>
                <a:effectLst/>
                <a:latin typeface="Söhne"/>
              </a:rPr>
              <a:t> and then uses </a:t>
            </a:r>
            <a:r>
              <a:rPr lang="en-US" dirty="0"/>
              <a:t>head()</a:t>
            </a:r>
            <a:r>
              <a:rPr lang="en-US" b="0" i="0" u="none" strike="noStrike" dirty="0">
                <a:solidFill>
                  <a:srgbClr val="374151"/>
                </a:solidFill>
                <a:effectLst/>
                <a:latin typeface="Söhne"/>
              </a:rPr>
              <a:t> to display the first few rows of the continuous variables.</a:t>
            </a:r>
            <a:endParaRPr lang="en-US" dirty="0"/>
          </a:p>
        </p:txBody>
      </p:sp>
      <p:pic>
        <p:nvPicPr>
          <p:cNvPr id="5" name="Picture 4" descr="A screenshot of a computer&#10;&#10;Description automatically generated">
            <a:extLst>
              <a:ext uri="{FF2B5EF4-FFF2-40B4-BE49-F238E27FC236}">
                <a16:creationId xmlns:a16="http://schemas.microsoft.com/office/drawing/2014/main" id="{E1DEC23D-AE94-B259-CF8F-CF9F6F31FB58}"/>
              </a:ext>
            </a:extLst>
          </p:cNvPr>
          <p:cNvPicPr>
            <a:picLocks noChangeAspect="1"/>
          </p:cNvPicPr>
          <p:nvPr/>
        </p:nvPicPr>
        <p:blipFill>
          <a:blip r:embed="rId2"/>
          <a:stretch>
            <a:fillRect/>
          </a:stretch>
        </p:blipFill>
        <p:spPr>
          <a:xfrm>
            <a:off x="750413" y="1347055"/>
            <a:ext cx="9776774"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Tree>
    <p:extLst>
      <p:ext uri="{BB962C8B-B14F-4D97-AF65-F5344CB8AC3E}">
        <p14:creationId xmlns:p14="http://schemas.microsoft.com/office/powerpoint/2010/main" val="1919751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D5533-53D8-7426-D956-0943564882F5}"/>
              </a:ext>
            </a:extLst>
          </p:cNvPr>
          <p:cNvSpPr>
            <a:spLocks noGrp="1"/>
          </p:cNvSpPr>
          <p:nvPr>
            <p:ph type="title"/>
          </p:nvPr>
        </p:nvSpPr>
        <p:spPr/>
        <p:txBody>
          <a:bodyPr/>
          <a:lstStyle/>
          <a:p>
            <a:endParaRPr lang="en-US"/>
          </a:p>
        </p:txBody>
      </p:sp>
      <p:pic>
        <p:nvPicPr>
          <p:cNvPr id="6" name="Content Placeholder 5" descr="A screenshot of a computer code&#10;&#10;Description automatically generated">
            <a:extLst>
              <a:ext uri="{FF2B5EF4-FFF2-40B4-BE49-F238E27FC236}">
                <a16:creationId xmlns:a16="http://schemas.microsoft.com/office/drawing/2014/main" id="{83EF850D-ADE3-A5DF-9DD8-210A748D6149}"/>
              </a:ext>
            </a:extLst>
          </p:cNvPr>
          <p:cNvPicPr>
            <a:picLocks noGrp="1" noChangeAspect="1"/>
          </p:cNvPicPr>
          <p:nvPr>
            <p:ph sz="half" idx="1"/>
          </p:nvPr>
        </p:nvPicPr>
        <p:blipFill>
          <a:blip r:embed="rId2"/>
          <a:stretch>
            <a:fillRect/>
          </a:stretch>
        </p:blipFill>
        <p:spPr>
          <a:xfrm>
            <a:off x="283717" y="2056456"/>
            <a:ext cx="5578100" cy="2446493"/>
          </a:xfrm>
        </p:spPr>
      </p:pic>
      <p:sp>
        <p:nvSpPr>
          <p:cNvPr id="4" name="Content Placeholder 3">
            <a:extLst>
              <a:ext uri="{FF2B5EF4-FFF2-40B4-BE49-F238E27FC236}">
                <a16:creationId xmlns:a16="http://schemas.microsoft.com/office/drawing/2014/main" id="{0617C820-D60C-59F9-1609-4B3B4D948807}"/>
              </a:ext>
            </a:extLst>
          </p:cNvPr>
          <p:cNvSpPr>
            <a:spLocks noGrp="1"/>
          </p:cNvSpPr>
          <p:nvPr>
            <p:ph sz="half" idx="2"/>
          </p:nvPr>
        </p:nvSpPr>
        <p:spPr>
          <a:xfrm>
            <a:off x="5972433" y="631345"/>
            <a:ext cx="5935850" cy="4351338"/>
          </a:xfrm>
        </p:spPr>
        <p:txBody>
          <a:bodyPr>
            <a:normAutofit fontScale="55000" lnSpcReduction="20000"/>
          </a:bodyPr>
          <a:lstStyle/>
          <a:p>
            <a:pPr algn="l"/>
            <a:r>
              <a:rPr lang="en-US" b="0" i="0" u="none" strike="noStrike" dirty="0">
                <a:solidFill>
                  <a:srgbClr val="000000"/>
                </a:solidFill>
                <a:effectLst/>
                <a:latin typeface="Helvetica Neue" panose="02000503000000020004" pitchFamily="2" charset="0"/>
              </a:rPr>
              <a:t>The code performs hierarchical clustering on a subset of the data </a:t>
            </a:r>
            <a:r>
              <a:rPr lang="en-US" b="0" i="0" u="none" strike="noStrike" dirty="0" err="1">
                <a:solidFill>
                  <a:srgbClr val="000000"/>
                </a:solidFill>
                <a:effectLst/>
                <a:latin typeface="Helvetica Neue" panose="02000503000000020004" pitchFamily="2" charset="0"/>
              </a:rPr>
              <a:t>DataFrame</a:t>
            </a:r>
            <a:r>
              <a:rPr lang="en-US" b="0" i="0" u="none" strike="noStrike" dirty="0">
                <a:solidFill>
                  <a:srgbClr val="000000"/>
                </a:solidFill>
                <a:effectLst/>
                <a:latin typeface="Helvetica Neue" panose="02000503000000020004" pitchFamily="2" charset="0"/>
              </a:rPr>
              <a:t> that contains only the continuous variables. The resulting dendrogram is then plotted using the matplotlib library.</a:t>
            </a:r>
          </a:p>
          <a:p>
            <a:pPr algn="l"/>
            <a:r>
              <a:rPr lang="en-US" b="0" i="0" u="none" strike="noStrike" dirty="0">
                <a:solidFill>
                  <a:srgbClr val="000000"/>
                </a:solidFill>
                <a:effectLst/>
                <a:latin typeface="Helvetica Neue" panose="02000503000000020004" pitchFamily="2" charset="0"/>
              </a:rPr>
              <a:t>Here is a breakdown of the code:</a:t>
            </a:r>
          </a:p>
          <a:p>
            <a:pPr algn="l"/>
            <a:r>
              <a:rPr lang="en-US" b="0" i="0" u="none" strike="noStrike" dirty="0">
                <a:solidFill>
                  <a:srgbClr val="000000"/>
                </a:solidFill>
                <a:effectLst/>
                <a:latin typeface="Helvetica Neue" panose="02000503000000020004" pitchFamily="2" charset="0"/>
              </a:rPr>
              <a:t>The </a:t>
            </a:r>
            <a:r>
              <a:rPr lang="en-US" b="0" i="0" u="none" strike="noStrike" dirty="0" err="1">
                <a:solidFill>
                  <a:srgbClr val="000000"/>
                </a:solidFill>
                <a:effectLst/>
                <a:latin typeface="Helvetica Neue" panose="02000503000000020004" pitchFamily="2" charset="0"/>
              </a:rPr>
              <a:t>preprocessing.scale</a:t>
            </a:r>
            <a:r>
              <a:rPr lang="en-US" b="0" i="0" u="none" strike="noStrike" dirty="0">
                <a:solidFill>
                  <a:srgbClr val="000000"/>
                </a:solidFill>
                <a:effectLst/>
                <a:latin typeface="Helvetica Neue" panose="02000503000000020004" pitchFamily="2" charset="0"/>
              </a:rPr>
              <a:t>() function from the scikit-learn library is applied to the </a:t>
            </a:r>
            <a:r>
              <a:rPr lang="en-US" b="0" i="0" u="none" strike="noStrike" dirty="0" err="1">
                <a:solidFill>
                  <a:srgbClr val="000000"/>
                </a:solidFill>
                <a:effectLst/>
                <a:latin typeface="Helvetica Neue" panose="02000503000000020004" pitchFamily="2" charset="0"/>
              </a:rPr>
              <a:t>continuous_variables</a:t>
            </a:r>
            <a:r>
              <a:rPr lang="en-US" b="0" i="0" u="none" strike="noStrike" dirty="0">
                <a:solidFill>
                  <a:srgbClr val="000000"/>
                </a:solidFill>
                <a:effectLst/>
                <a:latin typeface="Helvetica Neue" panose="02000503000000020004" pitchFamily="2" charset="0"/>
              </a:rPr>
              <a:t> </a:t>
            </a:r>
            <a:r>
              <a:rPr lang="en-US" b="0" i="0" u="none" strike="noStrike" dirty="0" err="1">
                <a:solidFill>
                  <a:srgbClr val="000000"/>
                </a:solidFill>
                <a:effectLst/>
                <a:latin typeface="Helvetica Neue" panose="02000503000000020004" pitchFamily="2" charset="0"/>
              </a:rPr>
              <a:t>DataFrame</a:t>
            </a:r>
            <a:r>
              <a:rPr lang="en-US" b="0" i="0" u="none" strike="noStrike" dirty="0">
                <a:solidFill>
                  <a:srgbClr val="000000"/>
                </a:solidFill>
                <a:effectLst/>
                <a:latin typeface="Helvetica Neue" panose="02000503000000020004" pitchFamily="2" charset="0"/>
              </a:rPr>
              <a:t> to normalize the data by subtracting the mean and dividing by the standard deviation. This is necessary for many machine learning algorithms that assume the data is normally distributed with zero mean and unit variance.</a:t>
            </a:r>
          </a:p>
          <a:p>
            <a:pPr algn="l"/>
            <a:r>
              <a:rPr lang="en-US" b="0" i="0" u="none" strike="noStrike" dirty="0">
                <a:solidFill>
                  <a:srgbClr val="000000"/>
                </a:solidFill>
                <a:effectLst/>
                <a:latin typeface="Helvetica Neue" panose="02000503000000020004" pitchFamily="2" charset="0"/>
              </a:rPr>
              <a:t>An alternative normalization approach using pandas is then shown, which subtracts the mean and divides by the sample standard deviation instead of the population standard deviation.</a:t>
            </a:r>
          </a:p>
          <a:p>
            <a:pPr algn="l"/>
            <a:r>
              <a:rPr lang="en-US" b="0" i="0" u="none" strike="noStrike" dirty="0">
                <a:solidFill>
                  <a:srgbClr val="000000"/>
                </a:solidFill>
                <a:effectLst/>
                <a:latin typeface="Helvetica Neue" panose="02000503000000020004" pitchFamily="2" charset="0"/>
              </a:rPr>
              <a:t>The linkage() function from the </a:t>
            </a:r>
            <a:r>
              <a:rPr lang="en-US" b="0" i="0" u="none" strike="noStrike" dirty="0" err="1">
                <a:solidFill>
                  <a:srgbClr val="000000"/>
                </a:solidFill>
                <a:effectLst/>
                <a:latin typeface="Helvetica Neue" panose="02000503000000020004" pitchFamily="2" charset="0"/>
              </a:rPr>
              <a:t>scipy</a:t>
            </a:r>
            <a:r>
              <a:rPr lang="en-US" b="0" i="0" u="none" strike="noStrike" dirty="0">
                <a:solidFill>
                  <a:srgbClr val="000000"/>
                </a:solidFill>
                <a:effectLst/>
                <a:latin typeface="Helvetica Neue" panose="02000503000000020004" pitchFamily="2" charset="0"/>
              </a:rPr>
              <a:t> library is used to perform hierarchical clustering on the normalized data. The method='complete' argument specifies that complete linkage clustering should be used, which merges clusters based on the maximum distance between their members. The metric='</a:t>
            </a:r>
            <a:r>
              <a:rPr lang="en-US" b="0" i="0" u="none" strike="noStrike" dirty="0" err="1">
                <a:solidFill>
                  <a:srgbClr val="000000"/>
                </a:solidFill>
                <a:effectLst/>
                <a:latin typeface="Helvetica Neue" panose="02000503000000020004" pitchFamily="2" charset="0"/>
              </a:rPr>
              <a:t>euclidean</a:t>
            </a:r>
            <a:r>
              <a:rPr lang="en-US" b="0" i="0" u="none" strike="noStrike" dirty="0">
                <a:solidFill>
                  <a:srgbClr val="000000"/>
                </a:solidFill>
                <a:effectLst/>
                <a:latin typeface="Helvetica Neue" panose="02000503000000020004" pitchFamily="2" charset="0"/>
              </a:rPr>
              <a:t>' argument specifies that the Euclidean distance should be used to measure the distance between clusters.</a:t>
            </a:r>
          </a:p>
          <a:p>
            <a:pPr algn="l"/>
            <a:r>
              <a:rPr lang="en-US" b="0" i="0" u="none" strike="noStrike" dirty="0">
                <a:solidFill>
                  <a:srgbClr val="000000"/>
                </a:solidFill>
                <a:effectLst/>
                <a:latin typeface="Helvetica Neue" panose="02000503000000020004" pitchFamily="2" charset="0"/>
              </a:rPr>
              <a:t>A dendrogram is then plotted using the dendrogram() function from the </a:t>
            </a:r>
            <a:r>
              <a:rPr lang="en-US" b="0" i="0" u="none" strike="noStrike" dirty="0" err="1">
                <a:solidFill>
                  <a:srgbClr val="000000"/>
                </a:solidFill>
                <a:effectLst/>
                <a:latin typeface="Helvetica Neue" panose="02000503000000020004" pitchFamily="2" charset="0"/>
              </a:rPr>
              <a:t>scipy</a:t>
            </a:r>
            <a:r>
              <a:rPr lang="en-US" b="0" i="0" u="none" strike="noStrike" dirty="0">
                <a:solidFill>
                  <a:srgbClr val="000000"/>
                </a:solidFill>
                <a:effectLst/>
                <a:latin typeface="Helvetica Neue" panose="02000503000000020004" pitchFamily="2" charset="0"/>
              </a:rPr>
              <a:t> library, which visualizes the hierarchical clustering results. The labels=</a:t>
            </a:r>
            <a:r>
              <a:rPr lang="en-US" b="0" i="0" u="none" strike="noStrike" dirty="0" err="1">
                <a:solidFill>
                  <a:srgbClr val="000000"/>
                </a:solidFill>
                <a:effectLst/>
                <a:latin typeface="Helvetica Neue" panose="02000503000000020004" pitchFamily="2" charset="0"/>
              </a:rPr>
              <a:t>data_norm.index</a:t>
            </a:r>
            <a:r>
              <a:rPr lang="en-US" b="0" i="0" u="none" strike="noStrike" dirty="0">
                <a:solidFill>
                  <a:srgbClr val="000000"/>
                </a:solidFill>
                <a:effectLst/>
                <a:latin typeface="Helvetica Neue" panose="02000503000000020004" pitchFamily="2" charset="0"/>
              </a:rPr>
              <a:t> argument specifies that the row labels for the data should be used as the axis labels for the dendrogram.</a:t>
            </a:r>
          </a:p>
          <a:p>
            <a:pPr algn="l"/>
            <a:r>
              <a:rPr lang="en-US" b="0" i="0" u="none" strike="noStrike" dirty="0">
                <a:solidFill>
                  <a:srgbClr val="000000"/>
                </a:solidFill>
                <a:effectLst/>
                <a:latin typeface="Helvetica Neue" panose="02000503000000020004" pitchFamily="2" charset="0"/>
              </a:rPr>
              <a:t>Finally, a horizontal dashed line is added to the plot at a height of 20 to illustrate where the clustering algorithm could be cut to obtain a specific number of clusters. This can be useful for determining an appropriate number of clusters based on the structure of the dendrogram.</a:t>
            </a:r>
          </a:p>
          <a:p>
            <a:endParaRPr lang="en-US" dirty="0"/>
          </a:p>
        </p:txBody>
      </p:sp>
    </p:spTree>
    <p:extLst>
      <p:ext uri="{BB962C8B-B14F-4D97-AF65-F5344CB8AC3E}">
        <p14:creationId xmlns:p14="http://schemas.microsoft.com/office/powerpoint/2010/main" val="2038351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large group of squares&#10;&#10;Description automatically generated with medium confidence">
            <a:extLst>
              <a:ext uri="{FF2B5EF4-FFF2-40B4-BE49-F238E27FC236}">
                <a16:creationId xmlns:a16="http://schemas.microsoft.com/office/drawing/2014/main" id="{0F450EBF-A3D9-8B80-81CC-8E93D48A2F1B}"/>
              </a:ext>
            </a:extLst>
          </p:cNvPr>
          <p:cNvPicPr>
            <a:picLocks noChangeAspect="1"/>
          </p:cNvPicPr>
          <p:nvPr/>
        </p:nvPicPr>
        <p:blipFill>
          <a:blip r:embed="rId2"/>
          <a:stretch>
            <a:fillRect/>
          </a:stretch>
        </p:blipFill>
        <p:spPr>
          <a:xfrm>
            <a:off x="1438760" y="568411"/>
            <a:ext cx="9314480" cy="5210143"/>
          </a:xfrm>
          <a:prstGeom prst="rect">
            <a:avLst/>
          </a:prstGeom>
        </p:spPr>
      </p:pic>
    </p:spTree>
    <p:extLst>
      <p:ext uri="{BB962C8B-B14F-4D97-AF65-F5344CB8AC3E}">
        <p14:creationId xmlns:p14="http://schemas.microsoft.com/office/powerpoint/2010/main" val="11662999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2812</TotalTime>
  <Words>2803</Words>
  <Application>Microsoft Macintosh PowerPoint</Application>
  <PresentationFormat>Widescreen</PresentationFormat>
  <Paragraphs>80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Helvetica Neue</vt:lpstr>
      <vt:lpstr>Open Sans</vt:lpstr>
      <vt:lpstr>Söhne</vt:lpstr>
      <vt:lpstr>Retrospect</vt:lpstr>
      <vt:lpstr>CLUSTERING</vt:lpstr>
      <vt:lpstr>Importing Libraries</vt:lpstr>
      <vt:lpstr>Copy The DataFrame</vt:lpstr>
      <vt:lpstr>Q1.Remove all records with missing measurements from the dataset.</vt:lpstr>
      <vt:lpstr>PowerPoint Presentation</vt:lpstr>
      <vt:lpstr>For all the continuous measurements, run hierarchical clustering using complete linkage and Euclidean distance. Make sure to normalize the measurements. From the dendrogram: How many clusters seem reasonable for describing these data? </vt:lpstr>
      <vt:lpstr>PowerPoint Presentation</vt:lpstr>
      <vt:lpstr>PowerPoint Presentation</vt:lpstr>
      <vt:lpstr>PowerPoint Presentation</vt:lpstr>
      <vt:lpstr>Conclusion for Q1:  2 clusters seems to be reasonable for describing these university data. Distance between 2 branches far when we cut the dendogram in y-axis height at 20.</vt:lpstr>
      <vt:lpstr>Q2:Compare the summary statistics for each cluster and describe each cluster in this context (e.g., "Universities with high tuition, low acceptance rate...").</vt:lpstr>
      <vt:lpstr>PowerPoint Presentation</vt:lpstr>
      <vt:lpstr>Conclusion</vt:lpstr>
      <vt:lpstr>Q3:Use the categorical measurements that were not used in the analysis (State and Private/Public) to characterize the different clusters. Is there any relationship between the clusters and the categorical information?</vt:lpstr>
      <vt:lpstr>Conclusion for Q3:</vt:lpstr>
      <vt:lpstr>Q4:Consider Tufts University, which is missing some information. Compute the Euclidean distance of this record from each of the clusters that you found above (using only the measurements that you have). Which cluster is it closest to? Impute the missing values for Tufts by taking the average of the cluster on those measurements. </vt:lpstr>
      <vt:lpstr>PowerPoint Presentation</vt:lpstr>
      <vt:lpstr>PowerPoint Presentation</vt:lpstr>
      <vt:lpstr>PowerPoint Presentation</vt:lpstr>
      <vt:lpstr>PowerPoint Presentation</vt:lpstr>
      <vt:lpstr>Conclusion</vt:lpstr>
      <vt:lpstr>Q4:</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Putta, Jyothi Lahari</dc:creator>
  <cp:lastModifiedBy>Putta, Jyothi Lahari</cp:lastModifiedBy>
  <cp:revision>6</cp:revision>
  <dcterms:created xsi:type="dcterms:W3CDTF">2023-12-01T21:48:15Z</dcterms:created>
  <dcterms:modified xsi:type="dcterms:W3CDTF">2024-03-13T19:57:54Z</dcterms:modified>
</cp:coreProperties>
</file>