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7" r:id="rId21"/>
    <p:sldId id="278" r:id="rId22"/>
    <p:sldId id="279" r:id="rId23"/>
    <p:sldId id="280" r:id="rId24"/>
    <p:sldId id="281" r:id="rId25"/>
    <p:sldId id="282" r:id="rId26"/>
    <p:sldId id="283" r:id="rId27"/>
    <p:sldId id="284" r:id="rId28"/>
    <p:sldId id="288" r:id="rId29"/>
    <p:sldId id="289" r:id="rId30"/>
    <p:sldId id="290" r:id="rId31"/>
    <p:sldId id="291" r:id="rId32"/>
    <p:sldId id="292" r:id="rId33"/>
    <p:sldId id="293" r:id="rId34"/>
    <p:sldId id="285" r:id="rId35"/>
    <p:sldId id="286" r:id="rId36"/>
    <p:sldId id="287" r:id="rId37"/>
    <p:sldId id="295" r:id="rId38"/>
    <p:sldId id="294" r:id="rId39"/>
    <p:sldId id="296" r:id="rId40"/>
    <p:sldId id="297" r:id="rId41"/>
    <p:sldId id="298" r:id="rId42"/>
    <p:sldId id="299" r:id="rId43"/>
    <p:sldId id="30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373B22-8E42-449E-B601-BEB4B959B836}" type="datetimeFigureOut">
              <a:rPr lang="en-US" smtClean="0"/>
              <a:t>8/1/2018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9A5F87-731F-45BB-B372-C48E84437453}" type="slidenum">
              <a:rPr lang="en-US" smtClean="0"/>
              <a:t>‹#›</a:t>
            </a:fld>
            <a:endParaRPr lang="en-US"/>
          </a:p>
        </p:txBody>
      </p:sp>
    </p:spTree>
    <p:extLst>
      <p:ext uri="{BB962C8B-B14F-4D97-AF65-F5344CB8AC3E}">
        <p14:creationId xmlns:p14="http://schemas.microsoft.com/office/powerpoint/2010/main" val="1671597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F72B7-35E2-4D83-B74E-2ECB5E888CC8}" type="slidenum">
              <a:rPr lang="he-IL"/>
              <a:pPr/>
              <a:t>5</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63666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743A99-180B-4CFA-BE57-4FE52B81CC42}" type="slidenum">
              <a:rPr lang="he-IL"/>
              <a:pPr/>
              <a:t>14</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45796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C012E6-3A4D-430F-A021-C5A5D28EAD14}" type="slidenum">
              <a:rPr lang="he-IL"/>
              <a:pPr/>
              <a:t>15</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00563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780384-7CE0-4676-A7CC-5D250A55896B}" type="slidenum">
              <a:rPr lang="he-IL"/>
              <a:pPr/>
              <a:t>16</a:t>
            </a:fld>
            <a:endParaRPr 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51360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F39AF6-C412-4974-9958-3719DFFB2EED}" type="slidenum">
              <a:rPr lang="he-IL"/>
              <a:pPr/>
              <a:t>24</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38087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05D0A1-B91D-4FE2-A097-9960690DB72B}" type="slidenum">
              <a:rPr lang="he-IL"/>
              <a:pPr/>
              <a:t>26</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59379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19CD3F-D2D5-49F7-ADE3-688CFE254F23}" type="slidenum">
              <a:rPr lang="he-IL"/>
              <a:pPr/>
              <a:t>27</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34441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5B2DD5-FE2D-4CAA-8CA4-FE1150B848D5}" type="slidenum">
              <a:rPr lang="he-IL"/>
              <a:pPr/>
              <a:t>6</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2153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1E59BB-FA14-48F3-9B16-4CBB5D0FE62F}" type="slidenum">
              <a:rPr lang="he-IL"/>
              <a:pPr/>
              <a:t>7</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7563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68C388-8E03-4D78-8500-7D51B7002E61}" type="slidenum">
              <a:rPr lang="he-IL"/>
              <a:pPr/>
              <a:t>8</a:t>
            </a:fld>
            <a:endParaRPr 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67937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E0F01E-53B7-4B74-9784-DF2B4CF46EBE}" type="slidenum">
              <a:rPr lang="he-IL"/>
              <a:pPr/>
              <a:t>9</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24090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00E94C-5540-41C0-A5D2-8A058BE56504}" type="slidenum">
              <a:rPr lang="he-IL"/>
              <a:pPr/>
              <a:t>10</a:t>
            </a:fld>
            <a:endParaRPr 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75098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2AD533-3D21-44B7-939D-BB67CED32FC9}" type="slidenum">
              <a:rPr lang="he-IL"/>
              <a:pPr/>
              <a:t>11</a:t>
            </a:fld>
            <a:endParaRPr 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68846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AC45E2-F5E2-4560-9AD3-24546AC6EA22}" type="slidenum">
              <a:rPr lang="he-IL"/>
              <a:pPr/>
              <a:t>12</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41983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B6352D-2C0E-4AD6-91D6-7B075DE13AD4}" type="slidenum">
              <a:rPr lang="he-IL"/>
              <a:pPr/>
              <a:t>13</a:t>
            </a:fld>
            <a:endParaRPr 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60169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EFF94CE-D5D3-4853-B319-7593F6BB91E0}" type="datetimeFigureOut">
              <a:rPr lang="en-US" smtClean="0"/>
              <a:t>8/1/2018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4088821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FF94CE-D5D3-4853-B319-7593F6BB91E0}" type="datetimeFigureOut">
              <a:rPr lang="en-US" smtClean="0"/>
              <a:t>8/1/2018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2194574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FF94CE-D5D3-4853-B319-7593F6BB91E0}" type="datetimeFigureOut">
              <a:rPr lang="en-US" smtClean="0"/>
              <a:t>8/1/2018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1431767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FF94CE-D5D3-4853-B319-7593F6BB91E0}" type="datetimeFigureOut">
              <a:rPr lang="en-US" smtClean="0"/>
              <a:t>8/1/2018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3512875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FF94CE-D5D3-4853-B319-7593F6BB91E0}" type="datetimeFigureOut">
              <a:rPr lang="en-US" smtClean="0"/>
              <a:t>8/1/2018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406043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FF94CE-D5D3-4853-B319-7593F6BB91E0}" type="datetimeFigureOut">
              <a:rPr lang="en-US" smtClean="0"/>
              <a:t>8/1/2018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832538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FF94CE-D5D3-4853-B319-7593F6BB91E0}" type="datetimeFigureOut">
              <a:rPr lang="en-US" smtClean="0"/>
              <a:t>8/1/2018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3384762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FF94CE-D5D3-4853-B319-7593F6BB91E0}" type="datetimeFigureOut">
              <a:rPr lang="en-US" smtClean="0"/>
              <a:t>8/1/2018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2095978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FF94CE-D5D3-4853-B319-7593F6BB91E0}" type="datetimeFigureOut">
              <a:rPr lang="en-US" smtClean="0"/>
              <a:t>8/1/2018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304002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FF94CE-D5D3-4853-B319-7593F6BB91E0}" type="datetimeFigureOut">
              <a:rPr lang="en-US" smtClean="0"/>
              <a:t>8/1/2018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395576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FF94CE-D5D3-4853-B319-7593F6BB91E0}" type="datetimeFigureOut">
              <a:rPr lang="en-US" smtClean="0"/>
              <a:t>8/1/2018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2179937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FF94CE-D5D3-4853-B319-7593F6BB91E0}" type="datetimeFigureOut">
              <a:rPr lang="en-US" smtClean="0"/>
              <a:t>8/1/2018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D264A1-AC44-44C2-ABF2-2103CD01376C}" type="slidenum">
              <a:rPr lang="en-US" smtClean="0"/>
              <a:t>‹#›</a:t>
            </a:fld>
            <a:endParaRPr lang="en-US"/>
          </a:p>
        </p:txBody>
      </p:sp>
    </p:spTree>
    <p:extLst>
      <p:ext uri="{BB962C8B-B14F-4D97-AF65-F5344CB8AC3E}">
        <p14:creationId xmlns:p14="http://schemas.microsoft.com/office/powerpoint/2010/main" val="1887119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python.org/doc/"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Python</a:t>
            </a:r>
          </a:p>
        </p:txBody>
      </p:sp>
    </p:spTree>
    <p:extLst>
      <p:ext uri="{BB962C8B-B14F-4D97-AF65-F5344CB8AC3E}">
        <p14:creationId xmlns:p14="http://schemas.microsoft.com/office/powerpoint/2010/main" val="136743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r>
              <a:rPr lang="en-US">
                <a:solidFill>
                  <a:schemeClr val="accent2"/>
                </a:solidFill>
                <a:latin typeface="Comic Sans MS" panose="030F0702030302020204" pitchFamily="66" charset="0"/>
              </a:rPr>
              <a:t>Numbers: Floating Point</a:t>
            </a:r>
          </a:p>
        </p:txBody>
      </p:sp>
      <p:sp>
        <p:nvSpPr>
          <p:cNvPr id="14339" name="Rectangle 3"/>
          <p:cNvSpPr>
            <a:spLocks noGrp="1" noChangeArrowheads="1"/>
          </p:cNvSpPr>
          <p:nvPr>
            <p:ph type="body" idx="1"/>
          </p:nvPr>
        </p:nvSpPr>
        <p:spPr>
          <a:xfrm>
            <a:off x="2209800" y="1981201"/>
            <a:ext cx="4191000" cy="3103563"/>
          </a:xfrm>
        </p:spPr>
        <p:txBody>
          <a:bodyPr/>
          <a:lstStyle/>
          <a:p>
            <a:r>
              <a:rPr lang="en-US"/>
              <a:t>int(x) converts x to an integer</a:t>
            </a:r>
          </a:p>
          <a:p>
            <a:r>
              <a:rPr lang="en-US"/>
              <a:t>float(x) converts x to a floating point</a:t>
            </a:r>
          </a:p>
          <a:p>
            <a:r>
              <a:rPr lang="en-US"/>
              <a:t>The interpreter shows </a:t>
            </a:r>
            <a:br>
              <a:rPr lang="en-US"/>
            </a:br>
            <a:r>
              <a:rPr lang="en-US"/>
              <a:t>a lot of digits</a:t>
            </a:r>
          </a:p>
        </p:txBody>
      </p:sp>
      <p:sp>
        <p:nvSpPr>
          <p:cNvPr id="14340" name="Rectangle 4"/>
          <p:cNvSpPr>
            <a:spLocks noChangeArrowheads="1"/>
          </p:cNvSpPr>
          <p:nvPr/>
        </p:nvSpPr>
        <p:spPr bwMode="auto">
          <a:xfrm>
            <a:off x="6934201" y="1981200"/>
            <a:ext cx="2231701" cy="2862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&gt;&gt;&gt; 1.23232</a:t>
            </a:r>
          </a:p>
          <a:p>
            <a:r>
              <a:rPr lang="en-US"/>
              <a:t>1.2323200000000001</a:t>
            </a:r>
          </a:p>
          <a:p>
            <a:r>
              <a:rPr lang="en-US"/>
              <a:t>&gt;&gt;&gt; print 1.23232</a:t>
            </a:r>
          </a:p>
          <a:p>
            <a:r>
              <a:rPr lang="en-US"/>
              <a:t>1.23232</a:t>
            </a:r>
          </a:p>
          <a:p>
            <a:r>
              <a:rPr lang="en-US"/>
              <a:t>&gt;&gt;&gt; 1.3E7</a:t>
            </a:r>
          </a:p>
          <a:p>
            <a:r>
              <a:rPr lang="en-US"/>
              <a:t>13000000.0</a:t>
            </a:r>
          </a:p>
          <a:p>
            <a:r>
              <a:rPr lang="en-US"/>
              <a:t>&gt;&gt;&gt; int(2.0)</a:t>
            </a:r>
          </a:p>
          <a:p>
            <a:r>
              <a:rPr lang="en-US"/>
              <a:t>2</a:t>
            </a:r>
          </a:p>
          <a:p>
            <a:r>
              <a:rPr lang="en-US"/>
              <a:t>&gt;&gt;&gt; float(2)</a:t>
            </a:r>
          </a:p>
          <a:p>
            <a:r>
              <a:rPr lang="en-US"/>
              <a:t>2.0</a:t>
            </a:r>
          </a:p>
        </p:txBody>
      </p:sp>
    </p:spTree>
    <p:extLst>
      <p:ext uri="{BB962C8B-B14F-4D97-AF65-F5344CB8AC3E}">
        <p14:creationId xmlns:p14="http://schemas.microsoft.com/office/powerpoint/2010/main" val="465365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Numbers: Complex</a:t>
            </a:r>
          </a:p>
        </p:txBody>
      </p:sp>
      <p:sp>
        <p:nvSpPr>
          <p:cNvPr id="15363" name="Rectangle 3"/>
          <p:cNvSpPr>
            <a:spLocks noGrp="1" noChangeArrowheads="1"/>
          </p:cNvSpPr>
          <p:nvPr>
            <p:ph type="body" idx="1"/>
          </p:nvPr>
        </p:nvSpPr>
        <p:spPr>
          <a:xfrm>
            <a:off x="2209800" y="1981201"/>
            <a:ext cx="4419600" cy="2168525"/>
          </a:xfrm>
        </p:spPr>
        <p:txBody>
          <a:bodyPr/>
          <a:lstStyle/>
          <a:p>
            <a:r>
              <a:rPr lang="en-US"/>
              <a:t>Built into Python</a:t>
            </a:r>
          </a:p>
          <a:p>
            <a:r>
              <a:rPr lang="en-US"/>
              <a:t>Same operations are supported as integer and float</a:t>
            </a:r>
          </a:p>
        </p:txBody>
      </p:sp>
      <p:sp>
        <p:nvSpPr>
          <p:cNvPr id="15364" name="Rectangle 4"/>
          <p:cNvSpPr>
            <a:spLocks noChangeArrowheads="1"/>
          </p:cNvSpPr>
          <p:nvPr/>
        </p:nvSpPr>
        <p:spPr bwMode="auto">
          <a:xfrm>
            <a:off x="7751763" y="2492375"/>
            <a:ext cx="1414170" cy="17543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&gt;&gt;&gt; x = 3 + 2j</a:t>
            </a:r>
          </a:p>
          <a:p>
            <a:r>
              <a:rPr lang="en-US"/>
              <a:t>&gt;&gt;&gt; y = -1j</a:t>
            </a:r>
          </a:p>
          <a:p>
            <a:r>
              <a:rPr lang="en-US"/>
              <a:t>&gt;&gt;&gt; x + y</a:t>
            </a:r>
          </a:p>
          <a:p>
            <a:r>
              <a:rPr lang="en-US"/>
              <a:t>(3+1j)</a:t>
            </a:r>
          </a:p>
          <a:p>
            <a:r>
              <a:rPr lang="en-US"/>
              <a:t>&gt;&gt;&gt; x * y</a:t>
            </a:r>
          </a:p>
          <a:p>
            <a:r>
              <a:rPr lang="en-US"/>
              <a:t>(2-3j)</a:t>
            </a:r>
          </a:p>
        </p:txBody>
      </p:sp>
    </p:spTree>
    <p:extLst>
      <p:ext uri="{BB962C8B-B14F-4D97-AF65-F5344CB8AC3E}">
        <p14:creationId xmlns:p14="http://schemas.microsoft.com/office/powerpoint/2010/main" val="1841928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Numbers are </a:t>
            </a:r>
            <a:r>
              <a:rPr lang="en-US" sz="4000" i="1">
                <a:solidFill>
                  <a:schemeClr val="accent2"/>
                </a:solidFill>
                <a:latin typeface="Comic Sans MS" panose="030F0702030302020204" pitchFamily="66" charset="0"/>
              </a:rPr>
              <a:t>immutable</a:t>
            </a:r>
          </a:p>
        </p:txBody>
      </p:sp>
      <p:sp>
        <p:nvSpPr>
          <p:cNvPr id="16389" name="Rectangle 5"/>
          <p:cNvSpPr>
            <a:spLocks noChangeArrowheads="1"/>
          </p:cNvSpPr>
          <p:nvPr/>
        </p:nvSpPr>
        <p:spPr bwMode="auto">
          <a:xfrm>
            <a:off x="2087642" y="2340313"/>
            <a:ext cx="2592387" cy="2031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&gt;&gt;&gt; x = 4.5</a:t>
            </a:r>
          </a:p>
          <a:p>
            <a:r>
              <a:rPr lang="en-US"/>
              <a:t>&gt;&gt;&gt; y = x</a:t>
            </a:r>
          </a:p>
          <a:p>
            <a:r>
              <a:rPr lang="en-US"/>
              <a:t>&gt;&gt;&gt; y += 3</a:t>
            </a:r>
          </a:p>
          <a:p>
            <a:r>
              <a:rPr lang="en-US"/>
              <a:t>&gt;&gt;&gt; x</a:t>
            </a:r>
          </a:p>
          <a:p>
            <a:r>
              <a:rPr lang="en-US"/>
              <a:t>4.5</a:t>
            </a:r>
          </a:p>
          <a:p>
            <a:r>
              <a:rPr lang="en-US"/>
              <a:t>&gt;&gt;&gt; y</a:t>
            </a:r>
          </a:p>
          <a:p>
            <a:r>
              <a:rPr lang="en-US"/>
              <a:t>7.5</a:t>
            </a:r>
          </a:p>
        </p:txBody>
      </p:sp>
      <p:grpSp>
        <p:nvGrpSpPr>
          <p:cNvPr id="16416" name="Group 32"/>
          <p:cNvGrpSpPr>
            <a:grpSpLocks/>
          </p:cNvGrpSpPr>
          <p:nvPr/>
        </p:nvGrpSpPr>
        <p:grpSpPr bwMode="auto">
          <a:xfrm>
            <a:off x="2135188" y="1773239"/>
            <a:ext cx="6697662" cy="1150937"/>
            <a:chOff x="385" y="1117"/>
            <a:chExt cx="4219" cy="725"/>
          </a:xfrm>
        </p:grpSpPr>
        <p:grpSp>
          <p:nvGrpSpPr>
            <p:cNvPr id="16398" name="Group 14"/>
            <p:cNvGrpSpPr>
              <a:grpSpLocks/>
            </p:cNvGrpSpPr>
            <p:nvPr/>
          </p:nvGrpSpPr>
          <p:grpSpPr bwMode="auto">
            <a:xfrm>
              <a:off x="2426" y="1117"/>
              <a:ext cx="1140" cy="641"/>
              <a:chOff x="2472" y="1344"/>
              <a:chExt cx="1140" cy="641"/>
            </a:xfrm>
          </p:grpSpPr>
          <p:grpSp>
            <p:nvGrpSpPr>
              <p:cNvPr id="16393" name="Group 9"/>
              <p:cNvGrpSpPr>
                <a:grpSpLocks/>
              </p:cNvGrpSpPr>
              <p:nvPr/>
            </p:nvGrpSpPr>
            <p:grpSpPr bwMode="auto">
              <a:xfrm>
                <a:off x="2472" y="1344"/>
                <a:ext cx="1140" cy="237"/>
                <a:chOff x="2466" y="1344"/>
                <a:chExt cx="1140" cy="237"/>
              </a:xfrm>
            </p:grpSpPr>
            <p:sp>
              <p:nvSpPr>
                <p:cNvPr id="16390" name="Text Box 6"/>
                <p:cNvSpPr txBox="1">
                  <a:spLocks noChangeArrowheads="1"/>
                </p:cNvSpPr>
                <p:nvPr/>
              </p:nvSpPr>
              <p:spPr bwMode="auto">
                <a:xfrm>
                  <a:off x="2466" y="1348"/>
                  <a:ext cx="2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x</a:t>
                  </a:r>
                </a:p>
              </p:txBody>
            </p:sp>
            <p:sp>
              <p:nvSpPr>
                <p:cNvPr id="16391" name="Text Box 7"/>
                <p:cNvSpPr txBox="1">
                  <a:spLocks noChangeArrowheads="1"/>
                </p:cNvSpPr>
                <p:nvPr/>
              </p:nvSpPr>
              <p:spPr bwMode="auto">
                <a:xfrm>
                  <a:off x="3198" y="1344"/>
                  <a:ext cx="4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4.5</a:t>
                  </a:r>
                </a:p>
              </p:txBody>
            </p:sp>
            <p:sp>
              <p:nvSpPr>
                <p:cNvPr id="16392" name="Line 8"/>
                <p:cNvSpPr>
                  <a:spLocks noChangeShapeType="1"/>
                </p:cNvSpPr>
                <p:nvPr/>
              </p:nvSpPr>
              <p:spPr bwMode="auto">
                <a:xfrm>
                  <a:off x="2725" y="1525"/>
                  <a:ext cx="45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395" name="Text Box 11"/>
              <p:cNvSpPr txBox="1">
                <a:spLocks noChangeArrowheads="1"/>
              </p:cNvSpPr>
              <p:nvPr/>
            </p:nvSpPr>
            <p:spPr bwMode="auto">
              <a:xfrm>
                <a:off x="2472" y="1752"/>
                <a:ext cx="2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y</a:t>
                </a:r>
              </a:p>
            </p:txBody>
          </p:sp>
          <p:sp>
            <p:nvSpPr>
              <p:cNvPr id="16397" name="Line 13"/>
              <p:cNvSpPr>
                <a:spLocks noChangeShapeType="1"/>
              </p:cNvSpPr>
              <p:nvPr/>
            </p:nvSpPr>
            <p:spPr bwMode="auto">
              <a:xfrm flipV="1">
                <a:off x="2744" y="1616"/>
                <a:ext cx="544" cy="31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399" name="Line 15"/>
            <p:cNvSpPr>
              <a:spLocks noChangeShapeType="1"/>
            </p:cNvSpPr>
            <p:nvPr/>
          </p:nvSpPr>
          <p:spPr bwMode="auto">
            <a:xfrm>
              <a:off x="385" y="1842"/>
              <a:ext cx="421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15" name="Group 31"/>
          <p:cNvGrpSpPr>
            <a:grpSpLocks/>
          </p:cNvGrpSpPr>
          <p:nvPr/>
        </p:nvGrpSpPr>
        <p:grpSpPr bwMode="auto">
          <a:xfrm>
            <a:off x="2135189" y="3068639"/>
            <a:ext cx="6650037" cy="1004887"/>
            <a:chOff x="385" y="1950"/>
            <a:chExt cx="4189" cy="633"/>
          </a:xfrm>
        </p:grpSpPr>
        <p:grpSp>
          <p:nvGrpSpPr>
            <p:cNvPr id="16401" name="Group 17"/>
            <p:cNvGrpSpPr>
              <a:grpSpLocks/>
            </p:cNvGrpSpPr>
            <p:nvPr/>
          </p:nvGrpSpPr>
          <p:grpSpPr bwMode="auto">
            <a:xfrm>
              <a:off x="2472" y="1950"/>
              <a:ext cx="1140" cy="237"/>
              <a:chOff x="2466" y="1344"/>
              <a:chExt cx="1140" cy="237"/>
            </a:xfrm>
          </p:grpSpPr>
          <p:sp>
            <p:nvSpPr>
              <p:cNvPr id="16402" name="Text Box 18"/>
              <p:cNvSpPr txBox="1">
                <a:spLocks noChangeArrowheads="1"/>
              </p:cNvSpPr>
              <p:nvPr/>
            </p:nvSpPr>
            <p:spPr bwMode="auto">
              <a:xfrm>
                <a:off x="2466" y="1348"/>
                <a:ext cx="2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x</a:t>
                </a:r>
              </a:p>
            </p:txBody>
          </p:sp>
          <p:sp>
            <p:nvSpPr>
              <p:cNvPr id="16403" name="Text Box 19"/>
              <p:cNvSpPr txBox="1">
                <a:spLocks noChangeArrowheads="1"/>
              </p:cNvSpPr>
              <p:nvPr/>
            </p:nvSpPr>
            <p:spPr bwMode="auto">
              <a:xfrm>
                <a:off x="3198" y="1344"/>
                <a:ext cx="4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4.5</a:t>
                </a:r>
              </a:p>
            </p:txBody>
          </p:sp>
          <p:sp>
            <p:nvSpPr>
              <p:cNvPr id="16404" name="Line 20"/>
              <p:cNvSpPr>
                <a:spLocks noChangeShapeType="1"/>
              </p:cNvSpPr>
              <p:nvPr/>
            </p:nvSpPr>
            <p:spPr bwMode="auto">
              <a:xfrm>
                <a:off x="2725" y="1525"/>
                <a:ext cx="45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07" name="Group 23"/>
            <p:cNvGrpSpPr>
              <a:grpSpLocks/>
            </p:cNvGrpSpPr>
            <p:nvPr/>
          </p:nvGrpSpPr>
          <p:grpSpPr bwMode="auto">
            <a:xfrm>
              <a:off x="2472" y="2251"/>
              <a:ext cx="1140" cy="237"/>
              <a:chOff x="2466" y="1344"/>
              <a:chExt cx="1140" cy="237"/>
            </a:xfrm>
          </p:grpSpPr>
          <p:sp>
            <p:nvSpPr>
              <p:cNvPr id="16408" name="Text Box 24"/>
              <p:cNvSpPr txBox="1">
                <a:spLocks noChangeArrowheads="1"/>
              </p:cNvSpPr>
              <p:nvPr/>
            </p:nvSpPr>
            <p:spPr bwMode="auto">
              <a:xfrm>
                <a:off x="2466" y="1348"/>
                <a:ext cx="2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y</a:t>
                </a:r>
              </a:p>
            </p:txBody>
          </p:sp>
          <p:sp>
            <p:nvSpPr>
              <p:cNvPr id="16409" name="Text Box 25"/>
              <p:cNvSpPr txBox="1">
                <a:spLocks noChangeArrowheads="1"/>
              </p:cNvSpPr>
              <p:nvPr/>
            </p:nvSpPr>
            <p:spPr bwMode="auto">
              <a:xfrm>
                <a:off x="3198" y="1344"/>
                <a:ext cx="4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7.5</a:t>
                </a:r>
              </a:p>
            </p:txBody>
          </p:sp>
          <p:sp>
            <p:nvSpPr>
              <p:cNvPr id="16410" name="Line 26"/>
              <p:cNvSpPr>
                <a:spLocks noChangeShapeType="1"/>
              </p:cNvSpPr>
              <p:nvPr/>
            </p:nvSpPr>
            <p:spPr bwMode="auto">
              <a:xfrm>
                <a:off x="2725" y="1525"/>
                <a:ext cx="45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14" name="Group 30"/>
            <p:cNvGrpSpPr>
              <a:grpSpLocks/>
            </p:cNvGrpSpPr>
            <p:nvPr/>
          </p:nvGrpSpPr>
          <p:grpSpPr bwMode="auto">
            <a:xfrm>
              <a:off x="385" y="2069"/>
              <a:ext cx="4189" cy="514"/>
              <a:chOff x="374" y="2011"/>
              <a:chExt cx="4189" cy="514"/>
            </a:xfrm>
          </p:grpSpPr>
          <p:sp>
            <p:nvSpPr>
              <p:cNvPr id="16411" name="Freeform 27"/>
              <p:cNvSpPr>
                <a:spLocks/>
              </p:cNvSpPr>
              <p:nvPr/>
            </p:nvSpPr>
            <p:spPr bwMode="auto">
              <a:xfrm>
                <a:off x="2290" y="2523"/>
                <a:ext cx="2273" cy="2"/>
              </a:xfrm>
              <a:custGeom>
                <a:avLst/>
                <a:gdLst>
                  <a:gd name="T0" fmla="*/ 0 w 2273"/>
                  <a:gd name="T1" fmla="*/ 2 h 2"/>
                  <a:gd name="T2" fmla="*/ 2273 w 2273"/>
                  <a:gd name="T3" fmla="*/ 0 h 2"/>
                </a:gdLst>
                <a:ahLst/>
                <a:cxnLst>
                  <a:cxn ang="0">
                    <a:pos x="T0" y="T1"/>
                  </a:cxn>
                  <a:cxn ang="0">
                    <a:pos x="T2" y="T3"/>
                  </a:cxn>
                </a:cxnLst>
                <a:rect l="0" t="0" r="r" b="b"/>
                <a:pathLst>
                  <a:path w="2273" h="2">
                    <a:moveTo>
                      <a:pt x="0" y="2"/>
                    </a:moveTo>
                    <a:lnTo>
                      <a:pt x="2273"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2" name="Freeform 28"/>
              <p:cNvSpPr>
                <a:spLocks/>
              </p:cNvSpPr>
              <p:nvPr/>
            </p:nvSpPr>
            <p:spPr bwMode="auto">
              <a:xfrm>
                <a:off x="1599" y="2069"/>
                <a:ext cx="700" cy="444"/>
              </a:xfrm>
              <a:custGeom>
                <a:avLst/>
                <a:gdLst>
                  <a:gd name="T0" fmla="*/ 0 w 700"/>
                  <a:gd name="T1" fmla="*/ 0 h 444"/>
                  <a:gd name="T2" fmla="*/ 700 w 700"/>
                  <a:gd name="T3" fmla="*/ 444 h 444"/>
                </a:gdLst>
                <a:ahLst/>
                <a:cxnLst>
                  <a:cxn ang="0">
                    <a:pos x="T0" y="T1"/>
                  </a:cxn>
                  <a:cxn ang="0">
                    <a:pos x="T2" y="T3"/>
                  </a:cxn>
                </a:cxnLst>
                <a:rect l="0" t="0" r="r" b="b"/>
                <a:pathLst>
                  <a:path w="700" h="444">
                    <a:moveTo>
                      <a:pt x="0" y="0"/>
                    </a:moveTo>
                    <a:lnTo>
                      <a:pt x="700" y="444"/>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3" name="Freeform 29"/>
              <p:cNvSpPr>
                <a:spLocks/>
              </p:cNvSpPr>
              <p:nvPr/>
            </p:nvSpPr>
            <p:spPr bwMode="auto">
              <a:xfrm rot="21443846" flipV="1">
                <a:off x="374" y="2011"/>
                <a:ext cx="1244" cy="71"/>
              </a:xfrm>
              <a:custGeom>
                <a:avLst/>
                <a:gdLst>
                  <a:gd name="T0" fmla="*/ 0 w 2273"/>
                  <a:gd name="T1" fmla="*/ 2 h 2"/>
                  <a:gd name="T2" fmla="*/ 2273 w 2273"/>
                  <a:gd name="T3" fmla="*/ 0 h 2"/>
                </a:gdLst>
                <a:ahLst/>
                <a:cxnLst>
                  <a:cxn ang="0">
                    <a:pos x="T0" y="T1"/>
                  </a:cxn>
                  <a:cxn ang="0">
                    <a:pos x="T2" y="T3"/>
                  </a:cxn>
                </a:cxnLst>
                <a:rect l="0" t="0" r="r" b="b"/>
                <a:pathLst>
                  <a:path w="2273" h="2">
                    <a:moveTo>
                      <a:pt x="0" y="2"/>
                    </a:moveTo>
                    <a:lnTo>
                      <a:pt x="2273"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213313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4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4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String Literals</a:t>
            </a:r>
          </a:p>
        </p:txBody>
      </p:sp>
      <p:sp>
        <p:nvSpPr>
          <p:cNvPr id="17411" name="Rectangle 3"/>
          <p:cNvSpPr>
            <a:spLocks noGrp="1" noChangeArrowheads="1"/>
          </p:cNvSpPr>
          <p:nvPr>
            <p:ph type="body" idx="1"/>
          </p:nvPr>
        </p:nvSpPr>
        <p:spPr>
          <a:xfrm>
            <a:off x="2133600" y="2286000"/>
            <a:ext cx="4267200" cy="2819400"/>
          </a:xfrm>
        </p:spPr>
        <p:txBody>
          <a:bodyPr/>
          <a:lstStyle/>
          <a:p>
            <a:r>
              <a:rPr lang="en-US"/>
              <a:t>Strings are </a:t>
            </a:r>
            <a:r>
              <a:rPr lang="en-US" i="1"/>
              <a:t>immutable</a:t>
            </a:r>
          </a:p>
          <a:p>
            <a:r>
              <a:rPr lang="en-US"/>
              <a:t>There is no char type like in C++ or Java</a:t>
            </a:r>
          </a:p>
          <a:p>
            <a:r>
              <a:rPr lang="en-US"/>
              <a:t>+ is overloaded to do concatenation</a:t>
            </a:r>
          </a:p>
        </p:txBody>
      </p:sp>
      <p:sp>
        <p:nvSpPr>
          <p:cNvPr id="17412" name="Rectangle 4"/>
          <p:cNvSpPr>
            <a:spLocks noChangeArrowheads="1"/>
          </p:cNvSpPr>
          <p:nvPr/>
        </p:nvSpPr>
        <p:spPr bwMode="auto">
          <a:xfrm>
            <a:off x="6629401" y="2743200"/>
            <a:ext cx="2981325" cy="14773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&gt;&gt;&gt; x = 'hello'</a:t>
            </a:r>
          </a:p>
          <a:p>
            <a:r>
              <a:rPr lang="en-US"/>
              <a:t>&gt;&gt;&gt; x = x + ' there'</a:t>
            </a:r>
          </a:p>
          <a:p>
            <a:r>
              <a:rPr lang="en-US"/>
              <a:t>&gt;&gt;&gt; x</a:t>
            </a:r>
          </a:p>
          <a:p>
            <a:r>
              <a:rPr lang="en-US"/>
              <a:t>'hello there'</a:t>
            </a:r>
          </a:p>
          <a:p>
            <a:endParaRPr lang="en-US"/>
          </a:p>
        </p:txBody>
      </p:sp>
    </p:spTree>
    <p:extLst>
      <p:ext uri="{BB962C8B-B14F-4D97-AF65-F5344CB8AC3E}">
        <p14:creationId xmlns:p14="http://schemas.microsoft.com/office/powerpoint/2010/main" val="4049783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135188" y="260350"/>
            <a:ext cx="7772400" cy="1143000"/>
          </a:xfrm>
        </p:spPr>
        <p:txBody>
          <a:bodyPr/>
          <a:lstStyle/>
          <a:p>
            <a:r>
              <a:rPr lang="en-US" sz="4000">
                <a:solidFill>
                  <a:schemeClr val="accent2"/>
                </a:solidFill>
                <a:latin typeface="Comic Sans MS" panose="030F0702030302020204" pitchFamily="66" charset="0"/>
              </a:rPr>
              <a:t>String Literals: Many Kinds</a:t>
            </a:r>
          </a:p>
        </p:txBody>
      </p:sp>
      <p:sp>
        <p:nvSpPr>
          <p:cNvPr id="73731" name="Rectangle 3"/>
          <p:cNvSpPr>
            <a:spLocks noGrp="1" noChangeArrowheads="1"/>
          </p:cNvSpPr>
          <p:nvPr>
            <p:ph type="body" idx="1"/>
          </p:nvPr>
        </p:nvSpPr>
        <p:spPr>
          <a:xfrm>
            <a:off x="2135188" y="1341438"/>
            <a:ext cx="7620000" cy="762000"/>
          </a:xfrm>
        </p:spPr>
        <p:txBody>
          <a:bodyPr>
            <a:normAutofit fontScale="92500" lnSpcReduction="10000"/>
          </a:bodyPr>
          <a:lstStyle/>
          <a:p>
            <a:pPr>
              <a:lnSpc>
                <a:spcPct val="90000"/>
              </a:lnSpc>
            </a:pPr>
            <a:r>
              <a:rPr lang="en-US"/>
              <a:t>Can use single or double quotes, and three double quotes for a multi-line string</a:t>
            </a:r>
          </a:p>
        </p:txBody>
      </p:sp>
      <p:sp>
        <p:nvSpPr>
          <p:cNvPr id="73732" name="Rectangle 4"/>
          <p:cNvSpPr>
            <a:spLocks noChangeArrowheads="1"/>
          </p:cNvSpPr>
          <p:nvPr/>
        </p:nvSpPr>
        <p:spPr bwMode="auto">
          <a:xfrm>
            <a:off x="1847850" y="2420938"/>
            <a:ext cx="7816850" cy="41513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&gt;&gt;&gt; 'I am a string'</a:t>
            </a:r>
          </a:p>
          <a:p>
            <a:r>
              <a:rPr lang="en-US" sz="2200"/>
              <a:t>'I am a string'</a:t>
            </a:r>
          </a:p>
          <a:p>
            <a:r>
              <a:rPr lang="en-US" sz="2200"/>
              <a:t>&gt;&gt;&gt; "So am I!"</a:t>
            </a:r>
          </a:p>
          <a:p>
            <a:r>
              <a:rPr lang="en-US" sz="2200"/>
              <a:t>'So am I!'</a:t>
            </a:r>
          </a:p>
          <a:p>
            <a:r>
              <a:rPr lang="en-US" sz="2200"/>
              <a:t>&gt;&gt;&gt; s = """And me too!</a:t>
            </a:r>
          </a:p>
          <a:p>
            <a:r>
              <a:rPr lang="en-US" sz="2200"/>
              <a:t>though I am much longer </a:t>
            </a:r>
          </a:p>
          <a:p>
            <a:r>
              <a:rPr lang="en-US" sz="2200"/>
              <a:t>than the others :)"""</a:t>
            </a:r>
          </a:p>
          <a:p>
            <a:r>
              <a:rPr lang="en-US" sz="2200"/>
              <a:t>'And me too!\nthough I am much longer\nthan the others :)‘</a:t>
            </a:r>
          </a:p>
          <a:p>
            <a:r>
              <a:rPr lang="en-US" sz="2200"/>
              <a:t>&gt;&gt;&gt; print s</a:t>
            </a:r>
          </a:p>
          <a:p>
            <a:r>
              <a:rPr lang="en-US" sz="2200"/>
              <a:t>And me too!</a:t>
            </a:r>
          </a:p>
          <a:p>
            <a:r>
              <a:rPr lang="en-US" sz="2200"/>
              <a:t>though I am much longer</a:t>
            </a:r>
          </a:p>
          <a:p>
            <a:r>
              <a:rPr lang="en-US"/>
              <a:t>than the others :)‘</a:t>
            </a:r>
          </a:p>
        </p:txBody>
      </p:sp>
    </p:spTree>
    <p:extLst>
      <p:ext uri="{BB962C8B-B14F-4D97-AF65-F5344CB8AC3E}">
        <p14:creationId xmlns:p14="http://schemas.microsoft.com/office/powerpoint/2010/main" val="4162471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Substrings and Methods</a:t>
            </a:r>
          </a:p>
        </p:txBody>
      </p:sp>
      <p:sp>
        <p:nvSpPr>
          <p:cNvPr id="18436" name="Rectangle 4"/>
          <p:cNvSpPr>
            <a:spLocks noChangeArrowheads="1"/>
          </p:cNvSpPr>
          <p:nvPr/>
        </p:nvSpPr>
        <p:spPr bwMode="auto">
          <a:xfrm>
            <a:off x="2590800" y="1905001"/>
            <a:ext cx="1699504" cy="3139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&gt;&gt;&gt; s = '012345'</a:t>
            </a:r>
          </a:p>
          <a:p>
            <a:r>
              <a:rPr lang="en-US"/>
              <a:t>&gt;&gt;&gt; s[3]</a:t>
            </a:r>
          </a:p>
          <a:p>
            <a:r>
              <a:rPr lang="en-US"/>
              <a:t>'3'</a:t>
            </a:r>
          </a:p>
          <a:p>
            <a:r>
              <a:rPr lang="en-US"/>
              <a:t>&gt;&gt;&gt; s[1:4]</a:t>
            </a:r>
          </a:p>
          <a:p>
            <a:r>
              <a:rPr lang="en-US"/>
              <a:t>'123'</a:t>
            </a:r>
          </a:p>
          <a:p>
            <a:r>
              <a:rPr lang="en-US"/>
              <a:t>&gt;&gt;&gt; s[2:]</a:t>
            </a:r>
          </a:p>
          <a:p>
            <a:r>
              <a:rPr lang="en-US"/>
              <a:t>'2345'</a:t>
            </a:r>
          </a:p>
          <a:p>
            <a:r>
              <a:rPr lang="en-US"/>
              <a:t>&gt;&gt;&gt; s[:4]</a:t>
            </a:r>
          </a:p>
          <a:p>
            <a:r>
              <a:rPr lang="en-US"/>
              <a:t>'0123'</a:t>
            </a:r>
          </a:p>
          <a:p>
            <a:r>
              <a:rPr lang="en-US"/>
              <a:t>&gt;&gt;&gt; s[-2]</a:t>
            </a:r>
          </a:p>
          <a:p>
            <a:r>
              <a:rPr lang="en-US"/>
              <a:t>'4'</a:t>
            </a:r>
          </a:p>
        </p:txBody>
      </p:sp>
      <p:sp>
        <p:nvSpPr>
          <p:cNvPr id="18437" name="Rectangle 5"/>
          <p:cNvSpPr>
            <a:spLocks noChangeArrowheads="1"/>
          </p:cNvSpPr>
          <p:nvPr/>
        </p:nvSpPr>
        <p:spPr bwMode="auto">
          <a:xfrm>
            <a:off x="6045200" y="1725613"/>
            <a:ext cx="35560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t> </a:t>
            </a:r>
            <a:r>
              <a:rPr lang="en-US" b="1">
                <a:solidFill>
                  <a:schemeClr val="accent2"/>
                </a:solidFill>
              </a:rPr>
              <a:t>len</a:t>
            </a:r>
            <a:r>
              <a:rPr lang="en-US"/>
              <a:t>(String) – returns the number of characters in the String</a:t>
            </a:r>
          </a:p>
          <a:p>
            <a:endParaRPr lang="en-US"/>
          </a:p>
          <a:p>
            <a:pPr>
              <a:buFontTx/>
              <a:buChar char="•"/>
            </a:pPr>
            <a:r>
              <a:rPr lang="en-US"/>
              <a:t> </a:t>
            </a:r>
            <a:r>
              <a:rPr lang="en-US" b="1">
                <a:solidFill>
                  <a:schemeClr val="accent2"/>
                </a:solidFill>
              </a:rPr>
              <a:t>str</a:t>
            </a:r>
            <a:r>
              <a:rPr lang="en-US"/>
              <a:t>(Object) – returns a String representation of the Object</a:t>
            </a:r>
          </a:p>
        </p:txBody>
      </p:sp>
      <p:sp>
        <p:nvSpPr>
          <p:cNvPr id="18438" name="Rectangle 6"/>
          <p:cNvSpPr>
            <a:spLocks noChangeArrowheads="1"/>
          </p:cNvSpPr>
          <p:nvPr/>
        </p:nvSpPr>
        <p:spPr bwMode="auto">
          <a:xfrm>
            <a:off x="7391400" y="4343401"/>
            <a:ext cx="1817688"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&gt;&gt;&gt; len(x)</a:t>
            </a:r>
          </a:p>
          <a:p>
            <a:r>
              <a:rPr lang="en-US"/>
              <a:t>6</a:t>
            </a:r>
          </a:p>
          <a:p>
            <a:r>
              <a:rPr lang="en-US"/>
              <a:t>&gt;&gt;&gt; str(10.3)</a:t>
            </a:r>
          </a:p>
          <a:p>
            <a:r>
              <a:rPr lang="en-US"/>
              <a:t>'10.3'</a:t>
            </a:r>
          </a:p>
        </p:txBody>
      </p:sp>
    </p:spTree>
    <p:extLst>
      <p:ext uri="{BB962C8B-B14F-4D97-AF65-F5344CB8AC3E}">
        <p14:creationId xmlns:p14="http://schemas.microsoft.com/office/powerpoint/2010/main" val="1783760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String Formatting</a:t>
            </a:r>
          </a:p>
        </p:txBody>
      </p:sp>
      <p:sp>
        <p:nvSpPr>
          <p:cNvPr id="20483" name="Rectangle 3"/>
          <p:cNvSpPr>
            <a:spLocks noGrp="1" noChangeArrowheads="1"/>
          </p:cNvSpPr>
          <p:nvPr>
            <p:ph type="body" idx="1"/>
          </p:nvPr>
        </p:nvSpPr>
        <p:spPr>
          <a:xfrm>
            <a:off x="2209800" y="1981200"/>
            <a:ext cx="7696200" cy="1752600"/>
          </a:xfrm>
        </p:spPr>
        <p:txBody>
          <a:bodyPr>
            <a:normAutofit lnSpcReduction="10000"/>
          </a:bodyPr>
          <a:lstStyle/>
          <a:p>
            <a:pPr>
              <a:lnSpc>
                <a:spcPct val="90000"/>
              </a:lnSpc>
            </a:pPr>
            <a:r>
              <a:rPr lang="en-US"/>
              <a:t>Similar to C’s printf</a:t>
            </a:r>
          </a:p>
          <a:p>
            <a:pPr>
              <a:lnSpc>
                <a:spcPct val="90000"/>
              </a:lnSpc>
            </a:pPr>
            <a:r>
              <a:rPr lang="en-US"/>
              <a:t>&lt;formatted string&gt; % &lt;elements to insert&gt;</a:t>
            </a:r>
          </a:p>
          <a:p>
            <a:pPr>
              <a:lnSpc>
                <a:spcPct val="90000"/>
              </a:lnSpc>
            </a:pPr>
            <a:r>
              <a:rPr lang="en-US"/>
              <a:t>Can usually just use %s for everything, it will convert the object to its String representation.</a:t>
            </a:r>
          </a:p>
        </p:txBody>
      </p:sp>
      <p:sp>
        <p:nvSpPr>
          <p:cNvPr id="20484" name="Rectangle 4"/>
          <p:cNvSpPr>
            <a:spLocks noChangeArrowheads="1"/>
          </p:cNvSpPr>
          <p:nvPr/>
        </p:nvSpPr>
        <p:spPr bwMode="auto">
          <a:xfrm>
            <a:off x="4114801" y="3962401"/>
            <a:ext cx="2996013" cy="2031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&gt;&gt;&gt; "One, %d, three" % 2</a:t>
            </a:r>
          </a:p>
          <a:p>
            <a:r>
              <a:rPr lang="en-US"/>
              <a:t>'One, 2, three'</a:t>
            </a:r>
          </a:p>
          <a:p>
            <a:r>
              <a:rPr lang="en-US"/>
              <a:t>&gt;&gt;&gt; "%d, two, %s" % (1,3)</a:t>
            </a:r>
          </a:p>
          <a:p>
            <a:r>
              <a:rPr lang="en-US"/>
              <a:t>'1, two, 3'</a:t>
            </a:r>
          </a:p>
          <a:p>
            <a:r>
              <a:rPr lang="en-US"/>
              <a:t>&gt;&gt;&gt; "%s two %s" % (1, 'three')</a:t>
            </a:r>
          </a:p>
          <a:p>
            <a:r>
              <a:rPr lang="en-US"/>
              <a:t>'1 two three'</a:t>
            </a:r>
          </a:p>
          <a:p>
            <a:r>
              <a:rPr lang="en-US"/>
              <a:t>&gt;&gt;&gt; </a:t>
            </a:r>
          </a:p>
        </p:txBody>
      </p:sp>
    </p:spTree>
    <p:extLst>
      <p:ext uri="{BB962C8B-B14F-4D97-AF65-F5344CB8AC3E}">
        <p14:creationId xmlns:p14="http://schemas.microsoft.com/office/powerpoint/2010/main" val="3392926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z="3600"/>
              <a:t>Strings share many features with lists</a:t>
            </a:r>
          </a:p>
        </p:txBody>
      </p:sp>
      <p:sp>
        <p:nvSpPr>
          <p:cNvPr id="32771" name="Rectangle 3"/>
          <p:cNvSpPr>
            <a:spLocks noGrp="1" noChangeArrowheads="1"/>
          </p:cNvSpPr>
          <p:nvPr>
            <p:ph type="body" idx="1"/>
          </p:nvPr>
        </p:nvSpPr>
        <p:spPr/>
        <p:txBody>
          <a:bodyPr>
            <a:normAutofit fontScale="92500" lnSpcReduction="10000"/>
          </a:bodyPr>
          <a:lstStyle/>
          <a:p>
            <a:pPr>
              <a:lnSpc>
                <a:spcPct val="90000"/>
              </a:lnSpc>
              <a:buFont typeface="Wingdings" panose="05000000000000000000" pitchFamily="2" charset="2"/>
              <a:buNone/>
            </a:pPr>
            <a:r>
              <a:rPr lang="en-US" sz="2400" dirty="0"/>
              <a:t>&gt;&gt;&gt; smiles = "C(=N)(N)N.C(=O)(O)O"</a:t>
            </a:r>
          </a:p>
          <a:p>
            <a:pPr>
              <a:lnSpc>
                <a:spcPct val="90000"/>
              </a:lnSpc>
              <a:buFont typeface="Wingdings" panose="05000000000000000000" pitchFamily="2" charset="2"/>
              <a:buNone/>
            </a:pPr>
            <a:r>
              <a:rPr lang="en-US" sz="2400" dirty="0"/>
              <a:t>&gt;&gt;&gt; smiles[0]</a:t>
            </a:r>
          </a:p>
          <a:p>
            <a:pPr>
              <a:lnSpc>
                <a:spcPct val="90000"/>
              </a:lnSpc>
              <a:buFont typeface="Wingdings" panose="05000000000000000000" pitchFamily="2" charset="2"/>
              <a:buNone/>
            </a:pPr>
            <a:r>
              <a:rPr lang="en-US" sz="2400" dirty="0"/>
              <a:t>'C'</a:t>
            </a:r>
          </a:p>
          <a:p>
            <a:pPr>
              <a:lnSpc>
                <a:spcPct val="90000"/>
              </a:lnSpc>
              <a:buFont typeface="Wingdings" panose="05000000000000000000" pitchFamily="2" charset="2"/>
              <a:buNone/>
            </a:pPr>
            <a:r>
              <a:rPr lang="en-US" sz="2400" dirty="0"/>
              <a:t>&gt;&gt;&gt; smiles[1]</a:t>
            </a:r>
          </a:p>
          <a:p>
            <a:pPr>
              <a:lnSpc>
                <a:spcPct val="90000"/>
              </a:lnSpc>
              <a:buFont typeface="Wingdings" panose="05000000000000000000" pitchFamily="2" charset="2"/>
              <a:buNone/>
            </a:pPr>
            <a:r>
              <a:rPr lang="en-US" sz="2400" dirty="0"/>
              <a:t>'('</a:t>
            </a:r>
          </a:p>
          <a:p>
            <a:pPr>
              <a:lnSpc>
                <a:spcPct val="90000"/>
              </a:lnSpc>
              <a:buFont typeface="Wingdings" panose="05000000000000000000" pitchFamily="2" charset="2"/>
              <a:buNone/>
            </a:pPr>
            <a:r>
              <a:rPr lang="en-US" sz="2400" dirty="0"/>
              <a:t>&gt;&gt;&gt; smiles[-1]</a:t>
            </a:r>
          </a:p>
          <a:p>
            <a:pPr>
              <a:lnSpc>
                <a:spcPct val="90000"/>
              </a:lnSpc>
              <a:buFont typeface="Wingdings" panose="05000000000000000000" pitchFamily="2" charset="2"/>
              <a:buNone/>
            </a:pPr>
            <a:r>
              <a:rPr lang="en-US" sz="2400" dirty="0"/>
              <a:t>'O'</a:t>
            </a:r>
          </a:p>
          <a:p>
            <a:pPr>
              <a:lnSpc>
                <a:spcPct val="90000"/>
              </a:lnSpc>
              <a:buFont typeface="Wingdings" panose="05000000000000000000" pitchFamily="2" charset="2"/>
              <a:buNone/>
            </a:pPr>
            <a:r>
              <a:rPr lang="en-US" sz="2400" dirty="0"/>
              <a:t>&gt;&gt;&gt; smiles[1:5]</a:t>
            </a:r>
          </a:p>
          <a:p>
            <a:pPr>
              <a:lnSpc>
                <a:spcPct val="90000"/>
              </a:lnSpc>
              <a:buFont typeface="Wingdings" panose="05000000000000000000" pitchFamily="2" charset="2"/>
              <a:buNone/>
            </a:pPr>
            <a:r>
              <a:rPr lang="en-US" sz="2400" dirty="0"/>
              <a:t>'(=N)'</a:t>
            </a:r>
          </a:p>
          <a:p>
            <a:pPr>
              <a:lnSpc>
                <a:spcPct val="90000"/>
              </a:lnSpc>
              <a:buFont typeface="Wingdings" panose="05000000000000000000" pitchFamily="2" charset="2"/>
              <a:buNone/>
            </a:pPr>
            <a:r>
              <a:rPr lang="en-US" sz="2400" dirty="0"/>
              <a:t>&gt;&gt;&gt; smiles[10:-4]</a:t>
            </a:r>
          </a:p>
          <a:p>
            <a:pPr>
              <a:lnSpc>
                <a:spcPct val="90000"/>
              </a:lnSpc>
              <a:buFont typeface="Wingdings" panose="05000000000000000000" pitchFamily="2" charset="2"/>
              <a:buNone/>
            </a:pPr>
            <a:r>
              <a:rPr lang="en-US" sz="2400" dirty="0"/>
              <a:t>'C(=O)'</a:t>
            </a:r>
          </a:p>
        </p:txBody>
      </p:sp>
      <p:sp>
        <p:nvSpPr>
          <p:cNvPr id="32772" name="Text Box 4"/>
          <p:cNvSpPr txBox="1">
            <a:spLocks noChangeArrowheads="1"/>
          </p:cNvSpPr>
          <p:nvPr/>
        </p:nvSpPr>
        <p:spPr bwMode="auto">
          <a:xfrm flipV="1">
            <a:off x="5791200" y="4040189"/>
            <a:ext cx="4419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spAutoFit/>
          </a:bodyPr>
          <a:lstStyle/>
          <a:p>
            <a:r>
              <a:rPr lang="en-US" sz="2400">
                <a:solidFill>
                  <a:srgbClr val="99FF33"/>
                </a:solidFill>
              </a:rPr>
              <a:t>Use “slice” notation to</a:t>
            </a:r>
          </a:p>
          <a:p>
            <a:r>
              <a:rPr lang="en-US" sz="2400">
                <a:solidFill>
                  <a:srgbClr val="99FF33"/>
                </a:solidFill>
              </a:rPr>
              <a:t>get a substring</a:t>
            </a:r>
          </a:p>
        </p:txBody>
      </p:sp>
      <p:sp>
        <p:nvSpPr>
          <p:cNvPr id="32774" name="Line 6"/>
          <p:cNvSpPr>
            <a:spLocks noChangeShapeType="1"/>
          </p:cNvSpPr>
          <p:nvPr/>
        </p:nvSpPr>
        <p:spPr bwMode="auto">
          <a:xfrm flipH="1">
            <a:off x="4191000" y="4419600"/>
            <a:ext cx="1524000" cy="228600"/>
          </a:xfrm>
          <a:prstGeom prst="line">
            <a:avLst/>
          </a:prstGeom>
          <a:noFill/>
          <a:ln w="38100">
            <a:solidFill>
              <a:srgbClr val="99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417943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String Methods: find, split</a:t>
            </a:r>
          </a:p>
        </p:txBody>
      </p:sp>
      <p:sp>
        <p:nvSpPr>
          <p:cNvPr id="60419" name="Rectangle 3"/>
          <p:cNvSpPr>
            <a:spLocks noGrp="1" noChangeArrowheads="1"/>
          </p:cNvSpPr>
          <p:nvPr>
            <p:ph type="body" idx="1"/>
          </p:nvPr>
        </p:nvSpPr>
        <p:spPr>
          <a:xfrm>
            <a:off x="838200" y="1825625"/>
            <a:ext cx="10515600" cy="4351338"/>
          </a:xfrm>
        </p:spPr>
        <p:txBody>
          <a:bodyPr>
            <a:normAutofit lnSpcReduction="10000"/>
          </a:bodyPr>
          <a:lstStyle/>
          <a:p>
            <a:pPr>
              <a:lnSpc>
                <a:spcPct val="80000"/>
              </a:lnSpc>
              <a:buFont typeface="Wingdings" panose="05000000000000000000" pitchFamily="2" charset="2"/>
              <a:buNone/>
            </a:pPr>
            <a:r>
              <a:rPr lang="en-US" dirty="0">
                <a:solidFill>
                  <a:srgbClr val="FFFF00"/>
                </a:solidFill>
                <a:effectLst>
                  <a:outerShdw blurRad="38100" dist="38100" dir="2700000" algn="tl">
                    <a:srgbClr val="FFFFFF"/>
                  </a:outerShdw>
                </a:effectLst>
              </a:rPr>
              <a:t>smiles = “”"C(=N)(N)N.C(=O)(O)O“””</a:t>
            </a:r>
          </a:p>
          <a:p>
            <a:pPr>
              <a:lnSpc>
                <a:spcPct val="80000"/>
              </a:lnSpc>
              <a:buFont typeface="Wingdings" panose="05000000000000000000" pitchFamily="2" charset="2"/>
              <a:buNone/>
            </a:pPr>
            <a:r>
              <a:rPr lang="en-US" dirty="0"/>
              <a:t>&gt;&gt;&gt; </a:t>
            </a:r>
            <a:r>
              <a:rPr lang="en-US" dirty="0" err="1"/>
              <a:t>smiles.find</a:t>
            </a:r>
            <a:r>
              <a:rPr lang="en-US" dirty="0"/>
              <a:t>("(O)")</a:t>
            </a:r>
          </a:p>
          <a:p>
            <a:pPr>
              <a:lnSpc>
                <a:spcPct val="80000"/>
              </a:lnSpc>
              <a:buFont typeface="Wingdings" panose="05000000000000000000" pitchFamily="2" charset="2"/>
              <a:buNone/>
            </a:pPr>
            <a:r>
              <a:rPr lang="en-US" dirty="0"/>
              <a:t>15</a:t>
            </a:r>
          </a:p>
          <a:p>
            <a:pPr>
              <a:lnSpc>
                <a:spcPct val="80000"/>
              </a:lnSpc>
              <a:buFont typeface="Wingdings" panose="05000000000000000000" pitchFamily="2" charset="2"/>
              <a:buNone/>
            </a:pPr>
            <a:r>
              <a:rPr lang="en-US" dirty="0"/>
              <a:t>&gt;&gt;&gt; </a:t>
            </a:r>
            <a:r>
              <a:rPr lang="en-US" dirty="0" err="1"/>
              <a:t>smiles.find</a:t>
            </a:r>
            <a:r>
              <a:rPr lang="en-US" dirty="0"/>
              <a:t>(".")</a:t>
            </a:r>
          </a:p>
          <a:p>
            <a:pPr>
              <a:lnSpc>
                <a:spcPct val="80000"/>
              </a:lnSpc>
              <a:buFont typeface="Wingdings" panose="05000000000000000000" pitchFamily="2" charset="2"/>
              <a:buNone/>
            </a:pPr>
            <a:r>
              <a:rPr lang="en-US" dirty="0"/>
              <a:t>9</a:t>
            </a:r>
          </a:p>
          <a:p>
            <a:pPr>
              <a:lnSpc>
                <a:spcPct val="80000"/>
              </a:lnSpc>
              <a:buFont typeface="Wingdings" panose="05000000000000000000" pitchFamily="2" charset="2"/>
              <a:buNone/>
            </a:pPr>
            <a:r>
              <a:rPr lang="en-US" dirty="0"/>
              <a:t>&gt;&gt;&gt; </a:t>
            </a:r>
            <a:r>
              <a:rPr lang="en-US" dirty="0" err="1"/>
              <a:t>smiles.find</a:t>
            </a:r>
            <a:r>
              <a:rPr lang="en-US" dirty="0"/>
              <a:t>(".", 10)</a:t>
            </a:r>
          </a:p>
          <a:p>
            <a:pPr>
              <a:lnSpc>
                <a:spcPct val="80000"/>
              </a:lnSpc>
              <a:buFont typeface="Wingdings" panose="05000000000000000000" pitchFamily="2" charset="2"/>
              <a:buNone/>
            </a:pPr>
            <a:r>
              <a:rPr lang="en-US" dirty="0"/>
              <a:t>-1</a:t>
            </a:r>
          </a:p>
          <a:p>
            <a:pPr>
              <a:lnSpc>
                <a:spcPct val="80000"/>
              </a:lnSpc>
              <a:buFont typeface="Wingdings" panose="05000000000000000000" pitchFamily="2" charset="2"/>
              <a:buNone/>
            </a:pPr>
            <a:r>
              <a:rPr lang="en-US" dirty="0"/>
              <a:t>&gt;&gt;&gt; </a:t>
            </a:r>
            <a:r>
              <a:rPr lang="en-US" dirty="0" err="1"/>
              <a:t>smiles.split</a:t>
            </a:r>
            <a:r>
              <a:rPr lang="en-US" dirty="0"/>
              <a:t>(".")</a:t>
            </a:r>
          </a:p>
          <a:p>
            <a:pPr>
              <a:lnSpc>
                <a:spcPct val="80000"/>
              </a:lnSpc>
              <a:buFont typeface="Wingdings" panose="05000000000000000000" pitchFamily="2" charset="2"/>
              <a:buNone/>
            </a:pPr>
            <a:r>
              <a:rPr lang="en-US" dirty="0"/>
              <a:t>['C(=N)(N)N', 'C(=O)(O)O']</a:t>
            </a:r>
          </a:p>
          <a:p>
            <a:pPr>
              <a:lnSpc>
                <a:spcPct val="80000"/>
              </a:lnSpc>
              <a:buFont typeface="Wingdings" panose="05000000000000000000" pitchFamily="2" charset="2"/>
              <a:buNone/>
            </a:pPr>
            <a:r>
              <a:rPr lang="en-US" dirty="0"/>
              <a:t>&gt;&gt;&gt;</a:t>
            </a:r>
          </a:p>
          <a:p>
            <a:pPr>
              <a:lnSpc>
                <a:spcPct val="80000"/>
              </a:lnSpc>
              <a:buFont typeface="Wingdings" panose="05000000000000000000" pitchFamily="2" charset="2"/>
              <a:buNone/>
            </a:pPr>
            <a:endParaRPr lang="en-US" dirty="0"/>
          </a:p>
        </p:txBody>
      </p:sp>
      <p:sp>
        <p:nvSpPr>
          <p:cNvPr id="60420" name="Text Box 4"/>
          <p:cNvSpPr txBox="1">
            <a:spLocks noChangeArrowheads="1"/>
          </p:cNvSpPr>
          <p:nvPr/>
        </p:nvSpPr>
        <p:spPr bwMode="auto">
          <a:xfrm>
            <a:off x="6553200" y="2743200"/>
            <a:ext cx="276537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99FF33"/>
                </a:solidFill>
              </a:rPr>
              <a:t>Use “find” to find the</a:t>
            </a:r>
          </a:p>
          <a:p>
            <a:r>
              <a:rPr lang="en-US">
                <a:solidFill>
                  <a:srgbClr val="99FF33"/>
                </a:solidFill>
              </a:rPr>
              <a:t>start of a substring.</a:t>
            </a:r>
          </a:p>
          <a:p>
            <a:endParaRPr lang="en-US">
              <a:solidFill>
                <a:srgbClr val="99FF33"/>
              </a:solidFill>
            </a:endParaRPr>
          </a:p>
          <a:p>
            <a:r>
              <a:rPr lang="en-US">
                <a:solidFill>
                  <a:srgbClr val="99FF33"/>
                </a:solidFill>
              </a:rPr>
              <a:t>Start looking at position 10.</a:t>
            </a:r>
          </a:p>
          <a:p>
            <a:endParaRPr lang="en-US">
              <a:solidFill>
                <a:srgbClr val="99FF33"/>
              </a:solidFill>
            </a:endParaRPr>
          </a:p>
          <a:p>
            <a:r>
              <a:rPr lang="en-US">
                <a:solidFill>
                  <a:srgbClr val="99FF33"/>
                </a:solidFill>
              </a:rPr>
              <a:t>Find returns -1 if it couldn’t</a:t>
            </a:r>
          </a:p>
          <a:p>
            <a:r>
              <a:rPr lang="en-US">
                <a:solidFill>
                  <a:srgbClr val="99FF33"/>
                </a:solidFill>
              </a:rPr>
              <a:t>find a match.</a:t>
            </a:r>
          </a:p>
          <a:p>
            <a:endParaRPr lang="en-US">
              <a:solidFill>
                <a:srgbClr val="99FF33"/>
              </a:solidFill>
            </a:endParaRPr>
          </a:p>
          <a:p>
            <a:r>
              <a:rPr lang="en-US">
                <a:solidFill>
                  <a:srgbClr val="99FF33"/>
                </a:solidFill>
              </a:rPr>
              <a:t>Split the string into parts</a:t>
            </a:r>
          </a:p>
          <a:p>
            <a:r>
              <a:rPr lang="en-US">
                <a:solidFill>
                  <a:srgbClr val="99FF33"/>
                </a:solidFill>
              </a:rPr>
              <a:t>with “.” as the delimiter</a:t>
            </a:r>
            <a:endParaRPr lang="en-US"/>
          </a:p>
        </p:txBody>
      </p:sp>
    </p:spTree>
    <p:extLst>
      <p:ext uri="{BB962C8B-B14F-4D97-AF65-F5344CB8AC3E}">
        <p14:creationId xmlns:p14="http://schemas.microsoft.com/office/powerpoint/2010/main" val="3408478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String operators: in, not in</a:t>
            </a:r>
          </a:p>
        </p:txBody>
      </p:sp>
      <p:sp>
        <p:nvSpPr>
          <p:cNvPr id="33795" name="Rectangle 3"/>
          <p:cNvSpPr>
            <a:spLocks noGrp="1" noChangeArrowheads="1"/>
          </p:cNvSpPr>
          <p:nvPr>
            <p:ph type="body" idx="1"/>
          </p:nvPr>
        </p:nvSpPr>
        <p:spPr/>
        <p:txBody>
          <a:bodyPr>
            <a:normAutofit fontScale="62500" lnSpcReduction="20000"/>
          </a:bodyPr>
          <a:lstStyle/>
          <a:p>
            <a:pPr>
              <a:buFont typeface="Wingdings" panose="05000000000000000000" pitchFamily="2" charset="2"/>
              <a:buNone/>
            </a:pPr>
            <a:r>
              <a:rPr lang="en-US" dirty="0"/>
              <a:t>if "Br" in “Brother”:</a:t>
            </a:r>
          </a:p>
          <a:p>
            <a:pPr>
              <a:buFont typeface="Wingdings" panose="05000000000000000000" pitchFamily="2" charset="2"/>
              <a:buNone/>
            </a:pPr>
            <a:r>
              <a:rPr lang="en-US" dirty="0"/>
              <a:t>	print "contains brother“</a:t>
            </a:r>
          </a:p>
          <a:p>
            <a:pPr>
              <a:buFont typeface="Wingdings" panose="05000000000000000000" pitchFamily="2" charset="2"/>
              <a:buNone/>
            </a:pPr>
            <a:endParaRPr lang="en-US" dirty="0"/>
          </a:p>
          <a:p>
            <a:pPr>
              <a:buFont typeface="Wingdings" panose="05000000000000000000" pitchFamily="2" charset="2"/>
              <a:buNone/>
            </a:pPr>
            <a:r>
              <a:rPr lang="en-US" dirty="0" err="1"/>
              <a:t>email_address</a:t>
            </a:r>
            <a:r>
              <a:rPr lang="en-US" dirty="0"/>
              <a:t> = “clin”</a:t>
            </a:r>
          </a:p>
          <a:p>
            <a:pPr>
              <a:buFont typeface="Wingdings" panose="05000000000000000000" pitchFamily="2" charset="2"/>
              <a:buNone/>
            </a:pPr>
            <a:r>
              <a:rPr lang="en-US" dirty="0"/>
              <a:t>if "@" not in </a:t>
            </a:r>
            <a:r>
              <a:rPr lang="en-US" dirty="0" err="1"/>
              <a:t>email_address</a:t>
            </a:r>
            <a:r>
              <a:rPr lang="en-US" dirty="0"/>
              <a:t>:</a:t>
            </a:r>
          </a:p>
          <a:p>
            <a:pPr>
              <a:buFont typeface="Wingdings" panose="05000000000000000000" pitchFamily="2" charset="2"/>
              <a:buNone/>
            </a:pPr>
            <a:r>
              <a:rPr lang="en-US" dirty="0"/>
              <a:t>	</a:t>
            </a:r>
            <a:r>
              <a:rPr lang="en-US" dirty="0" err="1"/>
              <a:t>email_address</a:t>
            </a:r>
            <a:r>
              <a:rPr lang="en-US" dirty="0"/>
              <a:t> += "@brandeis.edu“</a:t>
            </a:r>
          </a:p>
          <a:p>
            <a:pPr>
              <a:buFont typeface="Wingdings" panose="05000000000000000000" pitchFamily="2" charset="2"/>
              <a:buNone/>
            </a:pPr>
            <a:endParaRPr lang="en-US" dirty="0"/>
          </a:p>
          <a:p>
            <a:pPr>
              <a:buFont typeface="Wingdings" panose="05000000000000000000" pitchFamily="2" charset="2"/>
              <a:buNone/>
            </a:pPr>
            <a:r>
              <a:rPr lang="en-US" b="1" dirty="0" err="1"/>
              <a:t>string.format</a:t>
            </a:r>
            <a:r>
              <a:rPr lang="en-US" b="1" dirty="0"/>
              <a:t>() </a:t>
            </a:r>
            <a:r>
              <a:rPr lang="en-US" dirty="0"/>
              <a:t>– you can easily format values into strings.</a:t>
            </a:r>
          </a:p>
          <a:p>
            <a:pPr>
              <a:buFont typeface="Wingdings" panose="05000000000000000000" pitchFamily="2" charset="2"/>
              <a:buNone/>
            </a:pPr>
            <a:r>
              <a:rPr lang="en-US" dirty="0"/>
              <a:t>&gt;&gt;&gt; name = “Harry K"</a:t>
            </a:r>
          </a:p>
          <a:p>
            <a:pPr>
              <a:buFont typeface="Wingdings" panose="05000000000000000000" pitchFamily="2" charset="2"/>
              <a:buNone/>
            </a:pPr>
            <a:r>
              <a:rPr lang="en-US" dirty="0"/>
              <a:t>&gt;&gt;&gt; greeting = "My name is {}".format(name)</a:t>
            </a:r>
          </a:p>
          <a:p>
            <a:pPr>
              <a:buFont typeface="Wingdings" panose="05000000000000000000" pitchFamily="2" charset="2"/>
              <a:buNone/>
            </a:pPr>
            <a:r>
              <a:rPr lang="en-US" dirty="0"/>
              <a:t>&gt;&gt;&gt; greeting</a:t>
            </a:r>
          </a:p>
          <a:p>
            <a:pPr>
              <a:buFont typeface="Wingdings" panose="05000000000000000000" pitchFamily="2" charset="2"/>
              <a:buNone/>
            </a:pPr>
            <a:r>
              <a:rPr lang="en-US" dirty="0"/>
              <a:t>'My name is Harry K'</a:t>
            </a:r>
          </a:p>
          <a:p>
            <a:pPr>
              <a:buFont typeface="Wingdings" panose="05000000000000000000" pitchFamily="2" charset="2"/>
              <a:buNone/>
            </a:pPr>
            <a:r>
              <a:rPr lang="en-US" dirty="0"/>
              <a:t>&gt;&gt;&gt;</a:t>
            </a:r>
          </a:p>
          <a:p>
            <a:pPr>
              <a:buFont typeface="Wingdings" panose="05000000000000000000" pitchFamily="2" charset="2"/>
              <a:buNone/>
            </a:pPr>
            <a:endParaRPr lang="en-US" dirty="0"/>
          </a:p>
          <a:p>
            <a:pPr>
              <a:buFont typeface="Wingdings" panose="05000000000000000000" pitchFamily="2" charset="2"/>
              <a:buNone/>
            </a:pPr>
            <a:endParaRPr lang="en-US" dirty="0"/>
          </a:p>
        </p:txBody>
      </p:sp>
    </p:spTree>
    <p:extLst>
      <p:ext uri="{BB962C8B-B14F-4D97-AF65-F5344CB8AC3E}">
        <p14:creationId xmlns:p14="http://schemas.microsoft.com/office/powerpoint/2010/main" val="101905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Content</a:t>
            </a:r>
          </a:p>
        </p:txBody>
      </p:sp>
      <p:sp>
        <p:nvSpPr>
          <p:cNvPr id="3" name="Content Placeholder 2"/>
          <p:cNvSpPr>
            <a:spLocks noGrp="1"/>
          </p:cNvSpPr>
          <p:nvPr>
            <p:ph idx="1"/>
          </p:nvPr>
        </p:nvSpPr>
        <p:spPr/>
        <p:txBody>
          <a:bodyPr/>
          <a:lstStyle/>
          <a:p>
            <a:r>
              <a:rPr lang="en-US" dirty="0"/>
              <a:t>Why Python</a:t>
            </a:r>
          </a:p>
          <a:p>
            <a:r>
              <a:rPr lang="en-US" dirty="0"/>
              <a:t>Versions of Python</a:t>
            </a:r>
          </a:p>
          <a:p>
            <a:r>
              <a:rPr lang="en-US" dirty="0"/>
              <a:t>Data types</a:t>
            </a:r>
          </a:p>
          <a:p>
            <a:r>
              <a:rPr lang="en-US" dirty="0"/>
              <a:t>Strings and operations</a:t>
            </a:r>
          </a:p>
          <a:p>
            <a:r>
              <a:rPr lang="en-US" dirty="0"/>
              <a:t>Tuples</a:t>
            </a:r>
          </a:p>
          <a:p>
            <a:r>
              <a:rPr lang="en-US" dirty="0"/>
              <a:t>List</a:t>
            </a:r>
          </a:p>
          <a:p>
            <a:r>
              <a:rPr lang="en-US" dirty="0"/>
              <a:t>Dictionary</a:t>
            </a:r>
          </a:p>
          <a:p>
            <a:r>
              <a:rPr lang="en-US" dirty="0" err="1"/>
              <a:t>Ctnd</a:t>
            </a:r>
            <a:r>
              <a:rPr lang="en-US" dirty="0"/>
              <a:t>..</a:t>
            </a:r>
          </a:p>
          <a:p>
            <a:endParaRPr lang="en-US" dirty="0"/>
          </a:p>
        </p:txBody>
      </p:sp>
    </p:spTree>
    <p:extLst>
      <p:ext uri="{BB962C8B-B14F-4D97-AF65-F5344CB8AC3E}">
        <p14:creationId xmlns:p14="http://schemas.microsoft.com/office/powerpoint/2010/main" val="2133784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828800" y="277814"/>
            <a:ext cx="8458200" cy="1703387"/>
          </a:xfrm>
        </p:spPr>
        <p:txBody>
          <a:bodyPr/>
          <a:lstStyle/>
          <a:p>
            <a:r>
              <a:rPr lang="en-US" sz="3000"/>
              <a:t>String Method: “strip”, “rstrip”, “lstrip” are ways to</a:t>
            </a:r>
            <a:br>
              <a:rPr lang="en-US" sz="3000"/>
            </a:br>
            <a:r>
              <a:rPr lang="en-US" sz="3000"/>
              <a:t>remove whitespace or selected characters</a:t>
            </a:r>
          </a:p>
        </p:txBody>
      </p:sp>
      <p:sp>
        <p:nvSpPr>
          <p:cNvPr id="34819" name="Rectangle 3"/>
          <p:cNvSpPr>
            <a:spLocks noGrp="1" noChangeArrowheads="1"/>
          </p:cNvSpPr>
          <p:nvPr>
            <p:ph type="body" idx="1"/>
          </p:nvPr>
        </p:nvSpPr>
        <p:spPr>
          <a:xfrm>
            <a:off x="1828800" y="1905001"/>
            <a:ext cx="8229600" cy="3768725"/>
          </a:xfrm>
        </p:spPr>
        <p:txBody>
          <a:bodyPr>
            <a:normAutofit lnSpcReduction="10000"/>
          </a:bodyPr>
          <a:lstStyle/>
          <a:p>
            <a:pPr>
              <a:lnSpc>
                <a:spcPct val="90000"/>
              </a:lnSpc>
              <a:buFont typeface="Wingdings" panose="05000000000000000000" pitchFamily="2" charset="2"/>
              <a:buNone/>
            </a:pPr>
            <a:r>
              <a:rPr lang="en-US"/>
              <a:t>&gt;&gt;&gt; line = " # This is a comment line \n"</a:t>
            </a:r>
          </a:p>
          <a:p>
            <a:pPr>
              <a:lnSpc>
                <a:spcPct val="90000"/>
              </a:lnSpc>
              <a:buFont typeface="Wingdings" panose="05000000000000000000" pitchFamily="2" charset="2"/>
              <a:buNone/>
            </a:pPr>
            <a:r>
              <a:rPr lang="en-US"/>
              <a:t>&gt;&gt;&gt; line.strip()</a:t>
            </a:r>
          </a:p>
          <a:p>
            <a:pPr>
              <a:lnSpc>
                <a:spcPct val="90000"/>
              </a:lnSpc>
              <a:buFont typeface="Wingdings" panose="05000000000000000000" pitchFamily="2" charset="2"/>
              <a:buNone/>
            </a:pPr>
            <a:r>
              <a:rPr lang="en-US"/>
              <a:t>'# This is a comment line'</a:t>
            </a:r>
          </a:p>
          <a:p>
            <a:pPr>
              <a:lnSpc>
                <a:spcPct val="90000"/>
              </a:lnSpc>
              <a:buFont typeface="Wingdings" panose="05000000000000000000" pitchFamily="2" charset="2"/>
              <a:buNone/>
            </a:pPr>
            <a:r>
              <a:rPr lang="en-US"/>
              <a:t>&gt;&gt;&gt; line.rstrip()</a:t>
            </a:r>
          </a:p>
          <a:p>
            <a:pPr>
              <a:lnSpc>
                <a:spcPct val="90000"/>
              </a:lnSpc>
              <a:buFont typeface="Wingdings" panose="05000000000000000000" pitchFamily="2" charset="2"/>
              <a:buNone/>
            </a:pPr>
            <a:r>
              <a:rPr lang="en-US"/>
              <a:t>' # This is a comment line'</a:t>
            </a:r>
          </a:p>
          <a:p>
            <a:pPr>
              <a:lnSpc>
                <a:spcPct val="90000"/>
              </a:lnSpc>
              <a:buFont typeface="Wingdings" panose="05000000000000000000" pitchFamily="2" charset="2"/>
              <a:buNone/>
            </a:pPr>
            <a:r>
              <a:rPr lang="en-US"/>
              <a:t>&gt;&gt;&gt; line.rstrip("\n")</a:t>
            </a:r>
          </a:p>
          <a:p>
            <a:pPr>
              <a:lnSpc>
                <a:spcPct val="90000"/>
              </a:lnSpc>
              <a:buFont typeface="Wingdings" panose="05000000000000000000" pitchFamily="2" charset="2"/>
              <a:buNone/>
            </a:pPr>
            <a:r>
              <a:rPr lang="en-US"/>
              <a:t>' # This is a comment line '</a:t>
            </a:r>
          </a:p>
          <a:p>
            <a:pPr>
              <a:lnSpc>
                <a:spcPct val="90000"/>
              </a:lnSpc>
              <a:buFont typeface="Wingdings" panose="05000000000000000000" pitchFamily="2" charset="2"/>
              <a:buNone/>
            </a:pPr>
            <a:r>
              <a:rPr lang="en-US"/>
              <a:t>&gt;&gt;&gt;</a:t>
            </a:r>
          </a:p>
        </p:txBody>
      </p:sp>
    </p:spTree>
    <p:extLst>
      <p:ext uri="{BB962C8B-B14F-4D97-AF65-F5344CB8AC3E}">
        <p14:creationId xmlns:p14="http://schemas.microsoft.com/office/powerpoint/2010/main" val="2715383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More String methods</a:t>
            </a:r>
          </a:p>
        </p:txBody>
      </p:sp>
      <p:sp>
        <p:nvSpPr>
          <p:cNvPr id="35843" name="Rectangle 3"/>
          <p:cNvSpPr>
            <a:spLocks noGrp="1" noChangeArrowheads="1"/>
          </p:cNvSpPr>
          <p:nvPr>
            <p:ph type="body" idx="1"/>
          </p:nvPr>
        </p:nvSpPr>
        <p:spPr/>
        <p:txBody>
          <a:bodyPr>
            <a:normAutofit fontScale="70000" lnSpcReduction="20000"/>
          </a:bodyPr>
          <a:lstStyle/>
          <a:p>
            <a:pPr>
              <a:lnSpc>
                <a:spcPct val="80000"/>
              </a:lnSpc>
              <a:buFont typeface="Wingdings" panose="05000000000000000000" pitchFamily="2" charset="2"/>
              <a:buNone/>
            </a:pPr>
            <a:r>
              <a:rPr lang="en-US" sz="2400" dirty="0" err="1"/>
              <a:t>email.startswith</a:t>
            </a:r>
            <a:r>
              <a:rPr lang="en-US" sz="2400" dirty="0"/>
              <a:t>(“c")   </a:t>
            </a:r>
            <a:r>
              <a:rPr lang="en-US" sz="2400" dirty="0" err="1"/>
              <a:t>endswith</a:t>
            </a:r>
            <a:r>
              <a:rPr lang="en-US" sz="2400" dirty="0"/>
              <a:t>(“u”)</a:t>
            </a:r>
          </a:p>
          <a:p>
            <a:pPr>
              <a:lnSpc>
                <a:spcPct val="80000"/>
              </a:lnSpc>
              <a:buFont typeface="Wingdings" panose="05000000000000000000" pitchFamily="2" charset="2"/>
              <a:buNone/>
            </a:pPr>
            <a:r>
              <a:rPr lang="en-US" sz="2400" dirty="0">
                <a:solidFill>
                  <a:srgbClr val="99FF33"/>
                </a:solidFill>
                <a:effectLst>
                  <a:outerShdw blurRad="38100" dist="38100" dir="2700000" algn="tl">
                    <a:srgbClr val="FFFFFF"/>
                  </a:outerShdw>
                </a:effectLst>
              </a:rPr>
              <a:t>True/False</a:t>
            </a:r>
            <a:endParaRPr lang="en-US" sz="2400" dirty="0"/>
          </a:p>
          <a:p>
            <a:pPr>
              <a:lnSpc>
                <a:spcPct val="80000"/>
              </a:lnSpc>
              <a:buFont typeface="Wingdings" panose="05000000000000000000" pitchFamily="2" charset="2"/>
              <a:buNone/>
            </a:pPr>
            <a:r>
              <a:rPr lang="en-US" sz="2400" dirty="0"/>
              <a:t>&gt;&gt;&gt; "%s@brandeis.edu" % "</a:t>
            </a:r>
            <a:r>
              <a:rPr lang="en-US" sz="2400" dirty="0" err="1"/>
              <a:t>clin</a:t>
            </a:r>
            <a:r>
              <a:rPr lang="en-US" sz="2400" dirty="0"/>
              <a:t>"</a:t>
            </a:r>
          </a:p>
          <a:p>
            <a:pPr>
              <a:lnSpc>
                <a:spcPct val="80000"/>
              </a:lnSpc>
              <a:buFont typeface="Wingdings" panose="05000000000000000000" pitchFamily="2" charset="2"/>
              <a:buNone/>
            </a:pPr>
            <a:r>
              <a:rPr lang="en-US" sz="2400" dirty="0">
                <a:solidFill>
                  <a:srgbClr val="99FF33"/>
                </a:solidFill>
                <a:effectLst>
                  <a:outerShdw blurRad="38100" dist="38100" dir="2700000" algn="tl">
                    <a:srgbClr val="FFFFFF"/>
                  </a:outerShdw>
                </a:effectLst>
              </a:rPr>
              <a:t>'clin@brandeis.edu'</a:t>
            </a:r>
            <a:endParaRPr lang="en-US" sz="2400" dirty="0"/>
          </a:p>
          <a:p>
            <a:pPr>
              <a:lnSpc>
                <a:spcPct val="80000"/>
              </a:lnSpc>
              <a:buFont typeface="Wingdings" panose="05000000000000000000" pitchFamily="2" charset="2"/>
              <a:buNone/>
            </a:pPr>
            <a:r>
              <a:rPr lang="en-US" sz="2400" dirty="0"/>
              <a:t>&gt;&gt;&gt; names = [“Ben", “Chen", “</a:t>
            </a:r>
            <a:r>
              <a:rPr lang="en-US" sz="2400" dirty="0" err="1"/>
              <a:t>Yaqin</a:t>
            </a:r>
            <a:r>
              <a:rPr lang="en-US" sz="2400" dirty="0"/>
              <a:t>"]</a:t>
            </a:r>
          </a:p>
          <a:p>
            <a:pPr>
              <a:lnSpc>
                <a:spcPct val="80000"/>
              </a:lnSpc>
              <a:buFont typeface="Wingdings" panose="05000000000000000000" pitchFamily="2" charset="2"/>
              <a:buNone/>
            </a:pPr>
            <a:r>
              <a:rPr lang="en-US" sz="2400" dirty="0"/>
              <a:t>&gt;&gt;&gt; ", ".join(names)</a:t>
            </a:r>
          </a:p>
          <a:p>
            <a:pPr>
              <a:lnSpc>
                <a:spcPct val="80000"/>
              </a:lnSpc>
              <a:buFont typeface="Wingdings" panose="05000000000000000000" pitchFamily="2" charset="2"/>
              <a:buNone/>
            </a:pPr>
            <a:r>
              <a:rPr lang="en-US" sz="2400" dirty="0">
                <a:solidFill>
                  <a:srgbClr val="99FF33"/>
                </a:solidFill>
                <a:effectLst>
                  <a:outerShdw blurRad="38100" dist="38100" dir="2700000" algn="tl">
                    <a:srgbClr val="FFFFFF"/>
                  </a:outerShdw>
                </a:effectLst>
              </a:rPr>
              <a:t>‘Ben, Chen, </a:t>
            </a:r>
            <a:r>
              <a:rPr lang="en-US" sz="2400" dirty="0" err="1">
                <a:solidFill>
                  <a:srgbClr val="99FF33"/>
                </a:solidFill>
                <a:effectLst>
                  <a:outerShdw blurRad="38100" dist="38100" dir="2700000" algn="tl">
                    <a:srgbClr val="FFFFFF"/>
                  </a:outerShdw>
                </a:effectLst>
              </a:rPr>
              <a:t>Yaqin</a:t>
            </a:r>
            <a:r>
              <a:rPr lang="en-US" sz="2400" dirty="0">
                <a:solidFill>
                  <a:srgbClr val="99FF33"/>
                </a:solidFill>
                <a:effectLst>
                  <a:outerShdw blurRad="38100" dist="38100" dir="2700000" algn="tl">
                    <a:srgbClr val="FFFFFF"/>
                  </a:outerShdw>
                </a:effectLst>
              </a:rPr>
              <a:t>‘</a:t>
            </a:r>
          </a:p>
          <a:p>
            <a:pPr>
              <a:lnSpc>
                <a:spcPct val="80000"/>
              </a:lnSpc>
              <a:buNone/>
            </a:pPr>
            <a:r>
              <a:rPr lang="en-US" sz="2400" dirty="0"/>
              <a:t>&gt;&gt;&gt; “</a:t>
            </a:r>
            <a:r>
              <a:rPr lang="en-US" sz="2400" dirty="0" err="1"/>
              <a:t>chen</a:t>
            </a:r>
            <a:r>
              <a:rPr lang="en-US" sz="2400" dirty="0"/>
              <a:t>".upper()</a:t>
            </a:r>
            <a:endParaRPr lang="en-US" sz="2300" dirty="0">
              <a:solidFill>
                <a:srgbClr val="99FF33"/>
              </a:solidFill>
              <a:effectLst>
                <a:outerShdw blurRad="38100" dist="38100" dir="2700000" algn="tl">
                  <a:srgbClr val="FFFFFF"/>
                </a:outerShdw>
              </a:effectLst>
            </a:endParaRPr>
          </a:p>
          <a:p>
            <a:pPr>
              <a:lnSpc>
                <a:spcPct val="80000"/>
              </a:lnSpc>
              <a:buNone/>
            </a:pPr>
            <a:r>
              <a:rPr lang="en-US" sz="2300" dirty="0">
                <a:solidFill>
                  <a:srgbClr val="99FF33"/>
                </a:solidFill>
                <a:effectLst>
                  <a:outerShdw blurRad="38100" dist="38100" dir="2700000" algn="tl">
                    <a:srgbClr val="FFFFFF"/>
                  </a:outerShdw>
                </a:effectLst>
              </a:rPr>
              <a:t>‘CHEN‘</a:t>
            </a:r>
          </a:p>
          <a:p>
            <a:pPr>
              <a:lnSpc>
                <a:spcPct val="80000"/>
              </a:lnSpc>
              <a:buFont typeface="Wingdings" panose="05000000000000000000" pitchFamily="2" charset="2"/>
              <a:buNone/>
            </a:pPr>
            <a:r>
              <a:rPr lang="en-US" sz="2300" b="1" dirty="0" err="1"/>
              <a:t>string.capitalize</a:t>
            </a:r>
            <a:r>
              <a:rPr lang="en-US" sz="2300" b="1" dirty="0"/>
              <a:t>() </a:t>
            </a:r>
            <a:r>
              <a:rPr lang="en-US" sz="2300" dirty="0"/>
              <a:t>– returns the string with the first letter capitalized.</a:t>
            </a:r>
          </a:p>
          <a:p>
            <a:pPr>
              <a:lnSpc>
                <a:spcPct val="80000"/>
              </a:lnSpc>
              <a:buFont typeface="Wingdings" panose="05000000000000000000" pitchFamily="2" charset="2"/>
              <a:buNone/>
            </a:pPr>
            <a:r>
              <a:rPr lang="en-US" sz="2300" dirty="0"/>
              <a:t>&gt;&gt;&gt; </a:t>
            </a:r>
            <a:r>
              <a:rPr lang="en-US" sz="2300" dirty="0" err="1"/>
              <a:t>lower_case_string</a:t>
            </a:r>
            <a:r>
              <a:rPr lang="en-US" sz="2300" dirty="0"/>
              <a:t> = "</a:t>
            </a:r>
            <a:r>
              <a:rPr lang="en-US" sz="2300" dirty="0" err="1"/>
              <a:t>michael</a:t>
            </a:r>
            <a:r>
              <a:rPr lang="en-US" sz="2300" dirty="0"/>
              <a:t>"</a:t>
            </a:r>
          </a:p>
          <a:p>
            <a:pPr>
              <a:lnSpc>
                <a:spcPct val="80000"/>
              </a:lnSpc>
              <a:buFont typeface="Wingdings" panose="05000000000000000000" pitchFamily="2" charset="2"/>
              <a:buNone/>
            </a:pPr>
            <a:r>
              <a:rPr lang="en-US" sz="2300" dirty="0"/>
              <a:t>&gt;&gt;&gt; </a:t>
            </a:r>
            <a:r>
              <a:rPr lang="en-US" sz="2300" dirty="0" err="1"/>
              <a:t>lower_case_string.capitalize</a:t>
            </a:r>
            <a:r>
              <a:rPr lang="en-US" sz="2300" dirty="0"/>
              <a:t>()</a:t>
            </a:r>
          </a:p>
          <a:p>
            <a:pPr>
              <a:lnSpc>
                <a:spcPct val="80000"/>
              </a:lnSpc>
              <a:buFont typeface="Wingdings" panose="05000000000000000000" pitchFamily="2" charset="2"/>
              <a:buNone/>
            </a:pPr>
            <a:r>
              <a:rPr lang="en-US" sz="2300" dirty="0"/>
              <a:t>'Michael'</a:t>
            </a:r>
          </a:p>
          <a:p>
            <a:pPr>
              <a:lnSpc>
                <a:spcPct val="80000"/>
              </a:lnSpc>
              <a:buFont typeface="Wingdings" panose="05000000000000000000" pitchFamily="2" charset="2"/>
              <a:buNone/>
            </a:pPr>
            <a:r>
              <a:rPr lang="en-US" sz="2300" dirty="0"/>
              <a:t>&gt;&gt;&gt; ("empire").capitalize()</a:t>
            </a:r>
          </a:p>
          <a:p>
            <a:pPr>
              <a:lnSpc>
                <a:spcPct val="80000"/>
              </a:lnSpc>
              <a:buFont typeface="Wingdings" panose="05000000000000000000" pitchFamily="2" charset="2"/>
              <a:buNone/>
            </a:pPr>
            <a:r>
              <a:rPr lang="en-US" sz="2300" dirty="0"/>
              <a:t>'Empire'</a:t>
            </a:r>
          </a:p>
          <a:p>
            <a:pPr>
              <a:lnSpc>
                <a:spcPct val="80000"/>
              </a:lnSpc>
              <a:buFont typeface="Wingdings" panose="05000000000000000000" pitchFamily="2" charset="2"/>
              <a:buNone/>
            </a:pPr>
            <a:endParaRPr lang="en-US" sz="2400" dirty="0">
              <a:solidFill>
                <a:srgbClr val="99FF33"/>
              </a:solidFill>
              <a:effectLst>
                <a:outerShdw blurRad="38100" dist="38100" dir="2700000" algn="tl">
                  <a:srgbClr val="FFFFFF"/>
                </a:outerShdw>
              </a:effectLst>
            </a:endParaRPr>
          </a:p>
        </p:txBody>
      </p:sp>
    </p:spTree>
    <p:extLst>
      <p:ext uri="{BB962C8B-B14F-4D97-AF65-F5344CB8AC3E}">
        <p14:creationId xmlns:p14="http://schemas.microsoft.com/office/powerpoint/2010/main" val="307551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Unexpected things about strings</a:t>
            </a:r>
          </a:p>
        </p:txBody>
      </p:sp>
      <p:sp>
        <p:nvSpPr>
          <p:cNvPr id="36867"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US"/>
              <a:t>&gt;&gt;&gt; s = "andrew"</a:t>
            </a:r>
          </a:p>
          <a:p>
            <a:pPr>
              <a:lnSpc>
                <a:spcPct val="90000"/>
              </a:lnSpc>
              <a:buFont typeface="Wingdings" panose="05000000000000000000" pitchFamily="2" charset="2"/>
              <a:buNone/>
            </a:pPr>
            <a:r>
              <a:rPr lang="en-US"/>
              <a:t>&gt;&gt;&gt; s[0] = "A"</a:t>
            </a:r>
          </a:p>
          <a:p>
            <a:pPr>
              <a:lnSpc>
                <a:spcPct val="90000"/>
              </a:lnSpc>
              <a:buFont typeface="Wingdings" panose="05000000000000000000" pitchFamily="2" charset="2"/>
              <a:buNone/>
            </a:pPr>
            <a:r>
              <a:rPr lang="en-US">
                <a:solidFill>
                  <a:srgbClr val="FF0000"/>
                </a:solidFill>
                <a:effectLst>
                  <a:outerShdw blurRad="38100" dist="38100" dir="2700000" algn="tl">
                    <a:srgbClr val="FFFFFF"/>
                  </a:outerShdw>
                </a:effectLst>
              </a:rPr>
              <a:t>Traceback (most recent call last):</a:t>
            </a:r>
          </a:p>
          <a:p>
            <a:pPr>
              <a:lnSpc>
                <a:spcPct val="90000"/>
              </a:lnSpc>
              <a:buFont typeface="Wingdings" panose="05000000000000000000" pitchFamily="2" charset="2"/>
              <a:buNone/>
            </a:pPr>
            <a:r>
              <a:rPr lang="en-US">
                <a:solidFill>
                  <a:srgbClr val="FF0000"/>
                </a:solidFill>
                <a:effectLst>
                  <a:outerShdw blurRad="38100" dist="38100" dir="2700000" algn="tl">
                    <a:srgbClr val="FFFFFF"/>
                  </a:outerShdw>
                </a:effectLst>
              </a:rPr>
              <a:t>File "&lt;stdin&gt;", line 1, in &lt;module&gt;</a:t>
            </a:r>
          </a:p>
          <a:p>
            <a:pPr>
              <a:lnSpc>
                <a:spcPct val="90000"/>
              </a:lnSpc>
              <a:buFont typeface="Wingdings" panose="05000000000000000000" pitchFamily="2" charset="2"/>
              <a:buNone/>
            </a:pPr>
            <a:r>
              <a:rPr lang="en-US">
                <a:solidFill>
                  <a:srgbClr val="FF0000"/>
                </a:solidFill>
                <a:effectLst>
                  <a:outerShdw blurRad="38100" dist="38100" dir="2700000" algn="tl">
                    <a:srgbClr val="FFFFFF"/>
                  </a:outerShdw>
                </a:effectLst>
              </a:rPr>
              <a:t>TypeError: 'str' object does not support item assignment</a:t>
            </a:r>
          </a:p>
          <a:p>
            <a:pPr>
              <a:lnSpc>
                <a:spcPct val="90000"/>
              </a:lnSpc>
              <a:buFont typeface="Wingdings" panose="05000000000000000000" pitchFamily="2" charset="2"/>
              <a:buNone/>
            </a:pPr>
            <a:r>
              <a:rPr lang="en-US"/>
              <a:t>&gt;&gt;&gt; s = "A" + s[1:]</a:t>
            </a:r>
          </a:p>
          <a:p>
            <a:pPr>
              <a:lnSpc>
                <a:spcPct val="90000"/>
              </a:lnSpc>
              <a:buFont typeface="Wingdings" panose="05000000000000000000" pitchFamily="2" charset="2"/>
              <a:buNone/>
            </a:pPr>
            <a:r>
              <a:rPr lang="en-US"/>
              <a:t>&gt;&gt;&gt; s</a:t>
            </a:r>
          </a:p>
          <a:p>
            <a:pPr>
              <a:lnSpc>
                <a:spcPct val="90000"/>
              </a:lnSpc>
              <a:buFont typeface="Wingdings" panose="05000000000000000000" pitchFamily="2" charset="2"/>
              <a:buNone/>
            </a:pPr>
            <a:r>
              <a:rPr lang="en-US"/>
              <a:t>'Andrew‘</a:t>
            </a:r>
          </a:p>
          <a:p>
            <a:pPr>
              <a:lnSpc>
                <a:spcPct val="90000"/>
              </a:lnSpc>
              <a:buFont typeface="Wingdings" panose="05000000000000000000" pitchFamily="2" charset="2"/>
              <a:buNone/>
            </a:pPr>
            <a:endParaRPr lang="en-US"/>
          </a:p>
        </p:txBody>
      </p:sp>
      <p:sp>
        <p:nvSpPr>
          <p:cNvPr id="36868" name="Text Box 4"/>
          <p:cNvSpPr txBox="1">
            <a:spLocks noChangeArrowheads="1"/>
          </p:cNvSpPr>
          <p:nvPr/>
        </p:nvSpPr>
        <p:spPr bwMode="auto">
          <a:xfrm>
            <a:off x="5943600" y="1600201"/>
            <a:ext cx="36043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rgbClr val="99FF33"/>
                </a:solidFill>
              </a:rPr>
              <a:t>Strings are read only</a:t>
            </a:r>
          </a:p>
        </p:txBody>
      </p:sp>
    </p:spTree>
    <p:extLst>
      <p:ext uri="{BB962C8B-B14F-4D97-AF65-F5344CB8AC3E}">
        <p14:creationId xmlns:p14="http://schemas.microsoft.com/office/powerpoint/2010/main" val="1583106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blinds(horizontal)">
                                      <p:cBhvr>
                                        <p:cTn id="7"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 is for special characters</a:t>
            </a:r>
          </a:p>
        </p:txBody>
      </p:sp>
      <p:sp>
        <p:nvSpPr>
          <p:cNvPr id="38915" name="Rectangle 3"/>
          <p:cNvSpPr>
            <a:spLocks noGrp="1" noChangeArrowheads="1"/>
          </p:cNvSpPr>
          <p:nvPr>
            <p:ph type="body" idx="1"/>
          </p:nvPr>
        </p:nvSpPr>
        <p:spPr/>
        <p:txBody>
          <a:bodyPr/>
          <a:lstStyle/>
          <a:p>
            <a:pPr>
              <a:buFont typeface="Wingdings" panose="05000000000000000000" pitchFamily="2" charset="2"/>
              <a:buNone/>
            </a:pPr>
            <a:r>
              <a:rPr lang="en-US" dirty="0"/>
              <a:t>\n -&gt; newline</a:t>
            </a:r>
          </a:p>
          <a:p>
            <a:pPr>
              <a:buFont typeface="Wingdings" panose="05000000000000000000" pitchFamily="2" charset="2"/>
              <a:buNone/>
            </a:pPr>
            <a:r>
              <a:rPr lang="en-US" dirty="0"/>
              <a:t>\t -&gt; tab</a:t>
            </a:r>
          </a:p>
          <a:p>
            <a:pPr>
              <a:buFont typeface="Wingdings" panose="05000000000000000000" pitchFamily="2" charset="2"/>
              <a:buNone/>
            </a:pPr>
            <a:r>
              <a:rPr lang="en-US" dirty="0"/>
              <a:t>\\ -&gt; backslash</a:t>
            </a:r>
          </a:p>
          <a:p>
            <a:pPr>
              <a:buFont typeface="Wingdings" panose="05000000000000000000" pitchFamily="2" charset="2"/>
              <a:buNone/>
            </a:pPr>
            <a:r>
              <a:rPr lang="en-US" dirty="0"/>
              <a:t>...</a:t>
            </a:r>
          </a:p>
          <a:p>
            <a:pPr>
              <a:buFont typeface="Wingdings" panose="05000000000000000000" pitchFamily="2" charset="2"/>
              <a:buNone/>
            </a:pPr>
            <a:r>
              <a:rPr lang="en-US" dirty="0">
                <a:solidFill>
                  <a:srgbClr val="99FF33"/>
                </a:solidFill>
                <a:effectLst/>
              </a:rPr>
              <a:t>But Windows uses backslash for directories!</a:t>
            </a:r>
          </a:p>
          <a:p>
            <a:pPr>
              <a:buFont typeface="Wingdings" panose="05000000000000000000" pitchFamily="2" charset="2"/>
              <a:buNone/>
            </a:pPr>
            <a:r>
              <a:rPr lang="en-US" sz="2400" dirty="0"/>
              <a:t>filename = "M:\nickel_project\reactive.smi" # DANGER!</a:t>
            </a:r>
          </a:p>
          <a:p>
            <a:pPr>
              <a:buFont typeface="Wingdings" panose="05000000000000000000" pitchFamily="2" charset="2"/>
              <a:buNone/>
            </a:pPr>
            <a:r>
              <a:rPr lang="en-US" sz="2400" dirty="0"/>
              <a:t>filename = "M:\\nickel_project\\reactive.smi" # Better!</a:t>
            </a:r>
          </a:p>
          <a:p>
            <a:pPr>
              <a:buFont typeface="Wingdings" panose="05000000000000000000" pitchFamily="2" charset="2"/>
              <a:buNone/>
            </a:pPr>
            <a:r>
              <a:rPr lang="en-US" sz="2400" dirty="0"/>
              <a:t>filename = "M:/nickel_project/reactive.smi" # Usually works</a:t>
            </a:r>
          </a:p>
        </p:txBody>
      </p:sp>
    </p:spTree>
    <p:extLst>
      <p:ext uri="{BB962C8B-B14F-4D97-AF65-F5344CB8AC3E}">
        <p14:creationId xmlns:p14="http://schemas.microsoft.com/office/powerpoint/2010/main" val="333281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08213" y="333375"/>
            <a:ext cx="7772400" cy="1143000"/>
          </a:xfrm>
        </p:spPr>
        <p:txBody>
          <a:bodyPr/>
          <a:lstStyle/>
          <a:p>
            <a:r>
              <a:rPr lang="en-US" sz="4000">
                <a:solidFill>
                  <a:schemeClr val="accent2"/>
                </a:solidFill>
                <a:latin typeface="Comic Sans MS" panose="030F0702030302020204" pitchFamily="66" charset="0"/>
              </a:rPr>
              <a:t>Lists</a:t>
            </a:r>
          </a:p>
        </p:txBody>
      </p:sp>
      <p:sp>
        <p:nvSpPr>
          <p:cNvPr id="21507" name="Rectangle 3"/>
          <p:cNvSpPr>
            <a:spLocks noGrp="1" noChangeArrowheads="1"/>
          </p:cNvSpPr>
          <p:nvPr>
            <p:ph type="body" idx="1"/>
          </p:nvPr>
        </p:nvSpPr>
        <p:spPr>
          <a:xfrm>
            <a:off x="1919289" y="1628776"/>
            <a:ext cx="4537075" cy="3960813"/>
          </a:xfrm>
        </p:spPr>
        <p:txBody>
          <a:bodyPr/>
          <a:lstStyle/>
          <a:p>
            <a:r>
              <a:rPr lang="en-US" dirty="0"/>
              <a:t>Ordered collection of data</a:t>
            </a:r>
          </a:p>
          <a:p>
            <a:r>
              <a:rPr lang="en-US" dirty="0"/>
              <a:t>Data can be of different types</a:t>
            </a:r>
          </a:p>
          <a:p>
            <a:r>
              <a:rPr lang="en-US" dirty="0"/>
              <a:t>Lists are </a:t>
            </a:r>
            <a:r>
              <a:rPr lang="en-US" i="1" dirty="0"/>
              <a:t>mutable</a:t>
            </a:r>
          </a:p>
          <a:p>
            <a:r>
              <a:rPr lang="en-US" dirty="0"/>
              <a:t>Issues with shared references and mutability</a:t>
            </a:r>
          </a:p>
          <a:p>
            <a:r>
              <a:rPr lang="en-US" dirty="0"/>
              <a:t>Same subset operations as Strings</a:t>
            </a:r>
          </a:p>
        </p:txBody>
      </p:sp>
      <p:sp>
        <p:nvSpPr>
          <p:cNvPr id="21508" name="Rectangle 4"/>
          <p:cNvSpPr>
            <a:spLocks noChangeArrowheads="1"/>
          </p:cNvSpPr>
          <p:nvPr/>
        </p:nvSpPr>
        <p:spPr bwMode="auto">
          <a:xfrm>
            <a:off x="6816725" y="2349500"/>
            <a:ext cx="2549096" cy="23083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&gt;&gt;&gt; x = [1,'hello', (3 + 2j)]</a:t>
            </a:r>
          </a:p>
          <a:p>
            <a:r>
              <a:rPr lang="en-US"/>
              <a:t>&gt;&gt;&gt; x</a:t>
            </a:r>
          </a:p>
          <a:p>
            <a:r>
              <a:rPr lang="en-US"/>
              <a:t>[1, 'hello', (3+2j)]</a:t>
            </a:r>
          </a:p>
          <a:p>
            <a:r>
              <a:rPr lang="en-US"/>
              <a:t>&gt;&gt;&gt; x[2]</a:t>
            </a:r>
          </a:p>
          <a:p>
            <a:r>
              <a:rPr lang="en-US"/>
              <a:t>(3+2j)</a:t>
            </a:r>
          </a:p>
          <a:p>
            <a:r>
              <a:rPr lang="en-US"/>
              <a:t>&gt;&gt;&gt; x[0:2]</a:t>
            </a:r>
          </a:p>
          <a:p>
            <a:r>
              <a:rPr lang="en-US"/>
              <a:t>[1, 'hello']</a:t>
            </a:r>
          </a:p>
          <a:p>
            <a:endParaRPr lang="en-US"/>
          </a:p>
        </p:txBody>
      </p:sp>
    </p:spTree>
    <p:extLst>
      <p:ext uri="{BB962C8B-B14F-4D97-AF65-F5344CB8AC3E}">
        <p14:creationId xmlns:p14="http://schemas.microsoft.com/office/powerpoint/2010/main" val="2915938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4000"/>
              <a:t>Lists are mutable - some useful methods</a:t>
            </a:r>
          </a:p>
        </p:txBody>
      </p:sp>
      <p:sp>
        <p:nvSpPr>
          <p:cNvPr id="43011" name="Rectangle 3"/>
          <p:cNvSpPr>
            <a:spLocks noGrp="1" noChangeArrowheads="1"/>
          </p:cNvSpPr>
          <p:nvPr>
            <p:ph type="body" idx="1"/>
          </p:nvPr>
        </p:nvSpPr>
        <p:spPr/>
        <p:txBody>
          <a:bodyPr>
            <a:normAutofit fontScale="77500" lnSpcReduction="20000"/>
          </a:bodyPr>
          <a:lstStyle/>
          <a:p>
            <a:pPr>
              <a:lnSpc>
                <a:spcPct val="80000"/>
              </a:lnSpc>
              <a:buFont typeface="Wingdings" panose="05000000000000000000" pitchFamily="2" charset="2"/>
              <a:buNone/>
            </a:pPr>
            <a:r>
              <a:rPr lang="en-US" sz="1600" dirty="0"/>
              <a:t>&gt;&gt;&gt; ids = ["9pti", "2plv", "1crn"]</a:t>
            </a:r>
          </a:p>
          <a:p>
            <a:pPr>
              <a:lnSpc>
                <a:spcPct val="80000"/>
              </a:lnSpc>
              <a:buFont typeface="Wingdings" panose="05000000000000000000" pitchFamily="2" charset="2"/>
              <a:buNone/>
            </a:pPr>
            <a:r>
              <a:rPr lang="en-US" sz="1600" dirty="0"/>
              <a:t>&gt;&gt;&gt; </a:t>
            </a:r>
            <a:r>
              <a:rPr lang="en-US" sz="1600" dirty="0" err="1"/>
              <a:t>ids.append</a:t>
            </a:r>
            <a:r>
              <a:rPr lang="en-US" sz="1600" dirty="0"/>
              <a:t>("1alm")</a:t>
            </a:r>
          </a:p>
          <a:p>
            <a:pPr>
              <a:lnSpc>
                <a:spcPct val="80000"/>
              </a:lnSpc>
              <a:buFont typeface="Wingdings" panose="05000000000000000000" pitchFamily="2" charset="2"/>
              <a:buNone/>
            </a:pPr>
            <a:r>
              <a:rPr lang="en-US" sz="1600" dirty="0"/>
              <a:t>&gt;&gt;&gt; </a:t>
            </a:r>
            <a:r>
              <a:rPr lang="en-US" sz="1600" dirty="0" err="1"/>
              <a:t>idss</a:t>
            </a:r>
            <a:endParaRPr lang="en-US" sz="1600" dirty="0"/>
          </a:p>
          <a:p>
            <a:pPr>
              <a:lnSpc>
                <a:spcPct val="80000"/>
              </a:lnSpc>
              <a:buFont typeface="Wingdings" panose="05000000000000000000" pitchFamily="2" charset="2"/>
              <a:buNone/>
            </a:pPr>
            <a:r>
              <a:rPr lang="en-US" sz="1600" dirty="0">
                <a:solidFill>
                  <a:srgbClr val="99FF33"/>
                </a:solidFill>
                <a:effectLst>
                  <a:outerShdw blurRad="38100" dist="38100" dir="2700000" algn="tl">
                    <a:srgbClr val="FFFFFF"/>
                  </a:outerShdw>
                </a:effectLst>
              </a:rPr>
              <a:t>['9pti', '2plv', '1crn', '1alm']</a:t>
            </a:r>
          </a:p>
          <a:p>
            <a:pPr>
              <a:lnSpc>
                <a:spcPct val="80000"/>
              </a:lnSpc>
              <a:buFont typeface="Wingdings" panose="05000000000000000000" pitchFamily="2" charset="2"/>
              <a:buNone/>
            </a:pPr>
            <a:r>
              <a:rPr lang="en-US" sz="1600" dirty="0"/>
              <a:t>&gt;&gt;&gt;</a:t>
            </a:r>
            <a:r>
              <a:rPr lang="en-US" sz="1600" dirty="0" err="1"/>
              <a:t>ids.extend</a:t>
            </a:r>
            <a:r>
              <a:rPr lang="en-US" sz="1600" dirty="0"/>
              <a:t>(L)</a:t>
            </a:r>
          </a:p>
          <a:p>
            <a:pPr>
              <a:lnSpc>
                <a:spcPct val="80000"/>
              </a:lnSpc>
              <a:buFont typeface="Wingdings" panose="05000000000000000000" pitchFamily="2" charset="2"/>
              <a:buNone/>
            </a:pPr>
            <a:r>
              <a:rPr lang="en-US" sz="1600" dirty="0">
                <a:solidFill>
                  <a:srgbClr val="99FF33"/>
                </a:solidFill>
                <a:effectLst>
                  <a:outerShdw blurRad="38100" dist="38100" dir="2700000" algn="tl">
                    <a:srgbClr val="FFFFFF"/>
                  </a:outerShdw>
                </a:effectLst>
              </a:rPr>
              <a:t>    Extend the list by appending all the items in the given list; equivalent to a[</a:t>
            </a:r>
            <a:r>
              <a:rPr lang="en-US" sz="1600" dirty="0" err="1">
                <a:solidFill>
                  <a:srgbClr val="99FF33"/>
                </a:solidFill>
                <a:effectLst>
                  <a:outerShdw blurRad="38100" dist="38100" dir="2700000" algn="tl">
                    <a:srgbClr val="FFFFFF"/>
                  </a:outerShdw>
                </a:effectLst>
              </a:rPr>
              <a:t>len</a:t>
            </a:r>
            <a:r>
              <a:rPr lang="en-US" sz="1600" dirty="0">
                <a:solidFill>
                  <a:srgbClr val="99FF33"/>
                </a:solidFill>
                <a:effectLst>
                  <a:outerShdw blurRad="38100" dist="38100" dir="2700000" algn="tl">
                    <a:srgbClr val="FFFFFF"/>
                  </a:outerShdw>
                </a:effectLst>
              </a:rPr>
              <a:t>(a):] = L.</a:t>
            </a:r>
          </a:p>
          <a:p>
            <a:pPr>
              <a:lnSpc>
                <a:spcPct val="80000"/>
              </a:lnSpc>
              <a:buFont typeface="Wingdings" panose="05000000000000000000" pitchFamily="2" charset="2"/>
              <a:buNone/>
            </a:pPr>
            <a:r>
              <a:rPr lang="en-US" sz="1600" dirty="0"/>
              <a:t>&gt;&gt;&gt; del ids[0]</a:t>
            </a:r>
          </a:p>
          <a:p>
            <a:pPr>
              <a:lnSpc>
                <a:spcPct val="80000"/>
              </a:lnSpc>
              <a:buFont typeface="Wingdings" panose="05000000000000000000" pitchFamily="2" charset="2"/>
              <a:buNone/>
            </a:pPr>
            <a:r>
              <a:rPr lang="en-US" sz="1600" dirty="0"/>
              <a:t>&gt;&gt;&gt; ids</a:t>
            </a:r>
          </a:p>
          <a:p>
            <a:pPr>
              <a:lnSpc>
                <a:spcPct val="80000"/>
              </a:lnSpc>
              <a:buFont typeface="Wingdings" panose="05000000000000000000" pitchFamily="2" charset="2"/>
              <a:buNone/>
            </a:pPr>
            <a:r>
              <a:rPr lang="en-US" sz="1600" dirty="0">
                <a:solidFill>
                  <a:srgbClr val="99FF33"/>
                </a:solidFill>
                <a:effectLst>
                  <a:outerShdw blurRad="38100" dist="38100" dir="2700000" algn="tl">
                    <a:srgbClr val="FFFFFF"/>
                  </a:outerShdw>
                </a:effectLst>
              </a:rPr>
              <a:t>['2plv', '1crn', '1alm']</a:t>
            </a:r>
          </a:p>
          <a:p>
            <a:pPr>
              <a:lnSpc>
                <a:spcPct val="80000"/>
              </a:lnSpc>
              <a:buFont typeface="Wingdings" panose="05000000000000000000" pitchFamily="2" charset="2"/>
              <a:buNone/>
            </a:pPr>
            <a:r>
              <a:rPr lang="en-US" sz="1600" dirty="0"/>
              <a:t>&gt;&gt;&gt; </a:t>
            </a:r>
            <a:r>
              <a:rPr lang="en-US" sz="1600" dirty="0" err="1"/>
              <a:t>ids.sort</a:t>
            </a:r>
            <a:r>
              <a:rPr lang="en-US" sz="1600" dirty="0"/>
              <a:t>()</a:t>
            </a:r>
          </a:p>
          <a:p>
            <a:pPr>
              <a:lnSpc>
                <a:spcPct val="80000"/>
              </a:lnSpc>
              <a:buFont typeface="Wingdings" panose="05000000000000000000" pitchFamily="2" charset="2"/>
              <a:buNone/>
            </a:pPr>
            <a:r>
              <a:rPr lang="en-US" sz="1600" dirty="0"/>
              <a:t>&gt;&gt;&gt; ids</a:t>
            </a:r>
          </a:p>
          <a:p>
            <a:pPr>
              <a:lnSpc>
                <a:spcPct val="80000"/>
              </a:lnSpc>
              <a:buFont typeface="Wingdings" panose="05000000000000000000" pitchFamily="2" charset="2"/>
              <a:buNone/>
            </a:pPr>
            <a:r>
              <a:rPr lang="en-US" sz="1600" dirty="0">
                <a:solidFill>
                  <a:srgbClr val="99FF33"/>
                </a:solidFill>
                <a:effectLst>
                  <a:outerShdw blurRad="38100" dist="38100" dir="2700000" algn="tl">
                    <a:srgbClr val="FFFFFF"/>
                  </a:outerShdw>
                </a:effectLst>
              </a:rPr>
              <a:t>['1alm', '1crn', '2plv']</a:t>
            </a:r>
          </a:p>
          <a:p>
            <a:pPr>
              <a:lnSpc>
                <a:spcPct val="80000"/>
              </a:lnSpc>
              <a:buFont typeface="Wingdings" panose="05000000000000000000" pitchFamily="2" charset="2"/>
              <a:buNone/>
            </a:pPr>
            <a:r>
              <a:rPr lang="en-US" sz="1600" dirty="0"/>
              <a:t>&gt;&gt;&gt; </a:t>
            </a:r>
            <a:r>
              <a:rPr lang="en-US" sz="1600" dirty="0" err="1"/>
              <a:t>ids.reverse</a:t>
            </a:r>
            <a:r>
              <a:rPr lang="en-US" sz="1600" dirty="0"/>
              <a:t>()</a:t>
            </a:r>
          </a:p>
          <a:p>
            <a:pPr>
              <a:lnSpc>
                <a:spcPct val="80000"/>
              </a:lnSpc>
              <a:buFont typeface="Wingdings" panose="05000000000000000000" pitchFamily="2" charset="2"/>
              <a:buNone/>
            </a:pPr>
            <a:r>
              <a:rPr lang="en-US" sz="1600" dirty="0"/>
              <a:t>&gt;&gt;&gt; ids</a:t>
            </a:r>
          </a:p>
          <a:p>
            <a:pPr>
              <a:lnSpc>
                <a:spcPct val="80000"/>
              </a:lnSpc>
              <a:buFont typeface="Wingdings" panose="05000000000000000000" pitchFamily="2" charset="2"/>
              <a:buNone/>
            </a:pPr>
            <a:r>
              <a:rPr lang="en-US" sz="1600" dirty="0">
                <a:solidFill>
                  <a:srgbClr val="99FF33"/>
                </a:solidFill>
                <a:effectLst>
                  <a:outerShdw blurRad="38100" dist="38100" dir="2700000" algn="tl">
                    <a:srgbClr val="FFFFFF"/>
                  </a:outerShdw>
                </a:effectLst>
              </a:rPr>
              <a:t>['2plv', '1crn', '1alm']</a:t>
            </a:r>
          </a:p>
          <a:p>
            <a:pPr>
              <a:lnSpc>
                <a:spcPct val="80000"/>
              </a:lnSpc>
              <a:buFont typeface="Wingdings" panose="05000000000000000000" pitchFamily="2" charset="2"/>
              <a:buNone/>
            </a:pPr>
            <a:r>
              <a:rPr lang="en-US" sz="1600" dirty="0"/>
              <a:t>&gt;&gt;&gt; </a:t>
            </a:r>
            <a:r>
              <a:rPr lang="en-US" sz="1600" dirty="0" err="1"/>
              <a:t>ids.insert</a:t>
            </a:r>
            <a:r>
              <a:rPr lang="en-US" sz="1600" dirty="0"/>
              <a:t>(0, "9pti")</a:t>
            </a:r>
          </a:p>
          <a:p>
            <a:pPr>
              <a:lnSpc>
                <a:spcPct val="80000"/>
              </a:lnSpc>
              <a:buFont typeface="Wingdings" panose="05000000000000000000" pitchFamily="2" charset="2"/>
              <a:buNone/>
            </a:pPr>
            <a:r>
              <a:rPr lang="en-US" sz="1600" dirty="0"/>
              <a:t>&gt;&gt;&gt; ids</a:t>
            </a:r>
          </a:p>
          <a:p>
            <a:pPr>
              <a:lnSpc>
                <a:spcPct val="80000"/>
              </a:lnSpc>
              <a:buFont typeface="Wingdings" panose="05000000000000000000" pitchFamily="2" charset="2"/>
              <a:buNone/>
            </a:pPr>
            <a:r>
              <a:rPr lang="en-US" sz="1600" dirty="0">
                <a:solidFill>
                  <a:srgbClr val="99FF33"/>
                </a:solidFill>
                <a:effectLst>
                  <a:outerShdw blurRad="38100" dist="38100" dir="2700000" algn="tl">
                    <a:srgbClr val="FFFFFF"/>
                  </a:outerShdw>
                </a:effectLst>
              </a:rPr>
              <a:t>['9pti', '2plv', '1crn', '1alm']</a:t>
            </a:r>
          </a:p>
        </p:txBody>
      </p:sp>
      <p:sp>
        <p:nvSpPr>
          <p:cNvPr id="43012" name="Text Box 4"/>
          <p:cNvSpPr txBox="1">
            <a:spLocks noChangeArrowheads="1"/>
          </p:cNvSpPr>
          <p:nvPr/>
        </p:nvSpPr>
        <p:spPr bwMode="auto">
          <a:xfrm>
            <a:off x="5562600" y="1524000"/>
            <a:ext cx="436420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dirty="0">
                <a:solidFill>
                  <a:srgbClr val="99FF33"/>
                </a:solidFill>
              </a:rPr>
              <a:t>append an element</a:t>
            </a:r>
          </a:p>
          <a:p>
            <a:endParaRPr lang="en-US" sz="2800" dirty="0">
              <a:solidFill>
                <a:srgbClr val="99FF33"/>
              </a:solidFill>
            </a:endParaRPr>
          </a:p>
          <a:p>
            <a:endParaRPr lang="en-US" sz="2800" dirty="0">
              <a:solidFill>
                <a:srgbClr val="99FF33"/>
              </a:solidFill>
            </a:endParaRPr>
          </a:p>
          <a:p>
            <a:endParaRPr lang="en-US" sz="2800" dirty="0">
              <a:solidFill>
                <a:srgbClr val="99FF33"/>
              </a:solidFill>
            </a:endParaRPr>
          </a:p>
          <a:p>
            <a:r>
              <a:rPr lang="en-US" sz="2800" dirty="0">
                <a:solidFill>
                  <a:srgbClr val="99FF33"/>
                </a:solidFill>
              </a:rPr>
              <a:t>remove an element</a:t>
            </a:r>
          </a:p>
          <a:p>
            <a:r>
              <a:rPr lang="en-US" sz="2800" dirty="0">
                <a:solidFill>
                  <a:srgbClr val="99FF33"/>
                </a:solidFill>
              </a:rPr>
              <a:t>sort by default order</a:t>
            </a:r>
          </a:p>
          <a:p>
            <a:endParaRPr lang="en-US" sz="2800" dirty="0">
              <a:solidFill>
                <a:srgbClr val="99FF33"/>
              </a:solidFill>
            </a:endParaRPr>
          </a:p>
          <a:p>
            <a:r>
              <a:rPr lang="en-US" sz="2800" dirty="0">
                <a:solidFill>
                  <a:srgbClr val="99FF33"/>
                </a:solidFill>
              </a:rPr>
              <a:t>reverse the elements in a list</a:t>
            </a:r>
          </a:p>
          <a:p>
            <a:endParaRPr lang="en-US" sz="2800" dirty="0">
              <a:solidFill>
                <a:srgbClr val="99FF33"/>
              </a:solidFill>
            </a:endParaRPr>
          </a:p>
          <a:p>
            <a:r>
              <a:rPr lang="en-US" sz="2800" dirty="0">
                <a:solidFill>
                  <a:srgbClr val="99FF33"/>
                </a:solidFill>
              </a:rPr>
              <a:t>insert an element at some</a:t>
            </a:r>
          </a:p>
          <a:p>
            <a:r>
              <a:rPr lang="en-US" sz="2800" dirty="0">
                <a:solidFill>
                  <a:srgbClr val="99FF33"/>
                </a:solidFill>
              </a:rPr>
              <a:t>specified position.</a:t>
            </a:r>
          </a:p>
          <a:p>
            <a:r>
              <a:rPr lang="en-US" sz="2800" dirty="0">
                <a:solidFill>
                  <a:srgbClr val="99FF33"/>
                </a:solidFill>
              </a:rPr>
              <a:t>(Slower than .append())</a:t>
            </a:r>
          </a:p>
        </p:txBody>
      </p:sp>
    </p:spTree>
    <p:extLst>
      <p:ext uri="{BB962C8B-B14F-4D97-AF65-F5344CB8AC3E}">
        <p14:creationId xmlns:p14="http://schemas.microsoft.com/office/powerpoint/2010/main" val="3165676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Lists: Modifying Content</a:t>
            </a:r>
          </a:p>
        </p:txBody>
      </p:sp>
      <p:sp>
        <p:nvSpPr>
          <p:cNvPr id="22531" name="Rectangle 3"/>
          <p:cNvSpPr>
            <a:spLocks noGrp="1" noChangeArrowheads="1"/>
          </p:cNvSpPr>
          <p:nvPr>
            <p:ph type="body" idx="1"/>
          </p:nvPr>
        </p:nvSpPr>
        <p:spPr>
          <a:xfrm>
            <a:off x="2209800" y="1981200"/>
            <a:ext cx="3810000" cy="4267200"/>
          </a:xfrm>
        </p:spPr>
        <p:txBody>
          <a:bodyPr/>
          <a:lstStyle/>
          <a:p>
            <a:r>
              <a:rPr lang="en-US" b="1">
                <a:solidFill>
                  <a:srgbClr val="800000"/>
                </a:solidFill>
              </a:rPr>
              <a:t>x[i] = a</a:t>
            </a:r>
            <a:r>
              <a:rPr lang="en-US"/>
              <a:t>   reassigns the ith element to the value a</a:t>
            </a:r>
          </a:p>
          <a:p>
            <a:r>
              <a:rPr lang="en-US"/>
              <a:t>Since x and y point to the same list object, </a:t>
            </a:r>
            <a:r>
              <a:rPr lang="en-US" i="1"/>
              <a:t>both</a:t>
            </a:r>
            <a:r>
              <a:rPr lang="en-US"/>
              <a:t> are changed</a:t>
            </a:r>
          </a:p>
          <a:p>
            <a:r>
              <a:rPr lang="en-US"/>
              <a:t>The method </a:t>
            </a:r>
            <a:r>
              <a:rPr lang="en-US" b="1">
                <a:solidFill>
                  <a:schemeClr val="accent2"/>
                </a:solidFill>
              </a:rPr>
              <a:t>append</a:t>
            </a:r>
            <a:r>
              <a:rPr lang="en-US"/>
              <a:t> also modifies the list</a:t>
            </a:r>
          </a:p>
        </p:txBody>
      </p:sp>
      <p:sp>
        <p:nvSpPr>
          <p:cNvPr id="22532" name="Rectangle 4"/>
          <p:cNvSpPr>
            <a:spLocks noChangeArrowheads="1"/>
          </p:cNvSpPr>
          <p:nvPr/>
        </p:nvSpPr>
        <p:spPr bwMode="auto">
          <a:xfrm>
            <a:off x="6934200" y="1905001"/>
            <a:ext cx="277018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t>&gt;&gt;&gt; x = [1,2,3]</a:t>
            </a:r>
          </a:p>
          <a:p>
            <a:r>
              <a:rPr lang="en-US" dirty="0"/>
              <a:t>&gt;&gt;&gt; y = x</a:t>
            </a:r>
          </a:p>
          <a:p>
            <a:r>
              <a:rPr lang="en-US" dirty="0"/>
              <a:t>&gt;&gt;&gt; x[1] = 15</a:t>
            </a:r>
          </a:p>
          <a:p>
            <a:r>
              <a:rPr lang="en-US" dirty="0"/>
              <a:t>&gt;&gt;&gt; x</a:t>
            </a:r>
          </a:p>
          <a:p>
            <a:r>
              <a:rPr lang="en-US" dirty="0"/>
              <a:t>[1, 15, 3]</a:t>
            </a:r>
          </a:p>
          <a:p>
            <a:r>
              <a:rPr lang="en-US" dirty="0"/>
              <a:t>&gt;&gt;&gt; y</a:t>
            </a:r>
          </a:p>
          <a:p>
            <a:r>
              <a:rPr lang="en-US" dirty="0"/>
              <a:t>[1, 15, 3]</a:t>
            </a:r>
          </a:p>
          <a:p>
            <a:r>
              <a:rPr lang="en-US" dirty="0"/>
              <a:t>&gt;&gt;&gt; </a:t>
            </a:r>
            <a:r>
              <a:rPr lang="en-US" dirty="0" err="1"/>
              <a:t>x.append</a:t>
            </a:r>
            <a:r>
              <a:rPr lang="en-US" dirty="0"/>
              <a:t>(12)</a:t>
            </a:r>
          </a:p>
          <a:p>
            <a:r>
              <a:rPr lang="en-US" dirty="0"/>
              <a:t>&gt;&gt;&gt; y</a:t>
            </a:r>
          </a:p>
          <a:p>
            <a:r>
              <a:rPr lang="en-US" dirty="0"/>
              <a:t>[1, 15, 3, 12]</a:t>
            </a:r>
          </a:p>
          <a:p>
            <a:endParaRPr lang="en-US" dirty="0"/>
          </a:p>
        </p:txBody>
      </p:sp>
    </p:spTree>
    <p:extLst>
      <p:ext uri="{BB962C8B-B14F-4D97-AF65-F5344CB8AC3E}">
        <p14:creationId xmlns:p14="http://schemas.microsoft.com/office/powerpoint/2010/main" val="2851626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08213" y="476251"/>
            <a:ext cx="7772400" cy="1019175"/>
          </a:xfrm>
        </p:spPr>
        <p:txBody>
          <a:bodyPr/>
          <a:lstStyle/>
          <a:p>
            <a:r>
              <a:rPr lang="en-US" sz="4000">
                <a:solidFill>
                  <a:schemeClr val="accent2"/>
                </a:solidFill>
                <a:latin typeface="Comic Sans MS" panose="030F0702030302020204" pitchFamily="66" charset="0"/>
              </a:rPr>
              <a:t>Lists: Modifying Contents</a:t>
            </a:r>
          </a:p>
        </p:txBody>
      </p:sp>
      <p:sp>
        <p:nvSpPr>
          <p:cNvPr id="23555" name="Rectangle 3"/>
          <p:cNvSpPr>
            <a:spLocks noGrp="1" noChangeArrowheads="1"/>
          </p:cNvSpPr>
          <p:nvPr>
            <p:ph type="body" idx="1"/>
          </p:nvPr>
        </p:nvSpPr>
        <p:spPr>
          <a:xfrm>
            <a:off x="2209800" y="1981201"/>
            <a:ext cx="3352800" cy="2671763"/>
          </a:xfrm>
        </p:spPr>
        <p:txBody>
          <a:bodyPr/>
          <a:lstStyle/>
          <a:p>
            <a:pPr>
              <a:lnSpc>
                <a:spcPct val="90000"/>
              </a:lnSpc>
            </a:pPr>
            <a:r>
              <a:rPr lang="en-US"/>
              <a:t>The method </a:t>
            </a:r>
            <a:r>
              <a:rPr lang="en-US" b="1">
                <a:solidFill>
                  <a:schemeClr val="accent2"/>
                </a:solidFill>
              </a:rPr>
              <a:t>append</a:t>
            </a:r>
            <a:r>
              <a:rPr lang="en-US"/>
              <a:t> modifies the list and returns </a:t>
            </a:r>
            <a:r>
              <a:rPr lang="en-US" b="1">
                <a:solidFill>
                  <a:schemeClr val="accent2"/>
                </a:solidFill>
              </a:rPr>
              <a:t>None</a:t>
            </a:r>
          </a:p>
          <a:p>
            <a:pPr>
              <a:lnSpc>
                <a:spcPct val="90000"/>
              </a:lnSpc>
            </a:pPr>
            <a:r>
              <a:rPr lang="en-US"/>
              <a:t>List addition (</a:t>
            </a:r>
            <a:r>
              <a:rPr lang="en-US" b="1">
                <a:solidFill>
                  <a:schemeClr val="accent2"/>
                </a:solidFill>
              </a:rPr>
              <a:t>+</a:t>
            </a:r>
            <a:r>
              <a:rPr lang="en-US"/>
              <a:t>) returns a new list</a:t>
            </a:r>
          </a:p>
          <a:p>
            <a:pPr>
              <a:lnSpc>
                <a:spcPct val="90000"/>
              </a:lnSpc>
            </a:pPr>
            <a:endParaRPr lang="en-US"/>
          </a:p>
        </p:txBody>
      </p:sp>
      <p:sp>
        <p:nvSpPr>
          <p:cNvPr id="23556" name="Rectangle 4"/>
          <p:cNvSpPr>
            <a:spLocks noChangeArrowheads="1"/>
          </p:cNvSpPr>
          <p:nvPr/>
        </p:nvSpPr>
        <p:spPr bwMode="auto">
          <a:xfrm>
            <a:off x="6629401" y="1676401"/>
            <a:ext cx="2141933" cy="369331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&gt;&gt;&gt; x = [1,2,3]</a:t>
            </a:r>
          </a:p>
          <a:p>
            <a:r>
              <a:rPr lang="en-US"/>
              <a:t>&gt;&gt;&gt; y = x</a:t>
            </a:r>
          </a:p>
          <a:p>
            <a:r>
              <a:rPr lang="en-US"/>
              <a:t>&gt;&gt;&gt; z = x.append(12)</a:t>
            </a:r>
          </a:p>
          <a:p>
            <a:r>
              <a:rPr lang="en-US"/>
              <a:t>&gt;&gt;&gt; z == None</a:t>
            </a:r>
          </a:p>
          <a:p>
            <a:r>
              <a:rPr lang="en-US"/>
              <a:t>True</a:t>
            </a:r>
          </a:p>
          <a:p>
            <a:r>
              <a:rPr lang="en-US"/>
              <a:t>&gt;&gt;&gt; y</a:t>
            </a:r>
          </a:p>
          <a:p>
            <a:r>
              <a:rPr lang="en-US"/>
              <a:t>[1, 2, 3, 12]</a:t>
            </a:r>
          </a:p>
          <a:p>
            <a:r>
              <a:rPr lang="en-US"/>
              <a:t>&gt;&gt;&gt; x = x + [9,10]</a:t>
            </a:r>
          </a:p>
          <a:p>
            <a:r>
              <a:rPr lang="en-US"/>
              <a:t>&gt;&gt;&gt; x</a:t>
            </a:r>
          </a:p>
          <a:p>
            <a:r>
              <a:rPr lang="en-US"/>
              <a:t>[1, 2, 3, 12, 9, 10]</a:t>
            </a:r>
          </a:p>
          <a:p>
            <a:r>
              <a:rPr lang="en-US"/>
              <a:t>&gt;&gt;&gt; y</a:t>
            </a:r>
          </a:p>
          <a:p>
            <a:r>
              <a:rPr lang="en-US"/>
              <a:t>[1, 2, 3, 12]</a:t>
            </a:r>
          </a:p>
          <a:p>
            <a:r>
              <a:rPr lang="en-US"/>
              <a:t>&gt;&gt;&gt;</a:t>
            </a:r>
          </a:p>
        </p:txBody>
      </p:sp>
    </p:spTree>
    <p:extLst>
      <p:ext uri="{BB962C8B-B14F-4D97-AF65-F5344CB8AC3E}">
        <p14:creationId xmlns:p14="http://schemas.microsoft.com/office/powerpoint/2010/main" val="2849701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operations</a:t>
            </a:r>
          </a:p>
        </p:txBody>
      </p:sp>
      <p:sp>
        <p:nvSpPr>
          <p:cNvPr id="3" name="Content Placeholder 2"/>
          <p:cNvSpPr>
            <a:spLocks noGrp="1"/>
          </p:cNvSpPr>
          <p:nvPr>
            <p:ph idx="1"/>
          </p:nvPr>
        </p:nvSpPr>
        <p:spPr/>
        <p:txBody>
          <a:bodyPr/>
          <a:lstStyle/>
          <a:p>
            <a:r>
              <a:rPr lang="en-US" dirty="0"/>
              <a:t>Count</a:t>
            </a:r>
          </a:p>
          <a:p>
            <a:r>
              <a:rPr lang="en-US" dirty="0"/>
              <a:t>Index</a:t>
            </a:r>
          </a:p>
          <a:p>
            <a:r>
              <a:rPr lang="en-US" dirty="0"/>
              <a:t>Reverse</a:t>
            </a:r>
          </a:p>
          <a:p>
            <a:r>
              <a:rPr lang="en-US" dirty="0"/>
              <a:t>Append</a:t>
            </a:r>
          </a:p>
          <a:p>
            <a:r>
              <a:rPr lang="en-US" dirty="0"/>
              <a:t>Sort</a:t>
            </a:r>
          </a:p>
          <a:p>
            <a:r>
              <a:rPr lang="en-US" dirty="0"/>
              <a:t>Pop</a:t>
            </a:r>
          </a:p>
          <a:p>
            <a:r>
              <a:rPr lang="en-US" dirty="0"/>
              <a:t>Remove</a:t>
            </a:r>
          </a:p>
        </p:txBody>
      </p:sp>
    </p:spTree>
    <p:extLst>
      <p:ext uri="{BB962C8B-B14F-4D97-AF65-F5344CB8AC3E}">
        <p14:creationId xmlns:p14="http://schemas.microsoft.com/office/powerpoint/2010/main" val="450441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Using Lists as Stacks</a:t>
            </a:r>
            <a:br>
              <a:rPr lang="en-US" dirty="0"/>
            </a:br>
            <a:endParaRPr lang="en-US" dirty="0"/>
          </a:p>
        </p:txBody>
      </p:sp>
      <p:pic>
        <p:nvPicPr>
          <p:cNvPr id="5" name="Content Placeholder 4"/>
          <p:cNvPicPr>
            <a:picLocks noGrp="1" noChangeAspect="1"/>
          </p:cNvPicPr>
          <p:nvPr>
            <p:ph idx="1"/>
          </p:nvPr>
        </p:nvPicPr>
        <p:blipFill>
          <a:blip r:embed="rId2"/>
          <a:stretch>
            <a:fillRect/>
          </a:stretch>
        </p:blipFill>
        <p:spPr>
          <a:xfrm>
            <a:off x="1205345" y="1690688"/>
            <a:ext cx="4698855" cy="4011560"/>
          </a:xfrm>
          <a:prstGeom prst="rect">
            <a:avLst/>
          </a:prstGeom>
        </p:spPr>
      </p:pic>
    </p:spTree>
    <p:extLst>
      <p:ext uri="{BB962C8B-B14F-4D97-AF65-F5344CB8AC3E}">
        <p14:creationId xmlns:p14="http://schemas.microsoft.com/office/powerpoint/2010/main" val="3093541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4 Major Versions of Python</a:t>
            </a:r>
          </a:p>
        </p:txBody>
      </p:sp>
      <p:sp>
        <p:nvSpPr>
          <p:cNvPr id="10243" name="Rectangle 3"/>
          <p:cNvSpPr>
            <a:spLocks noGrp="1" noChangeArrowheads="1"/>
          </p:cNvSpPr>
          <p:nvPr>
            <p:ph idx="1"/>
          </p:nvPr>
        </p:nvSpPr>
        <p:spPr/>
        <p:txBody>
          <a:bodyPr/>
          <a:lstStyle/>
          <a:p>
            <a:r>
              <a:rPr lang="en-US" dirty="0">
                <a:effectLst/>
              </a:rPr>
              <a:t>“Python” or “</a:t>
            </a:r>
            <a:r>
              <a:rPr lang="en-US" dirty="0" err="1">
                <a:effectLst/>
              </a:rPr>
              <a:t>CPython</a:t>
            </a:r>
            <a:r>
              <a:rPr lang="en-US" dirty="0">
                <a:effectLst/>
              </a:rPr>
              <a:t>” is written in C/C++</a:t>
            </a:r>
          </a:p>
          <a:p>
            <a:pPr>
              <a:buFont typeface="Wingdings" panose="05000000000000000000" pitchFamily="2" charset="2"/>
              <a:buNone/>
            </a:pPr>
            <a:r>
              <a:rPr lang="en-US" dirty="0">
                <a:effectLst/>
              </a:rPr>
              <a:t>   - Version 2.7 came out in mid-2010</a:t>
            </a:r>
          </a:p>
          <a:p>
            <a:pPr>
              <a:buFont typeface="Wingdings" panose="05000000000000000000" pitchFamily="2" charset="2"/>
              <a:buNone/>
            </a:pPr>
            <a:r>
              <a:rPr lang="en-US" dirty="0">
                <a:effectLst/>
              </a:rPr>
              <a:t>   - Version 3.1.2 came out in early 2010</a:t>
            </a:r>
          </a:p>
          <a:p>
            <a:pPr>
              <a:buFont typeface="Wingdings" panose="05000000000000000000" pitchFamily="2" charset="2"/>
              <a:buNone/>
            </a:pPr>
            <a:endParaRPr lang="en-US" dirty="0">
              <a:effectLst/>
            </a:endParaRPr>
          </a:p>
          <a:p>
            <a:r>
              <a:rPr lang="en-US" dirty="0">
                <a:effectLst/>
              </a:rPr>
              <a:t>“</a:t>
            </a:r>
            <a:r>
              <a:rPr lang="en-US" dirty="0" err="1">
                <a:effectLst/>
              </a:rPr>
              <a:t>Jython</a:t>
            </a:r>
            <a:r>
              <a:rPr lang="en-US" dirty="0">
                <a:effectLst/>
              </a:rPr>
              <a:t>” is written in Java for the JVM</a:t>
            </a:r>
          </a:p>
          <a:p>
            <a:r>
              <a:rPr lang="en-US" dirty="0">
                <a:effectLst/>
              </a:rPr>
              <a:t>“</a:t>
            </a:r>
            <a:r>
              <a:rPr lang="en-US" dirty="0" err="1">
                <a:effectLst/>
              </a:rPr>
              <a:t>IronPython</a:t>
            </a:r>
            <a:r>
              <a:rPr lang="en-US" dirty="0">
                <a:effectLst/>
              </a:rPr>
              <a:t>” is written in C# for the </a:t>
            </a:r>
            <a:r>
              <a:rPr lang="en-US" dirty="0" err="1">
                <a:effectLst/>
              </a:rPr>
              <a:t>.Net</a:t>
            </a:r>
            <a:r>
              <a:rPr lang="en-US" dirty="0">
                <a:effectLst/>
              </a:rPr>
              <a:t> environment</a:t>
            </a:r>
          </a:p>
        </p:txBody>
      </p:sp>
      <p:sp>
        <p:nvSpPr>
          <p:cNvPr id="10245" name="Text Box 5">
            <a:hlinkClick r:id="rId2"/>
          </p:cNvPr>
          <p:cNvSpPr txBox="1">
            <a:spLocks noChangeArrowheads="1"/>
          </p:cNvSpPr>
          <p:nvPr/>
        </p:nvSpPr>
        <p:spPr bwMode="auto">
          <a:xfrm>
            <a:off x="4381500" y="5623797"/>
            <a:ext cx="170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dirty="0">
                <a:solidFill>
                  <a:srgbClr val="010199"/>
                </a:solidFill>
                <a:hlinkClick r:id="rId2"/>
              </a:rPr>
              <a:t>Go To Website</a:t>
            </a:r>
            <a:endParaRPr lang="en-US" dirty="0">
              <a:solidFill>
                <a:srgbClr val="010199"/>
              </a:solidFill>
            </a:endParaRPr>
          </a:p>
        </p:txBody>
      </p:sp>
    </p:spTree>
    <p:extLst>
      <p:ext uri="{BB962C8B-B14F-4D97-AF65-F5344CB8AC3E}">
        <p14:creationId xmlns:p14="http://schemas.microsoft.com/office/powerpoint/2010/main" val="2809372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45">
                                            <p:txEl>
                                              <p:pRg st="0" end="0"/>
                                            </p:txEl>
                                          </p:spTgt>
                                        </p:tgtEl>
                                        <p:attrNameLst>
                                          <p:attrName>style.visibility</p:attrName>
                                        </p:attrNameLst>
                                      </p:cBhvr>
                                      <p:to>
                                        <p:strVal val="visible"/>
                                      </p:to>
                                    </p:set>
                                    <p:anim calcmode="lin" valueType="num">
                                      <p:cBhvr additive="base">
                                        <p:cTn id="7" dur="500" fill="hold"/>
                                        <p:tgtEl>
                                          <p:spTgt spid="1024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Lists as Queues</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&gt;&gt;&gt; from collections import </a:t>
            </a:r>
            <a:r>
              <a:rPr lang="en-US" dirty="0" err="1"/>
              <a:t>deque</a:t>
            </a:r>
            <a:endParaRPr lang="en-US" dirty="0"/>
          </a:p>
          <a:p>
            <a:r>
              <a:rPr lang="en-US" dirty="0"/>
              <a:t>&gt;&gt;&gt; queue=</a:t>
            </a:r>
            <a:r>
              <a:rPr lang="en-US" dirty="0" err="1"/>
              <a:t>deque</a:t>
            </a:r>
            <a:r>
              <a:rPr lang="en-US" dirty="0"/>
              <a:t>(["harry","</a:t>
            </a:r>
            <a:r>
              <a:rPr lang="en-US" dirty="0" err="1"/>
              <a:t>kishan</a:t>
            </a:r>
            <a:r>
              <a:rPr lang="en-US" dirty="0"/>
              <a:t>","john"])</a:t>
            </a:r>
          </a:p>
          <a:p>
            <a:r>
              <a:rPr lang="en-US" dirty="0"/>
              <a:t>&gt;&gt;&gt; </a:t>
            </a:r>
            <a:r>
              <a:rPr lang="en-US" dirty="0" err="1"/>
              <a:t>queue.append</a:t>
            </a:r>
            <a:r>
              <a:rPr lang="en-US" dirty="0"/>
              <a:t>("Terry")</a:t>
            </a:r>
          </a:p>
          <a:p>
            <a:r>
              <a:rPr lang="en-US" dirty="0"/>
              <a:t>&gt;&gt;&gt; print (queue)</a:t>
            </a:r>
          </a:p>
          <a:p>
            <a:r>
              <a:rPr lang="en-US" dirty="0" err="1"/>
              <a:t>deque</a:t>
            </a:r>
            <a:r>
              <a:rPr lang="en-US" dirty="0"/>
              <a:t>(['harry', '</a:t>
            </a:r>
            <a:r>
              <a:rPr lang="en-US" dirty="0" err="1"/>
              <a:t>kishan</a:t>
            </a:r>
            <a:r>
              <a:rPr lang="en-US" dirty="0"/>
              <a:t>', 'john', 'Terry'])</a:t>
            </a:r>
          </a:p>
          <a:p>
            <a:r>
              <a:rPr lang="en-US" dirty="0"/>
              <a:t>&gt;&gt;&gt; </a:t>
            </a:r>
            <a:r>
              <a:rPr lang="en-US" dirty="0" err="1"/>
              <a:t>queue.pop</a:t>
            </a:r>
            <a:r>
              <a:rPr lang="en-US" dirty="0"/>
              <a:t>()</a:t>
            </a:r>
          </a:p>
          <a:p>
            <a:r>
              <a:rPr lang="en-US" dirty="0"/>
              <a:t>'Terry'</a:t>
            </a:r>
          </a:p>
          <a:p>
            <a:r>
              <a:rPr lang="en-US" dirty="0"/>
              <a:t>&gt;&gt;&gt; </a:t>
            </a:r>
            <a:r>
              <a:rPr lang="en-US" dirty="0" err="1"/>
              <a:t>queue.popleft</a:t>
            </a:r>
            <a:r>
              <a:rPr lang="en-US" dirty="0"/>
              <a:t>()</a:t>
            </a:r>
          </a:p>
          <a:p>
            <a:r>
              <a:rPr lang="en-US" dirty="0"/>
              <a:t>'harry'</a:t>
            </a:r>
          </a:p>
          <a:p>
            <a:r>
              <a:rPr lang="en-US" dirty="0"/>
              <a:t>&gt;&gt;&gt; print queue</a:t>
            </a:r>
          </a:p>
          <a:p>
            <a:r>
              <a:rPr lang="en-US" dirty="0" err="1"/>
              <a:t>SyntaxError</a:t>
            </a:r>
            <a:r>
              <a:rPr lang="en-US" dirty="0"/>
              <a:t>: Missing parentheses in call to 'print'</a:t>
            </a:r>
          </a:p>
          <a:p>
            <a:r>
              <a:rPr lang="en-US" dirty="0"/>
              <a:t>&gt;&gt;&gt; print (queue)</a:t>
            </a:r>
          </a:p>
          <a:p>
            <a:r>
              <a:rPr lang="en-US" dirty="0" err="1"/>
              <a:t>deque</a:t>
            </a:r>
            <a:r>
              <a:rPr lang="en-US" dirty="0"/>
              <a:t>(['</a:t>
            </a:r>
            <a:r>
              <a:rPr lang="en-US" dirty="0" err="1"/>
              <a:t>kishan</a:t>
            </a:r>
            <a:r>
              <a:rPr lang="en-US" dirty="0"/>
              <a:t>', 'john'])</a:t>
            </a:r>
          </a:p>
        </p:txBody>
      </p:sp>
    </p:spTree>
    <p:extLst>
      <p:ext uri="{BB962C8B-B14F-4D97-AF65-F5344CB8AC3E}">
        <p14:creationId xmlns:p14="http://schemas.microsoft.com/office/powerpoint/2010/main" val="2036797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observation</a:t>
            </a:r>
          </a:p>
        </p:txBody>
      </p:sp>
      <p:sp>
        <p:nvSpPr>
          <p:cNvPr id="3" name="Content Placeholder 2"/>
          <p:cNvSpPr>
            <a:spLocks noGrp="1"/>
          </p:cNvSpPr>
          <p:nvPr>
            <p:ph idx="1"/>
          </p:nvPr>
        </p:nvSpPr>
        <p:spPr/>
        <p:txBody>
          <a:bodyPr>
            <a:normAutofit fontScale="55000" lnSpcReduction="20000"/>
          </a:bodyPr>
          <a:lstStyle/>
          <a:p>
            <a:r>
              <a:rPr lang="en-US" dirty="0"/>
              <a:t>&gt;&gt;&gt; from math import pi</a:t>
            </a:r>
          </a:p>
          <a:p>
            <a:r>
              <a:rPr lang="en-US" dirty="0"/>
              <a:t>&gt;&gt;&gt; [</a:t>
            </a:r>
            <a:r>
              <a:rPr lang="en-US" dirty="0" err="1"/>
              <a:t>str</a:t>
            </a:r>
            <a:r>
              <a:rPr lang="en-US" dirty="0"/>
              <a:t>(round(pi, </a:t>
            </a:r>
            <a:r>
              <a:rPr lang="en-US" dirty="0" err="1"/>
              <a:t>i</a:t>
            </a:r>
            <a:r>
              <a:rPr lang="en-US" dirty="0"/>
              <a:t>)) for </a:t>
            </a:r>
            <a:r>
              <a:rPr lang="en-US" dirty="0" err="1"/>
              <a:t>i</a:t>
            </a:r>
            <a:r>
              <a:rPr lang="en-US" dirty="0"/>
              <a:t> in range(1, 6)]</a:t>
            </a:r>
          </a:p>
          <a:p>
            <a:r>
              <a:rPr lang="en-US" dirty="0"/>
              <a:t>['3.1', '3.14', '3.142', '3.1416', '3.14159']</a:t>
            </a:r>
          </a:p>
          <a:p>
            <a:endParaRPr lang="en-US" dirty="0"/>
          </a:p>
          <a:p>
            <a:r>
              <a:rPr lang="en-US" dirty="0"/>
              <a:t>&gt;&gt;&gt; matrix = [</a:t>
            </a:r>
          </a:p>
          <a:p>
            <a:r>
              <a:rPr lang="en-US" dirty="0"/>
              <a:t>...     [1, 2, 3, 4],</a:t>
            </a:r>
          </a:p>
          <a:p>
            <a:r>
              <a:rPr lang="en-US" dirty="0"/>
              <a:t>...     [5, 6, 7, 8],</a:t>
            </a:r>
          </a:p>
          <a:p>
            <a:r>
              <a:rPr lang="en-US" dirty="0"/>
              <a:t>...     [9, 10, 11, 12],</a:t>
            </a:r>
          </a:p>
          <a:p>
            <a:r>
              <a:rPr lang="en-US" dirty="0"/>
              <a:t>... ]</a:t>
            </a:r>
          </a:p>
          <a:p>
            <a:r>
              <a:rPr lang="en-US" dirty="0"/>
              <a:t>The following list comprehension will transpose rows and columns:</a:t>
            </a:r>
          </a:p>
          <a:p>
            <a:endParaRPr lang="en-US" dirty="0"/>
          </a:p>
          <a:p>
            <a:r>
              <a:rPr lang="en-US" dirty="0"/>
              <a:t>&gt;&gt;&gt;</a:t>
            </a:r>
          </a:p>
          <a:p>
            <a:r>
              <a:rPr lang="en-US" dirty="0"/>
              <a:t>&gt;&gt;&gt; [[row[</a:t>
            </a:r>
            <a:r>
              <a:rPr lang="en-US" dirty="0" err="1"/>
              <a:t>i</a:t>
            </a:r>
            <a:r>
              <a:rPr lang="en-US" dirty="0"/>
              <a:t>] for row in matrix] for </a:t>
            </a:r>
            <a:r>
              <a:rPr lang="en-US" dirty="0" err="1"/>
              <a:t>i</a:t>
            </a:r>
            <a:r>
              <a:rPr lang="en-US" dirty="0"/>
              <a:t> in range(4)]</a:t>
            </a:r>
          </a:p>
          <a:p>
            <a:r>
              <a:rPr lang="en-US" dirty="0"/>
              <a:t>[[1, 5, 9], [2, 6, 10], [3, 7, 11], [4, 8, 12]]</a:t>
            </a:r>
          </a:p>
        </p:txBody>
      </p:sp>
    </p:spTree>
    <p:extLst>
      <p:ext uri="{BB962C8B-B14F-4D97-AF65-F5344CB8AC3E}">
        <p14:creationId xmlns:p14="http://schemas.microsoft.com/office/powerpoint/2010/main" val="2067920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Tuples </a:t>
            </a:r>
          </a:p>
        </p:txBody>
      </p:sp>
      <p:sp>
        <p:nvSpPr>
          <p:cNvPr id="3" name="Content Placeholder 2"/>
          <p:cNvSpPr>
            <a:spLocks noGrp="1"/>
          </p:cNvSpPr>
          <p:nvPr>
            <p:ph idx="1"/>
          </p:nvPr>
        </p:nvSpPr>
        <p:spPr/>
        <p:txBody>
          <a:bodyPr>
            <a:normAutofit fontScale="40000" lnSpcReduction="20000"/>
          </a:bodyPr>
          <a:lstStyle/>
          <a:p>
            <a:r>
              <a:rPr lang="en-US" dirty="0"/>
              <a:t>A tuple consists of a number of values separated by commas, for instance:</a:t>
            </a:r>
          </a:p>
          <a:p>
            <a:r>
              <a:rPr lang="en-US" dirty="0"/>
              <a:t>&gt;&gt;&gt; t = 12345, 54321, 'hello!'</a:t>
            </a:r>
          </a:p>
          <a:p>
            <a:r>
              <a:rPr lang="en-US" dirty="0"/>
              <a:t>&gt;&gt;&gt; t[0]</a:t>
            </a:r>
          </a:p>
          <a:p>
            <a:r>
              <a:rPr lang="en-US" dirty="0"/>
              <a:t>12345</a:t>
            </a:r>
          </a:p>
          <a:p>
            <a:r>
              <a:rPr lang="en-US" dirty="0"/>
              <a:t>&gt;&gt;&gt; t</a:t>
            </a:r>
          </a:p>
          <a:p>
            <a:r>
              <a:rPr lang="en-US" dirty="0"/>
              <a:t>(12345, 54321, 'hello!')  </a:t>
            </a:r>
            <a:r>
              <a:rPr lang="en-US" b="1" dirty="0"/>
              <a:t># Tuples may be nested</a:t>
            </a:r>
            <a:r>
              <a:rPr lang="en-US" dirty="0"/>
              <a:t>:</a:t>
            </a:r>
          </a:p>
          <a:p>
            <a:r>
              <a:rPr lang="en-US" dirty="0"/>
              <a:t>... u = t, (1, 2, 3, 4, 5)</a:t>
            </a:r>
          </a:p>
          <a:p>
            <a:r>
              <a:rPr lang="en-US" dirty="0"/>
              <a:t>&gt;&gt;&gt; u</a:t>
            </a:r>
          </a:p>
          <a:p>
            <a:r>
              <a:rPr lang="en-US" dirty="0"/>
              <a:t>((12345, 54321, 'hello!'), (1, 2, 3, 4, 5</a:t>
            </a:r>
            <a:r>
              <a:rPr lang="en-US" b="1" dirty="0"/>
              <a:t>))  # Tuples are immutable:</a:t>
            </a:r>
          </a:p>
          <a:p>
            <a:r>
              <a:rPr lang="en-US" dirty="0"/>
              <a:t>... t[0] = 88888</a:t>
            </a:r>
          </a:p>
          <a:p>
            <a:r>
              <a:rPr lang="en-US" dirty="0" err="1"/>
              <a:t>Traceback</a:t>
            </a:r>
            <a:r>
              <a:rPr lang="en-US" dirty="0"/>
              <a:t> (most recent call last):</a:t>
            </a:r>
          </a:p>
          <a:p>
            <a:r>
              <a:rPr lang="en-US" dirty="0"/>
              <a:t>  File "&lt;</a:t>
            </a:r>
            <a:r>
              <a:rPr lang="en-US" dirty="0" err="1"/>
              <a:t>stdin</a:t>
            </a:r>
            <a:r>
              <a:rPr lang="en-US" dirty="0"/>
              <a:t>&gt;", line 1, in &lt;module&gt;</a:t>
            </a:r>
          </a:p>
          <a:p>
            <a:r>
              <a:rPr lang="en-US" dirty="0" err="1"/>
              <a:t>TypeError</a:t>
            </a:r>
            <a:r>
              <a:rPr lang="en-US" dirty="0"/>
              <a:t>: 'tuple' object does not support item assignment</a:t>
            </a:r>
          </a:p>
          <a:p>
            <a:r>
              <a:rPr lang="en-US" dirty="0"/>
              <a:t>&gt;&gt;&gt; # but they can contain mutable objects:</a:t>
            </a:r>
          </a:p>
          <a:p>
            <a:r>
              <a:rPr lang="en-US" dirty="0"/>
              <a:t>... v = ([1, 2, 3], [3, 2, 1])</a:t>
            </a:r>
          </a:p>
          <a:p>
            <a:r>
              <a:rPr lang="en-US" dirty="0"/>
              <a:t>&gt;&gt;&gt; v</a:t>
            </a:r>
          </a:p>
          <a:p>
            <a:r>
              <a:rPr lang="en-US" dirty="0"/>
              <a:t>([1, 2, 3], [3, 2, 1])</a:t>
            </a:r>
          </a:p>
        </p:txBody>
      </p:sp>
    </p:spTree>
    <p:extLst>
      <p:ext uri="{BB962C8B-B14F-4D97-AF65-F5344CB8AC3E}">
        <p14:creationId xmlns:p14="http://schemas.microsoft.com/office/powerpoint/2010/main" val="10100636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Tuples </a:t>
            </a:r>
            <a:r>
              <a:rPr lang="en-US" dirty="0" err="1"/>
              <a:t>contd</a:t>
            </a:r>
            <a:r>
              <a:rPr lang="en-US" dirty="0"/>
              <a:t>…</a:t>
            </a:r>
          </a:p>
        </p:txBody>
      </p:sp>
      <p:sp>
        <p:nvSpPr>
          <p:cNvPr id="3" name="Content Placeholder 2"/>
          <p:cNvSpPr>
            <a:spLocks noGrp="1"/>
          </p:cNvSpPr>
          <p:nvPr>
            <p:ph idx="1"/>
          </p:nvPr>
        </p:nvSpPr>
        <p:spPr/>
        <p:txBody>
          <a:bodyPr/>
          <a:lstStyle/>
          <a:p>
            <a:r>
              <a:rPr lang="en-US" dirty="0"/>
              <a:t>&gt;&gt;&gt; empty = ()</a:t>
            </a:r>
          </a:p>
          <a:p>
            <a:r>
              <a:rPr lang="en-US" dirty="0"/>
              <a:t>&gt;&gt;&gt; singleton = 'hello',    # &lt;-- note trailing comma</a:t>
            </a:r>
          </a:p>
          <a:p>
            <a:r>
              <a:rPr lang="en-US" dirty="0"/>
              <a:t>&gt;&gt;&gt; </a:t>
            </a:r>
            <a:r>
              <a:rPr lang="en-US" dirty="0" err="1"/>
              <a:t>len</a:t>
            </a:r>
            <a:r>
              <a:rPr lang="en-US" dirty="0"/>
              <a:t>(empty)</a:t>
            </a:r>
          </a:p>
          <a:p>
            <a:r>
              <a:rPr lang="en-US" dirty="0"/>
              <a:t>0</a:t>
            </a:r>
          </a:p>
          <a:p>
            <a:r>
              <a:rPr lang="en-US" dirty="0"/>
              <a:t>&gt;&gt;&gt; </a:t>
            </a:r>
            <a:r>
              <a:rPr lang="en-US" dirty="0" err="1"/>
              <a:t>len</a:t>
            </a:r>
            <a:r>
              <a:rPr lang="en-US" dirty="0"/>
              <a:t>(singleton)</a:t>
            </a:r>
          </a:p>
          <a:p>
            <a:r>
              <a:rPr lang="en-US" dirty="0"/>
              <a:t>1</a:t>
            </a:r>
          </a:p>
          <a:p>
            <a:r>
              <a:rPr lang="en-US" dirty="0"/>
              <a:t>&gt;&gt;&gt; singleton</a:t>
            </a:r>
          </a:p>
          <a:p>
            <a:r>
              <a:rPr lang="en-US" dirty="0"/>
              <a:t>('hello',)</a:t>
            </a:r>
          </a:p>
        </p:txBody>
      </p:sp>
    </p:spTree>
    <p:extLst>
      <p:ext uri="{BB962C8B-B14F-4D97-AF65-F5344CB8AC3E}">
        <p14:creationId xmlns:p14="http://schemas.microsoft.com/office/powerpoint/2010/main" val="1422079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Sets</a:t>
            </a:r>
          </a:p>
        </p:txBody>
      </p:sp>
      <p:sp>
        <p:nvSpPr>
          <p:cNvPr id="3" name="Content Placeholder 2"/>
          <p:cNvSpPr>
            <a:spLocks noGrp="1"/>
          </p:cNvSpPr>
          <p:nvPr>
            <p:ph idx="1"/>
          </p:nvPr>
        </p:nvSpPr>
        <p:spPr/>
        <p:txBody>
          <a:bodyPr>
            <a:normAutofit fontScale="92500" lnSpcReduction="10000"/>
          </a:bodyPr>
          <a:lstStyle/>
          <a:p>
            <a:r>
              <a:rPr lang="en-US" dirty="0"/>
              <a:t>Python also includes a data type for </a:t>
            </a:r>
            <a:r>
              <a:rPr lang="en-US" i="1" dirty="0"/>
              <a:t>sets</a:t>
            </a:r>
            <a:r>
              <a:rPr lang="en-US" dirty="0"/>
              <a:t>. A set is an unordered collection with no duplicate elements. Basic uses include membership testing and eliminating duplicate entries. Set objects also support mathematical operations like union, intersection, difference, and symmetric difference.</a:t>
            </a:r>
          </a:p>
          <a:p>
            <a:endParaRPr lang="en-US" dirty="0"/>
          </a:p>
          <a:p>
            <a:r>
              <a:rPr lang="en-US" dirty="0"/>
              <a:t>&gt;&gt;&gt; x = set("A Python Tutorial")</a:t>
            </a:r>
          </a:p>
          <a:p>
            <a:r>
              <a:rPr lang="en-US" dirty="0"/>
              <a:t>&gt;&gt;&gt; x</a:t>
            </a:r>
          </a:p>
          <a:p>
            <a:pPr marL="0" indent="0">
              <a:buNone/>
            </a:pPr>
            <a:r>
              <a:rPr lang="en-US" dirty="0"/>
              <a:t>{'t', 'r', '</a:t>
            </a:r>
            <a:r>
              <a:rPr lang="en-US" dirty="0" err="1"/>
              <a:t>i</a:t>
            </a:r>
            <a:r>
              <a:rPr lang="en-US" dirty="0"/>
              <a:t>', 'T', 'n', 'u', 'o', 'l', 'A', ' ', 'h', 'y', 'P', 'a'}</a:t>
            </a:r>
          </a:p>
          <a:p>
            <a:r>
              <a:rPr lang="en-US" dirty="0"/>
              <a:t>type(x)</a:t>
            </a:r>
          </a:p>
          <a:p>
            <a:pPr marL="0" indent="0">
              <a:buNone/>
            </a:pPr>
            <a:r>
              <a:rPr lang="en-US" dirty="0"/>
              <a:t>&lt;class 'set'&gt;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456813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Sets Continued..</a:t>
            </a:r>
          </a:p>
        </p:txBody>
      </p:sp>
      <p:sp>
        <p:nvSpPr>
          <p:cNvPr id="3" name="Content Placeholder 2"/>
          <p:cNvSpPr>
            <a:spLocks noGrp="1"/>
          </p:cNvSpPr>
          <p:nvPr>
            <p:ph idx="1"/>
          </p:nvPr>
        </p:nvSpPr>
        <p:spPr/>
        <p:txBody>
          <a:bodyPr/>
          <a:lstStyle/>
          <a:p>
            <a:r>
              <a:rPr lang="en-US" dirty="0"/>
              <a:t>If we want to know more of what is happening, lets pass repeated elements</a:t>
            </a:r>
          </a:p>
          <a:p>
            <a:endParaRPr lang="en-US" dirty="0"/>
          </a:p>
          <a:p>
            <a:endParaRPr lang="en-US" dirty="0"/>
          </a:p>
          <a:p>
            <a:r>
              <a:rPr lang="en-US" dirty="0"/>
              <a:t>No doublets are carried in the </a:t>
            </a:r>
            <a:r>
              <a:rPr lang="en-US" dirty="0" err="1"/>
              <a:t>resultset</a:t>
            </a:r>
            <a:r>
              <a:rPr lang="en-US" dirty="0"/>
              <a:t>.</a:t>
            </a:r>
          </a:p>
          <a:p>
            <a:r>
              <a:rPr lang="en-US" dirty="0"/>
              <a:t>Sets doesn’t allow mutable objects. For example lists are not allowed as part of sets</a:t>
            </a:r>
          </a:p>
          <a:p>
            <a:endParaRPr lang="en-US" dirty="0"/>
          </a:p>
        </p:txBody>
      </p:sp>
      <p:pic>
        <p:nvPicPr>
          <p:cNvPr id="5" name="Picture 4"/>
          <p:cNvPicPr>
            <a:picLocks noChangeAspect="1"/>
          </p:cNvPicPr>
          <p:nvPr/>
        </p:nvPicPr>
        <p:blipFill>
          <a:blip r:embed="rId2"/>
          <a:stretch>
            <a:fillRect/>
          </a:stretch>
        </p:blipFill>
        <p:spPr>
          <a:xfrm>
            <a:off x="1220709" y="2834384"/>
            <a:ext cx="6048375" cy="676275"/>
          </a:xfrm>
          <a:prstGeom prst="rect">
            <a:avLst/>
          </a:prstGeom>
        </p:spPr>
      </p:pic>
      <p:pic>
        <p:nvPicPr>
          <p:cNvPr id="6" name="Picture 5"/>
          <p:cNvPicPr>
            <a:picLocks noChangeAspect="1"/>
          </p:cNvPicPr>
          <p:nvPr/>
        </p:nvPicPr>
        <p:blipFill>
          <a:blip r:embed="rId3"/>
          <a:stretch>
            <a:fillRect/>
          </a:stretch>
        </p:blipFill>
        <p:spPr>
          <a:xfrm>
            <a:off x="1220709" y="5157439"/>
            <a:ext cx="5781675" cy="914400"/>
          </a:xfrm>
          <a:prstGeom prst="rect">
            <a:avLst/>
          </a:prstGeom>
        </p:spPr>
      </p:pic>
    </p:spTree>
    <p:extLst>
      <p:ext uri="{BB962C8B-B14F-4D97-AF65-F5344CB8AC3E}">
        <p14:creationId xmlns:p14="http://schemas.microsoft.com/office/powerpoint/2010/main" val="637886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Sets Continued..	</a:t>
            </a:r>
          </a:p>
        </p:txBody>
      </p:sp>
      <p:sp>
        <p:nvSpPr>
          <p:cNvPr id="3" name="Content Placeholder 2"/>
          <p:cNvSpPr>
            <a:spLocks noGrp="1"/>
          </p:cNvSpPr>
          <p:nvPr>
            <p:ph idx="1"/>
          </p:nvPr>
        </p:nvSpPr>
        <p:spPr/>
        <p:txBody>
          <a:bodyPr/>
          <a:lstStyle/>
          <a:p>
            <a:r>
              <a:rPr lang="en-US" dirty="0"/>
              <a:t>Sets cant contain mutable objects but they are mutable</a:t>
            </a:r>
          </a:p>
          <a:p>
            <a:endParaRPr lang="en-US" dirty="0"/>
          </a:p>
          <a:p>
            <a:endParaRPr lang="en-US" dirty="0"/>
          </a:p>
          <a:p>
            <a:endParaRPr lang="en-US" dirty="0"/>
          </a:p>
          <a:p>
            <a:r>
              <a:rPr lang="en-US" dirty="0"/>
              <a:t>Frozen sets are same as sets but they are immutable</a:t>
            </a:r>
          </a:p>
          <a:p>
            <a:pPr marL="0" indent="0">
              <a:buNone/>
            </a:pPr>
            <a:endParaRPr lang="en-US" b="1" dirty="0"/>
          </a:p>
        </p:txBody>
      </p:sp>
      <p:pic>
        <p:nvPicPr>
          <p:cNvPr id="4" name="Picture 3"/>
          <p:cNvPicPr>
            <a:picLocks noChangeAspect="1"/>
          </p:cNvPicPr>
          <p:nvPr/>
        </p:nvPicPr>
        <p:blipFill>
          <a:blip r:embed="rId2"/>
          <a:stretch>
            <a:fillRect/>
          </a:stretch>
        </p:blipFill>
        <p:spPr>
          <a:xfrm>
            <a:off x="1161236" y="4592906"/>
            <a:ext cx="5572125" cy="952500"/>
          </a:xfrm>
          <a:prstGeom prst="rect">
            <a:avLst/>
          </a:prstGeom>
        </p:spPr>
      </p:pic>
      <p:pic>
        <p:nvPicPr>
          <p:cNvPr id="5" name="Picture 4"/>
          <p:cNvPicPr>
            <a:picLocks noChangeAspect="1"/>
          </p:cNvPicPr>
          <p:nvPr/>
        </p:nvPicPr>
        <p:blipFill>
          <a:blip r:embed="rId3"/>
          <a:stretch>
            <a:fillRect/>
          </a:stretch>
        </p:blipFill>
        <p:spPr>
          <a:xfrm>
            <a:off x="1161236" y="2390425"/>
            <a:ext cx="5743575" cy="933450"/>
          </a:xfrm>
          <a:prstGeom prst="rect">
            <a:avLst/>
          </a:prstGeom>
        </p:spPr>
      </p:pic>
    </p:spTree>
    <p:extLst>
      <p:ext uri="{BB962C8B-B14F-4D97-AF65-F5344CB8AC3E}">
        <p14:creationId xmlns:p14="http://schemas.microsoft.com/office/powerpoint/2010/main" val="1867545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Dictionaries</a:t>
            </a:r>
          </a:p>
        </p:txBody>
      </p:sp>
      <p:sp>
        <p:nvSpPr>
          <p:cNvPr id="3" name="Content Placeholder 2"/>
          <p:cNvSpPr>
            <a:spLocks noGrp="1"/>
          </p:cNvSpPr>
          <p:nvPr>
            <p:ph idx="1"/>
          </p:nvPr>
        </p:nvSpPr>
        <p:spPr/>
        <p:txBody>
          <a:bodyPr/>
          <a:lstStyle/>
          <a:p>
            <a:r>
              <a:rPr lang="en-US" dirty="0"/>
              <a:t>It is best to think of a dictionary as an unordered set of key: value pairs, with the requirement that the keys are unique (within one dictionary).</a:t>
            </a:r>
          </a:p>
          <a:p>
            <a:r>
              <a:rPr lang="en-US" dirty="0"/>
              <a:t>A pair of braces creates an empty dictionary: {}.</a:t>
            </a:r>
          </a:p>
        </p:txBody>
      </p:sp>
    </p:spTree>
    <p:extLst>
      <p:ext uri="{BB962C8B-B14F-4D97-AF65-F5344CB8AC3E}">
        <p14:creationId xmlns:p14="http://schemas.microsoft.com/office/powerpoint/2010/main" val="35759374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Dictionaries</a:t>
            </a:r>
          </a:p>
        </p:txBody>
      </p:sp>
      <p:sp>
        <p:nvSpPr>
          <p:cNvPr id="3" name="Content Placeholder 2"/>
          <p:cNvSpPr>
            <a:spLocks noGrp="1"/>
          </p:cNvSpPr>
          <p:nvPr>
            <p:ph idx="1"/>
          </p:nvPr>
        </p:nvSpPr>
        <p:spPr>
          <a:xfrm>
            <a:off x="838200" y="1475509"/>
            <a:ext cx="10515600" cy="5185064"/>
          </a:xfrm>
        </p:spPr>
        <p:txBody>
          <a:bodyPr>
            <a:normAutofit fontScale="55000" lnSpcReduction="20000"/>
          </a:bodyPr>
          <a:lstStyle/>
          <a:p>
            <a:r>
              <a:rPr lang="en-US" dirty="0"/>
              <a:t>&gt;&gt;&gt; </a:t>
            </a:r>
            <a:r>
              <a:rPr lang="en-US" dirty="0" err="1"/>
              <a:t>tel</a:t>
            </a:r>
            <a:r>
              <a:rPr lang="en-US" dirty="0"/>
              <a:t> = {'jack': 4098, '</a:t>
            </a:r>
            <a:r>
              <a:rPr lang="en-US" dirty="0" err="1"/>
              <a:t>sape</a:t>
            </a:r>
            <a:r>
              <a:rPr lang="en-US" dirty="0"/>
              <a:t>': 4139}</a:t>
            </a:r>
          </a:p>
          <a:p>
            <a:r>
              <a:rPr lang="en-US" dirty="0"/>
              <a:t>&gt;&gt;&gt; </a:t>
            </a:r>
            <a:r>
              <a:rPr lang="en-US" dirty="0" err="1"/>
              <a:t>tel</a:t>
            </a:r>
            <a:r>
              <a:rPr lang="en-US" dirty="0"/>
              <a:t>['</a:t>
            </a:r>
            <a:r>
              <a:rPr lang="en-US" dirty="0" err="1"/>
              <a:t>guido</a:t>
            </a:r>
            <a:r>
              <a:rPr lang="en-US" dirty="0"/>
              <a:t>'] = 4127</a:t>
            </a:r>
          </a:p>
          <a:p>
            <a:r>
              <a:rPr lang="en-US" dirty="0"/>
              <a:t>&gt;&gt;&gt; </a:t>
            </a:r>
            <a:r>
              <a:rPr lang="en-US" dirty="0" err="1"/>
              <a:t>tel</a:t>
            </a:r>
            <a:endParaRPr lang="en-US" dirty="0"/>
          </a:p>
          <a:p>
            <a:r>
              <a:rPr lang="en-US" dirty="0"/>
              <a:t>{'</a:t>
            </a:r>
            <a:r>
              <a:rPr lang="en-US" dirty="0" err="1"/>
              <a:t>sape</a:t>
            </a:r>
            <a:r>
              <a:rPr lang="en-US" dirty="0"/>
              <a:t>': 4139, '</a:t>
            </a:r>
            <a:r>
              <a:rPr lang="en-US" dirty="0" err="1"/>
              <a:t>guido</a:t>
            </a:r>
            <a:r>
              <a:rPr lang="en-US" dirty="0"/>
              <a:t>': 4127, 'jack': 4098}</a:t>
            </a:r>
          </a:p>
          <a:p>
            <a:r>
              <a:rPr lang="en-US" dirty="0"/>
              <a:t>&gt;&gt;&gt; </a:t>
            </a:r>
            <a:r>
              <a:rPr lang="en-US" dirty="0" err="1"/>
              <a:t>tel</a:t>
            </a:r>
            <a:r>
              <a:rPr lang="en-US" dirty="0"/>
              <a:t>['jack']</a:t>
            </a:r>
          </a:p>
          <a:p>
            <a:r>
              <a:rPr lang="en-US" dirty="0"/>
              <a:t>4098</a:t>
            </a:r>
          </a:p>
          <a:p>
            <a:r>
              <a:rPr lang="en-US" dirty="0"/>
              <a:t>&gt;&gt;&gt; del </a:t>
            </a:r>
            <a:r>
              <a:rPr lang="en-US" dirty="0" err="1"/>
              <a:t>tel</a:t>
            </a:r>
            <a:r>
              <a:rPr lang="en-US" dirty="0"/>
              <a:t>['</a:t>
            </a:r>
            <a:r>
              <a:rPr lang="en-US" dirty="0" err="1"/>
              <a:t>sape</a:t>
            </a:r>
            <a:r>
              <a:rPr lang="en-US" dirty="0"/>
              <a:t>']</a:t>
            </a:r>
          </a:p>
          <a:p>
            <a:r>
              <a:rPr lang="en-US" dirty="0"/>
              <a:t>&gt;&gt;&gt; </a:t>
            </a:r>
            <a:r>
              <a:rPr lang="en-US" dirty="0" err="1"/>
              <a:t>tel</a:t>
            </a:r>
            <a:r>
              <a:rPr lang="en-US" dirty="0"/>
              <a:t>['</a:t>
            </a:r>
            <a:r>
              <a:rPr lang="en-US" dirty="0" err="1"/>
              <a:t>irv</a:t>
            </a:r>
            <a:r>
              <a:rPr lang="en-US" dirty="0"/>
              <a:t>'] = 4127</a:t>
            </a:r>
          </a:p>
          <a:p>
            <a:r>
              <a:rPr lang="en-US" dirty="0"/>
              <a:t>&gt;&gt;&gt; </a:t>
            </a:r>
            <a:r>
              <a:rPr lang="en-US" dirty="0" err="1"/>
              <a:t>tel</a:t>
            </a:r>
            <a:endParaRPr lang="en-US" dirty="0"/>
          </a:p>
          <a:p>
            <a:r>
              <a:rPr lang="en-US" dirty="0"/>
              <a:t>{'</a:t>
            </a:r>
            <a:r>
              <a:rPr lang="en-US" dirty="0" err="1"/>
              <a:t>guido</a:t>
            </a:r>
            <a:r>
              <a:rPr lang="en-US" dirty="0"/>
              <a:t>': 4127, '</a:t>
            </a:r>
            <a:r>
              <a:rPr lang="en-US" dirty="0" err="1"/>
              <a:t>irv</a:t>
            </a:r>
            <a:r>
              <a:rPr lang="en-US" dirty="0"/>
              <a:t>': 4127, 'jack': 4098}</a:t>
            </a:r>
          </a:p>
          <a:p>
            <a:r>
              <a:rPr lang="en-US" dirty="0"/>
              <a:t>&gt;&gt;&gt; list(</a:t>
            </a:r>
            <a:r>
              <a:rPr lang="en-US" dirty="0" err="1"/>
              <a:t>tel.keys</a:t>
            </a:r>
            <a:r>
              <a:rPr lang="en-US" dirty="0"/>
              <a:t>())</a:t>
            </a:r>
          </a:p>
          <a:p>
            <a:r>
              <a:rPr lang="en-US" dirty="0"/>
              <a:t>['</a:t>
            </a:r>
            <a:r>
              <a:rPr lang="en-US" dirty="0" err="1"/>
              <a:t>irv</a:t>
            </a:r>
            <a:r>
              <a:rPr lang="en-US" dirty="0"/>
              <a:t>', '</a:t>
            </a:r>
            <a:r>
              <a:rPr lang="en-US" dirty="0" err="1"/>
              <a:t>guido</a:t>
            </a:r>
            <a:r>
              <a:rPr lang="en-US" dirty="0"/>
              <a:t>', 'jack']</a:t>
            </a:r>
          </a:p>
          <a:p>
            <a:r>
              <a:rPr lang="en-US" dirty="0"/>
              <a:t>&gt;&gt;&gt; sorted(</a:t>
            </a:r>
            <a:r>
              <a:rPr lang="en-US" dirty="0" err="1"/>
              <a:t>tel.keys</a:t>
            </a:r>
            <a:r>
              <a:rPr lang="en-US" dirty="0"/>
              <a:t>())</a:t>
            </a:r>
          </a:p>
          <a:p>
            <a:r>
              <a:rPr lang="en-US" dirty="0"/>
              <a:t>['</a:t>
            </a:r>
            <a:r>
              <a:rPr lang="en-US" dirty="0" err="1"/>
              <a:t>guido</a:t>
            </a:r>
            <a:r>
              <a:rPr lang="en-US" dirty="0"/>
              <a:t>', '</a:t>
            </a:r>
            <a:r>
              <a:rPr lang="en-US" dirty="0" err="1"/>
              <a:t>irv</a:t>
            </a:r>
            <a:r>
              <a:rPr lang="en-US" dirty="0"/>
              <a:t>', 'jack']</a:t>
            </a:r>
          </a:p>
          <a:p>
            <a:r>
              <a:rPr lang="en-US" dirty="0"/>
              <a:t>&gt;&gt;&gt; '</a:t>
            </a:r>
            <a:r>
              <a:rPr lang="en-US" dirty="0" err="1"/>
              <a:t>guido</a:t>
            </a:r>
            <a:r>
              <a:rPr lang="en-US" dirty="0"/>
              <a:t>' in </a:t>
            </a:r>
            <a:r>
              <a:rPr lang="en-US" dirty="0" err="1"/>
              <a:t>tel</a:t>
            </a:r>
            <a:endParaRPr lang="en-US" dirty="0"/>
          </a:p>
          <a:p>
            <a:r>
              <a:rPr lang="en-US" dirty="0"/>
              <a:t>True</a:t>
            </a:r>
          </a:p>
          <a:p>
            <a:r>
              <a:rPr lang="en-US" dirty="0"/>
              <a:t>&gt;&gt;&gt; 'jack' not in </a:t>
            </a:r>
            <a:r>
              <a:rPr lang="en-US" dirty="0" err="1"/>
              <a:t>tel</a:t>
            </a:r>
            <a:endParaRPr lang="en-US" dirty="0"/>
          </a:p>
          <a:p>
            <a:r>
              <a:rPr lang="en-US" dirty="0"/>
              <a:t>False</a:t>
            </a:r>
          </a:p>
        </p:txBody>
      </p:sp>
    </p:spTree>
    <p:extLst>
      <p:ext uri="{BB962C8B-B14F-4D97-AF65-F5344CB8AC3E}">
        <p14:creationId xmlns:p14="http://schemas.microsoft.com/office/powerpoint/2010/main" val="7718006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Dictionaries </a:t>
            </a:r>
            <a:r>
              <a:rPr lang="en-US" dirty="0" err="1"/>
              <a:t>contd</a:t>
            </a:r>
            <a:r>
              <a:rPr lang="en-US" dirty="0"/>
              <a:t>…</a:t>
            </a:r>
          </a:p>
        </p:txBody>
      </p:sp>
      <p:sp>
        <p:nvSpPr>
          <p:cNvPr id="3" name="Content Placeholder 2"/>
          <p:cNvSpPr>
            <a:spLocks noGrp="1"/>
          </p:cNvSpPr>
          <p:nvPr>
            <p:ph idx="1"/>
          </p:nvPr>
        </p:nvSpPr>
        <p:spPr/>
        <p:txBody>
          <a:bodyPr/>
          <a:lstStyle/>
          <a:p>
            <a:r>
              <a:rPr lang="en-US" dirty="0"/>
              <a:t>The </a:t>
            </a:r>
            <a:r>
              <a:rPr lang="en-US" dirty="0" err="1"/>
              <a:t>dict</a:t>
            </a:r>
            <a:r>
              <a:rPr lang="en-US" dirty="0"/>
              <a:t>() constructor builds dictionaries directly from sequences of key-value pairs:</a:t>
            </a:r>
          </a:p>
          <a:p>
            <a:endParaRPr lang="en-US" dirty="0"/>
          </a:p>
          <a:p>
            <a:pPr marL="0" indent="0">
              <a:buNone/>
            </a:pPr>
            <a:r>
              <a:rPr lang="en-US" dirty="0"/>
              <a:t>&gt;&gt;&gt; </a:t>
            </a:r>
            <a:r>
              <a:rPr lang="en-US" dirty="0" err="1"/>
              <a:t>dict</a:t>
            </a:r>
            <a:r>
              <a:rPr lang="en-US" dirty="0"/>
              <a:t>([('</a:t>
            </a:r>
            <a:r>
              <a:rPr lang="en-US" dirty="0" err="1"/>
              <a:t>sape</a:t>
            </a:r>
            <a:r>
              <a:rPr lang="en-US" dirty="0"/>
              <a:t>', 4139), ('</a:t>
            </a:r>
            <a:r>
              <a:rPr lang="en-US" dirty="0" err="1"/>
              <a:t>guido</a:t>
            </a:r>
            <a:r>
              <a:rPr lang="en-US" dirty="0"/>
              <a:t>', 4127), ('jack', 4098)])</a:t>
            </a:r>
          </a:p>
          <a:p>
            <a:pPr marL="0" indent="0">
              <a:buNone/>
            </a:pPr>
            <a:r>
              <a:rPr lang="en-US" dirty="0"/>
              <a:t>{'</a:t>
            </a:r>
            <a:r>
              <a:rPr lang="en-US" dirty="0" err="1"/>
              <a:t>sape</a:t>
            </a:r>
            <a:r>
              <a:rPr lang="en-US" dirty="0"/>
              <a:t>': 4139, 'jack': 4098, '</a:t>
            </a:r>
            <a:r>
              <a:rPr lang="en-US" dirty="0" err="1"/>
              <a:t>guido</a:t>
            </a:r>
            <a:r>
              <a:rPr lang="en-US" dirty="0"/>
              <a:t>': 4127}</a:t>
            </a:r>
          </a:p>
        </p:txBody>
      </p:sp>
    </p:spTree>
    <p:extLst>
      <p:ext uri="{BB962C8B-B14F-4D97-AF65-F5344CB8AC3E}">
        <p14:creationId xmlns:p14="http://schemas.microsoft.com/office/powerpoint/2010/main" val="834054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4000"/>
              <a:t>Development Environments</a:t>
            </a:r>
            <a:br>
              <a:rPr lang="en-US" sz="4000"/>
            </a:br>
            <a:r>
              <a:rPr lang="en-US" sz="2400">
                <a:solidFill>
                  <a:schemeClr val="folHlink"/>
                </a:solidFill>
              </a:rPr>
              <a:t>what IDE to use?</a:t>
            </a:r>
            <a:r>
              <a:rPr lang="en-US" sz="2400"/>
              <a:t> </a:t>
            </a:r>
            <a:r>
              <a:rPr lang="en-US" sz="2000">
                <a:solidFill>
                  <a:srgbClr val="99FF33"/>
                </a:solidFill>
              </a:rPr>
              <a:t>http://stackoverflow.com/questions/81584</a:t>
            </a:r>
          </a:p>
        </p:txBody>
      </p:sp>
      <p:sp>
        <p:nvSpPr>
          <p:cNvPr id="12291" name="Rectangle 3"/>
          <p:cNvSpPr>
            <a:spLocks noGrp="1" noChangeArrowheads="1"/>
          </p:cNvSpPr>
          <p:nvPr>
            <p:ph idx="1"/>
          </p:nvPr>
        </p:nvSpPr>
        <p:spPr/>
        <p:txBody>
          <a:bodyPr>
            <a:normAutofit lnSpcReduction="10000"/>
          </a:bodyPr>
          <a:lstStyle/>
          <a:p>
            <a:pPr>
              <a:lnSpc>
                <a:spcPct val="80000"/>
              </a:lnSpc>
              <a:buFont typeface="Wingdings" panose="05000000000000000000" pitchFamily="2" charset="2"/>
              <a:buNone/>
            </a:pPr>
            <a:r>
              <a:rPr lang="en-US" sz="2800">
                <a:effectLst/>
              </a:rPr>
              <a:t>1. PyDev with Eclipse </a:t>
            </a:r>
          </a:p>
          <a:p>
            <a:pPr>
              <a:lnSpc>
                <a:spcPct val="80000"/>
              </a:lnSpc>
              <a:buFont typeface="Wingdings" panose="05000000000000000000" pitchFamily="2" charset="2"/>
              <a:buNone/>
            </a:pPr>
            <a:r>
              <a:rPr lang="en-US" sz="2800">
                <a:effectLst/>
              </a:rPr>
              <a:t>2. Komodo</a:t>
            </a:r>
          </a:p>
          <a:p>
            <a:pPr>
              <a:lnSpc>
                <a:spcPct val="80000"/>
              </a:lnSpc>
              <a:buFont typeface="Wingdings" panose="05000000000000000000" pitchFamily="2" charset="2"/>
              <a:buNone/>
            </a:pPr>
            <a:r>
              <a:rPr lang="en-US" sz="2800">
                <a:effectLst/>
              </a:rPr>
              <a:t>3. Emacs</a:t>
            </a:r>
          </a:p>
          <a:p>
            <a:pPr>
              <a:lnSpc>
                <a:spcPct val="80000"/>
              </a:lnSpc>
              <a:buFont typeface="Wingdings" panose="05000000000000000000" pitchFamily="2" charset="2"/>
              <a:buNone/>
            </a:pPr>
            <a:r>
              <a:rPr lang="en-US" sz="2800">
                <a:effectLst/>
              </a:rPr>
              <a:t>4. Vim</a:t>
            </a:r>
          </a:p>
          <a:p>
            <a:pPr>
              <a:lnSpc>
                <a:spcPct val="80000"/>
              </a:lnSpc>
              <a:buFont typeface="Wingdings" panose="05000000000000000000" pitchFamily="2" charset="2"/>
              <a:buNone/>
            </a:pPr>
            <a:r>
              <a:rPr lang="en-US" sz="2800">
                <a:effectLst/>
              </a:rPr>
              <a:t>5. TextMate</a:t>
            </a:r>
          </a:p>
          <a:p>
            <a:pPr>
              <a:lnSpc>
                <a:spcPct val="80000"/>
              </a:lnSpc>
              <a:buFont typeface="Wingdings" panose="05000000000000000000" pitchFamily="2" charset="2"/>
              <a:buNone/>
            </a:pPr>
            <a:r>
              <a:rPr lang="en-US" sz="2800">
                <a:effectLst/>
              </a:rPr>
              <a:t>6. Gedit</a:t>
            </a:r>
          </a:p>
          <a:p>
            <a:pPr>
              <a:lnSpc>
                <a:spcPct val="80000"/>
              </a:lnSpc>
              <a:buFont typeface="Wingdings" panose="05000000000000000000" pitchFamily="2" charset="2"/>
              <a:buNone/>
            </a:pPr>
            <a:r>
              <a:rPr lang="en-US" sz="2800">
                <a:effectLst/>
              </a:rPr>
              <a:t>7. Idle</a:t>
            </a:r>
          </a:p>
          <a:p>
            <a:pPr>
              <a:lnSpc>
                <a:spcPct val="80000"/>
              </a:lnSpc>
              <a:buFont typeface="Wingdings" panose="05000000000000000000" pitchFamily="2" charset="2"/>
              <a:buNone/>
            </a:pPr>
            <a:r>
              <a:rPr lang="en-US" sz="2800">
                <a:effectLst/>
              </a:rPr>
              <a:t>8. PIDA (Linux)(VIM Based)</a:t>
            </a:r>
          </a:p>
          <a:p>
            <a:pPr>
              <a:lnSpc>
                <a:spcPct val="80000"/>
              </a:lnSpc>
              <a:buFont typeface="Wingdings" panose="05000000000000000000" pitchFamily="2" charset="2"/>
              <a:buNone/>
            </a:pPr>
            <a:r>
              <a:rPr lang="en-US" sz="2800">
                <a:effectLst/>
              </a:rPr>
              <a:t>9. NotePad++ (Windows)</a:t>
            </a:r>
          </a:p>
          <a:p>
            <a:pPr>
              <a:lnSpc>
                <a:spcPct val="80000"/>
              </a:lnSpc>
              <a:buFont typeface="Wingdings" panose="05000000000000000000" pitchFamily="2" charset="2"/>
              <a:buNone/>
            </a:pPr>
            <a:r>
              <a:rPr lang="en-US" sz="2800">
                <a:effectLst/>
              </a:rPr>
              <a:t>10.BlueFish (Linux)</a:t>
            </a:r>
          </a:p>
        </p:txBody>
      </p:sp>
    </p:spTree>
    <p:extLst>
      <p:ext uri="{BB962C8B-B14F-4D97-AF65-F5344CB8AC3E}">
        <p14:creationId xmlns:p14="http://schemas.microsoft.com/office/powerpoint/2010/main" val="4014220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2509"/>
            <a:ext cx="10515600" cy="5844454"/>
          </a:xfrm>
        </p:spPr>
        <p:txBody>
          <a:bodyPr>
            <a:normAutofit fontScale="77500" lnSpcReduction="20000"/>
          </a:bodyPr>
          <a:lstStyle/>
          <a:p>
            <a:r>
              <a:rPr lang="en-US" dirty="0"/>
              <a:t>When looping through dictionaries, the key and corresponding value can be retrieved at the same time using the items() method.</a:t>
            </a:r>
          </a:p>
          <a:p>
            <a:pPr marL="0" indent="0">
              <a:buNone/>
            </a:pPr>
            <a:r>
              <a:rPr lang="en-US" dirty="0"/>
              <a:t>&gt;&gt;&gt; knights = {'</a:t>
            </a:r>
            <a:r>
              <a:rPr lang="en-US" dirty="0" err="1"/>
              <a:t>gallahad</a:t>
            </a:r>
            <a:r>
              <a:rPr lang="en-US" dirty="0"/>
              <a:t>': 'the pure', 'robin': 'the brave'}</a:t>
            </a:r>
          </a:p>
          <a:p>
            <a:pPr marL="0" indent="0">
              <a:buNone/>
            </a:pPr>
            <a:r>
              <a:rPr lang="en-US" dirty="0"/>
              <a:t>&gt;&gt;&gt; for k, v in </a:t>
            </a:r>
            <a:r>
              <a:rPr lang="en-US" dirty="0" err="1"/>
              <a:t>knights.items</a:t>
            </a:r>
            <a:r>
              <a:rPr lang="en-US" dirty="0"/>
              <a:t>():</a:t>
            </a:r>
          </a:p>
          <a:p>
            <a:pPr marL="0" indent="0">
              <a:buNone/>
            </a:pPr>
            <a:r>
              <a:rPr lang="en-US" dirty="0"/>
              <a:t>...     print(k, v)</a:t>
            </a:r>
          </a:p>
          <a:p>
            <a:pPr marL="0" indent="0">
              <a:buNone/>
            </a:pPr>
            <a:r>
              <a:rPr lang="en-US" dirty="0"/>
              <a:t>...</a:t>
            </a:r>
          </a:p>
          <a:p>
            <a:pPr marL="0" indent="0">
              <a:buNone/>
            </a:pPr>
            <a:r>
              <a:rPr lang="en-US" dirty="0" err="1"/>
              <a:t>gallahad</a:t>
            </a:r>
            <a:r>
              <a:rPr lang="en-US" dirty="0"/>
              <a:t> the pure</a:t>
            </a:r>
          </a:p>
          <a:p>
            <a:pPr marL="0" indent="0">
              <a:buNone/>
            </a:pPr>
            <a:r>
              <a:rPr lang="en-US" dirty="0"/>
              <a:t>robin the brave</a:t>
            </a:r>
          </a:p>
          <a:p>
            <a:pPr marL="0" indent="0">
              <a:buNone/>
            </a:pPr>
            <a:r>
              <a:rPr lang="en-US" dirty="0"/>
              <a:t>--------------------------------------------------</a:t>
            </a:r>
          </a:p>
          <a:p>
            <a:pPr marL="0" indent="0">
              <a:buNone/>
            </a:pPr>
            <a:r>
              <a:rPr lang="en-US" dirty="0"/>
              <a:t>a={1:'alpha',2:'prime',3:'king',4:'knight'}</a:t>
            </a:r>
          </a:p>
          <a:p>
            <a:pPr marL="0" indent="0">
              <a:buNone/>
            </a:pPr>
            <a:r>
              <a:rPr lang="en-US" dirty="0"/>
              <a:t>&gt;&gt;&gt; print (a)</a:t>
            </a:r>
          </a:p>
          <a:p>
            <a:pPr marL="0" indent="0">
              <a:buNone/>
            </a:pPr>
            <a:r>
              <a:rPr lang="en-US" dirty="0"/>
              <a:t>{1: 'alpha', 2: 'prime', 3: 'king', 4: 'knight'}</a:t>
            </a:r>
          </a:p>
          <a:p>
            <a:pPr marL="0" indent="0">
              <a:buNone/>
            </a:pPr>
            <a:r>
              <a:rPr lang="en-US" dirty="0"/>
              <a:t>&gt;&gt;&gt; </a:t>
            </a:r>
            <a:r>
              <a:rPr lang="en-US" dirty="0" err="1"/>
              <a:t>a.keys</a:t>
            </a:r>
            <a:r>
              <a:rPr lang="en-US" dirty="0"/>
              <a:t>()</a:t>
            </a:r>
          </a:p>
          <a:p>
            <a:pPr marL="0" indent="0">
              <a:buNone/>
            </a:pPr>
            <a:r>
              <a:rPr lang="en-US" dirty="0" err="1"/>
              <a:t>dict_keys</a:t>
            </a:r>
            <a:r>
              <a:rPr lang="en-US" dirty="0"/>
              <a:t>([1, 2, 3, 4])</a:t>
            </a:r>
          </a:p>
          <a:p>
            <a:pPr marL="0" indent="0">
              <a:buNone/>
            </a:pPr>
            <a:r>
              <a:rPr lang="en-US" dirty="0"/>
              <a:t>&gt;&gt;&gt; </a:t>
            </a:r>
            <a:r>
              <a:rPr lang="en-US" dirty="0" err="1"/>
              <a:t>a.values</a:t>
            </a:r>
            <a:r>
              <a:rPr lang="en-US" dirty="0"/>
              <a:t>()</a:t>
            </a:r>
          </a:p>
          <a:p>
            <a:pPr marL="0" indent="0">
              <a:buNone/>
            </a:pPr>
            <a:r>
              <a:rPr lang="en-US" dirty="0" err="1"/>
              <a:t>dict_values</a:t>
            </a:r>
            <a:r>
              <a:rPr lang="en-US" dirty="0"/>
              <a:t>(['alpha', 'prime', 'king', 'knight'])</a:t>
            </a:r>
          </a:p>
          <a:p>
            <a:pPr marL="0" indent="0">
              <a:buNone/>
            </a:pPr>
            <a:endParaRPr lang="en-US" dirty="0"/>
          </a:p>
        </p:txBody>
      </p:sp>
    </p:spTree>
    <p:extLst>
      <p:ext uri="{BB962C8B-B14F-4D97-AF65-F5344CB8AC3E}">
        <p14:creationId xmlns:p14="http://schemas.microsoft.com/office/powerpoint/2010/main" val="12670200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073"/>
            <a:ext cx="10515600" cy="5802890"/>
          </a:xfrm>
        </p:spPr>
        <p:txBody>
          <a:bodyPr>
            <a:normAutofit fontScale="77500" lnSpcReduction="20000"/>
          </a:bodyPr>
          <a:lstStyle/>
          <a:p>
            <a:pPr marL="0" indent="0">
              <a:buNone/>
            </a:pPr>
            <a:r>
              <a:rPr lang="en-US" dirty="0"/>
              <a:t>&gt;&gt;&gt; </a:t>
            </a:r>
            <a:r>
              <a:rPr lang="en-US" dirty="0" err="1"/>
              <a:t>a.items</a:t>
            </a:r>
            <a:r>
              <a:rPr lang="en-US" dirty="0"/>
              <a:t>()</a:t>
            </a:r>
          </a:p>
          <a:p>
            <a:pPr marL="0" indent="0">
              <a:buNone/>
            </a:pPr>
            <a:r>
              <a:rPr lang="en-US" dirty="0" err="1"/>
              <a:t>dict_items</a:t>
            </a:r>
            <a:r>
              <a:rPr lang="en-US" dirty="0"/>
              <a:t>([(1, 'alpha'), (2, 'prime'), (3, 'king'), (4, 'knight')])</a:t>
            </a:r>
          </a:p>
          <a:p>
            <a:pPr marL="0" indent="0">
              <a:buNone/>
            </a:pPr>
            <a:r>
              <a:rPr lang="en-US" dirty="0"/>
              <a:t>&gt;&gt;&gt; for </a:t>
            </a:r>
            <a:r>
              <a:rPr lang="en-US" dirty="0" err="1"/>
              <a:t>i,j</a:t>
            </a:r>
            <a:r>
              <a:rPr lang="en-US" dirty="0"/>
              <a:t> in </a:t>
            </a:r>
            <a:r>
              <a:rPr lang="en-US" dirty="0" err="1"/>
              <a:t>a.items</a:t>
            </a:r>
            <a:r>
              <a:rPr lang="en-US" dirty="0"/>
              <a:t>():</a:t>
            </a:r>
          </a:p>
          <a:p>
            <a:pPr marL="0" indent="0">
              <a:buNone/>
            </a:pPr>
            <a:r>
              <a:rPr lang="en-US" dirty="0"/>
              <a:t>	print (</a:t>
            </a:r>
            <a:r>
              <a:rPr lang="en-US" dirty="0" err="1"/>
              <a:t>i,j</a:t>
            </a:r>
            <a:r>
              <a:rPr lang="en-US" dirty="0"/>
              <a:t>)</a:t>
            </a:r>
          </a:p>
          <a:p>
            <a:pPr marL="0" indent="0">
              <a:buNone/>
            </a:pPr>
            <a:r>
              <a:rPr lang="en-US" dirty="0"/>
              <a:t>1 alpha</a:t>
            </a:r>
          </a:p>
          <a:p>
            <a:pPr marL="0" indent="0">
              <a:buNone/>
            </a:pPr>
            <a:r>
              <a:rPr lang="en-US" dirty="0"/>
              <a:t>2 prime</a:t>
            </a:r>
          </a:p>
          <a:p>
            <a:pPr marL="0" indent="0">
              <a:buNone/>
            </a:pPr>
            <a:r>
              <a:rPr lang="en-US" dirty="0"/>
              <a:t>3 king</a:t>
            </a:r>
          </a:p>
          <a:p>
            <a:pPr marL="0" indent="0">
              <a:buNone/>
            </a:pPr>
            <a:r>
              <a:rPr lang="en-US" dirty="0"/>
              <a:t>4 knight</a:t>
            </a:r>
          </a:p>
          <a:p>
            <a:pPr marL="0" indent="0">
              <a:buNone/>
            </a:pPr>
            <a:r>
              <a:rPr lang="en-US" dirty="0"/>
              <a:t>&gt;&gt;&gt; for </a:t>
            </a:r>
            <a:r>
              <a:rPr lang="en-US" dirty="0" err="1"/>
              <a:t>i,j</a:t>
            </a:r>
            <a:r>
              <a:rPr lang="en-US" dirty="0"/>
              <a:t> in </a:t>
            </a:r>
            <a:r>
              <a:rPr lang="en-US" b="1" dirty="0"/>
              <a:t>enumerate</a:t>
            </a:r>
            <a:r>
              <a:rPr lang="en-US" dirty="0"/>
              <a:t>(</a:t>
            </a:r>
            <a:r>
              <a:rPr lang="en-US" dirty="0" err="1"/>
              <a:t>a.items</a:t>
            </a:r>
            <a:r>
              <a:rPr lang="en-US" dirty="0"/>
              <a:t>()):</a:t>
            </a:r>
          </a:p>
          <a:p>
            <a:pPr marL="0" indent="0">
              <a:buNone/>
            </a:pPr>
            <a:r>
              <a:rPr lang="en-US" dirty="0"/>
              <a:t>	print (</a:t>
            </a:r>
            <a:r>
              <a:rPr lang="en-US" dirty="0" err="1"/>
              <a:t>i,j</a:t>
            </a:r>
            <a:r>
              <a:rPr lang="en-US" dirty="0"/>
              <a:t>)</a:t>
            </a:r>
          </a:p>
          <a:p>
            <a:pPr marL="0" indent="0">
              <a:buNone/>
            </a:pPr>
            <a:endParaRPr lang="en-US" dirty="0"/>
          </a:p>
          <a:p>
            <a:pPr marL="0" indent="0">
              <a:buNone/>
            </a:pPr>
            <a:r>
              <a:rPr lang="en-US" dirty="0"/>
              <a:t>	</a:t>
            </a:r>
          </a:p>
          <a:p>
            <a:pPr marL="0" indent="0">
              <a:buNone/>
            </a:pPr>
            <a:r>
              <a:rPr lang="en-US" dirty="0"/>
              <a:t>0 (1, 'alpha')</a:t>
            </a:r>
          </a:p>
          <a:p>
            <a:pPr marL="0" indent="0">
              <a:buNone/>
            </a:pPr>
            <a:r>
              <a:rPr lang="en-US" dirty="0"/>
              <a:t>1 (2, 'prime')</a:t>
            </a:r>
          </a:p>
          <a:p>
            <a:pPr marL="0" indent="0">
              <a:buNone/>
            </a:pPr>
            <a:r>
              <a:rPr lang="en-US" dirty="0"/>
              <a:t>2 (3, 'king')</a:t>
            </a:r>
          </a:p>
          <a:p>
            <a:pPr marL="0" indent="0">
              <a:buNone/>
            </a:pPr>
            <a:r>
              <a:rPr lang="en-US" dirty="0"/>
              <a:t>3 (4, 'knight')</a:t>
            </a:r>
          </a:p>
        </p:txBody>
      </p:sp>
    </p:spTree>
    <p:extLst>
      <p:ext uri="{BB962C8B-B14F-4D97-AF65-F5344CB8AC3E}">
        <p14:creationId xmlns:p14="http://schemas.microsoft.com/office/powerpoint/2010/main" val="31434743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073"/>
            <a:ext cx="10515600" cy="5802890"/>
          </a:xfrm>
        </p:spPr>
        <p:txBody>
          <a:bodyPr>
            <a:normAutofit lnSpcReduction="10000"/>
          </a:bodyPr>
          <a:lstStyle/>
          <a:p>
            <a:pPr marL="0" indent="0">
              <a:buNone/>
            </a:pPr>
            <a:r>
              <a:rPr lang="en-US" dirty="0"/>
              <a:t>&gt;&gt;&gt; for </a:t>
            </a:r>
            <a:r>
              <a:rPr lang="en-US" dirty="0" err="1"/>
              <a:t>i,j</a:t>
            </a:r>
            <a:r>
              <a:rPr lang="en-US" dirty="0"/>
              <a:t> in </a:t>
            </a:r>
            <a:r>
              <a:rPr lang="en-US" b="1" dirty="0"/>
              <a:t>enumerate</a:t>
            </a:r>
            <a:r>
              <a:rPr lang="en-US" dirty="0"/>
              <a:t>(</a:t>
            </a:r>
            <a:r>
              <a:rPr lang="en-US" dirty="0" err="1"/>
              <a:t>a.items</a:t>
            </a:r>
            <a:r>
              <a:rPr lang="en-US" dirty="0"/>
              <a:t>(),2):</a:t>
            </a:r>
          </a:p>
          <a:p>
            <a:pPr marL="0" indent="0">
              <a:buNone/>
            </a:pPr>
            <a:r>
              <a:rPr lang="en-US" dirty="0"/>
              <a:t>	print (</a:t>
            </a:r>
            <a:r>
              <a:rPr lang="en-US" dirty="0" err="1"/>
              <a:t>i,j</a:t>
            </a:r>
            <a:r>
              <a:rPr lang="en-US" dirty="0"/>
              <a:t>)</a:t>
            </a:r>
          </a:p>
          <a:p>
            <a:pPr marL="0" indent="0">
              <a:buNone/>
            </a:pPr>
            <a:r>
              <a:rPr lang="en-US" dirty="0"/>
              <a:t>0 (1, 'alpha')</a:t>
            </a:r>
          </a:p>
          <a:p>
            <a:pPr marL="0" indent="0">
              <a:buNone/>
            </a:pPr>
            <a:r>
              <a:rPr lang="en-US" dirty="0"/>
              <a:t>1 (2, 'prime')</a:t>
            </a:r>
          </a:p>
          <a:p>
            <a:pPr marL="0" indent="0">
              <a:buNone/>
            </a:pPr>
            <a:r>
              <a:rPr lang="en-US" dirty="0"/>
              <a:t>2 (3, 'king')</a:t>
            </a:r>
          </a:p>
          <a:p>
            <a:pPr marL="0" indent="0">
              <a:buNone/>
            </a:pPr>
            <a:r>
              <a:rPr lang="en-US" dirty="0"/>
              <a:t>3 (4, 'knight')</a:t>
            </a:r>
          </a:p>
          <a:p>
            <a:pPr marL="0" indent="0">
              <a:buNone/>
            </a:pPr>
            <a:r>
              <a:rPr lang="en-US" dirty="0"/>
              <a:t>&gt;&gt;&gt; for </a:t>
            </a:r>
            <a:r>
              <a:rPr lang="en-US" dirty="0" err="1"/>
              <a:t>i,j</a:t>
            </a:r>
            <a:r>
              <a:rPr lang="en-US" dirty="0"/>
              <a:t> in </a:t>
            </a:r>
            <a:r>
              <a:rPr lang="en-US" b="1" dirty="0"/>
              <a:t>enumerate</a:t>
            </a:r>
            <a:r>
              <a:rPr lang="en-US" dirty="0"/>
              <a:t>(</a:t>
            </a:r>
            <a:r>
              <a:rPr lang="en-US" dirty="0" err="1"/>
              <a:t>a.items</a:t>
            </a:r>
            <a:r>
              <a:rPr lang="en-US" dirty="0"/>
              <a:t>(),2):</a:t>
            </a:r>
          </a:p>
          <a:p>
            <a:pPr marL="0" indent="0">
              <a:buNone/>
            </a:pPr>
            <a:r>
              <a:rPr lang="en-US" dirty="0"/>
              <a:t>	print (</a:t>
            </a:r>
            <a:r>
              <a:rPr lang="en-US" dirty="0" err="1"/>
              <a:t>i,j</a:t>
            </a:r>
            <a:r>
              <a:rPr lang="en-US" dirty="0"/>
              <a:t>)</a:t>
            </a:r>
          </a:p>
          <a:p>
            <a:pPr marL="0" indent="0">
              <a:buNone/>
            </a:pPr>
            <a:r>
              <a:rPr lang="en-US" dirty="0"/>
              <a:t>2 (1, 'alpha')</a:t>
            </a:r>
          </a:p>
          <a:p>
            <a:pPr marL="0" indent="0">
              <a:buNone/>
            </a:pPr>
            <a:r>
              <a:rPr lang="en-US" dirty="0"/>
              <a:t>3 (2, 'prime')</a:t>
            </a:r>
          </a:p>
          <a:p>
            <a:pPr marL="0" indent="0">
              <a:buNone/>
            </a:pPr>
            <a:r>
              <a:rPr lang="en-US" dirty="0"/>
              <a:t>4 (3, 'king')</a:t>
            </a:r>
          </a:p>
          <a:p>
            <a:pPr marL="0" indent="0">
              <a:buNone/>
            </a:pPr>
            <a:r>
              <a:rPr lang="en-US" dirty="0"/>
              <a:t>5 (4, 'knight')</a:t>
            </a:r>
          </a:p>
        </p:txBody>
      </p:sp>
    </p:spTree>
    <p:extLst>
      <p:ext uri="{BB962C8B-B14F-4D97-AF65-F5344CB8AC3E}">
        <p14:creationId xmlns:p14="http://schemas.microsoft.com/office/powerpoint/2010/main" val="1722424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1891"/>
            <a:ext cx="10515600" cy="5595072"/>
          </a:xfrm>
        </p:spPr>
        <p:txBody>
          <a:bodyPr>
            <a:normAutofit fontScale="92500" lnSpcReduction="20000"/>
          </a:bodyPr>
          <a:lstStyle/>
          <a:p>
            <a:pPr marL="0" indent="0">
              <a:buNone/>
            </a:pPr>
            <a:r>
              <a:rPr lang="en-US" dirty="0"/>
              <a:t>&gt;&gt;&gt; questions = ['name', 'quest', 'favorite color']</a:t>
            </a:r>
          </a:p>
          <a:p>
            <a:pPr marL="0" indent="0">
              <a:buNone/>
            </a:pPr>
            <a:r>
              <a:rPr lang="en-US" dirty="0"/>
              <a:t>&gt;&gt;&gt; answers = ['</a:t>
            </a:r>
            <a:r>
              <a:rPr lang="en-US" dirty="0" err="1"/>
              <a:t>lancelot</a:t>
            </a:r>
            <a:r>
              <a:rPr lang="en-US" dirty="0"/>
              <a:t>', 'the holy grail', 'blue']</a:t>
            </a:r>
          </a:p>
          <a:p>
            <a:pPr marL="0" indent="0">
              <a:buNone/>
            </a:pPr>
            <a:endParaRPr lang="en-US" dirty="0"/>
          </a:p>
          <a:p>
            <a:pPr marL="0" indent="0">
              <a:buNone/>
            </a:pPr>
            <a:r>
              <a:rPr lang="en-US" dirty="0"/>
              <a:t>for q, a in zip(questions, answers):</a:t>
            </a:r>
          </a:p>
          <a:p>
            <a:pPr marL="0" indent="0">
              <a:buNone/>
            </a:pPr>
            <a:r>
              <a:rPr lang="en-US" dirty="0"/>
              <a:t>	print('What is your {0}?  It is {1}.'.format(q, a))</a:t>
            </a:r>
          </a:p>
          <a:p>
            <a:pPr marL="0" indent="0">
              <a:buNone/>
            </a:pPr>
            <a:r>
              <a:rPr lang="en-US" dirty="0"/>
              <a:t>What is your name?  It is </a:t>
            </a:r>
            <a:r>
              <a:rPr lang="en-US" dirty="0" err="1"/>
              <a:t>lancelot</a:t>
            </a:r>
            <a:r>
              <a:rPr lang="en-US" dirty="0"/>
              <a:t>.</a:t>
            </a:r>
          </a:p>
          <a:p>
            <a:pPr marL="0" indent="0">
              <a:buNone/>
            </a:pPr>
            <a:r>
              <a:rPr lang="en-US" dirty="0"/>
              <a:t>What is your quest?  It is the holy grail.</a:t>
            </a:r>
          </a:p>
          <a:p>
            <a:pPr marL="0" indent="0">
              <a:buNone/>
            </a:pPr>
            <a:r>
              <a:rPr lang="en-US" dirty="0"/>
              <a:t>What is your favorite color?  It is blue.</a:t>
            </a:r>
          </a:p>
          <a:p>
            <a:pPr marL="0" indent="0">
              <a:buNone/>
            </a:pPr>
            <a:r>
              <a:rPr lang="en-US" dirty="0"/>
              <a:t>for q, a in zip(questions, answers):</a:t>
            </a:r>
          </a:p>
          <a:p>
            <a:pPr marL="0" indent="0">
              <a:buNone/>
            </a:pPr>
            <a:r>
              <a:rPr lang="en-US" dirty="0"/>
              <a:t>	print (</a:t>
            </a:r>
            <a:r>
              <a:rPr lang="en-US" dirty="0" err="1"/>
              <a:t>q,a</a:t>
            </a:r>
            <a:r>
              <a:rPr lang="en-US" dirty="0"/>
              <a:t>)</a:t>
            </a:r>
          </a:p>
          <a:p>
            <a:pPr marL="0" indent="0">
              <a:buNone/>
            </a:pPr>
            <a:r>
              <a:rPr lang="en-US" dirty="0"/>
              <a:t>name </a:t>
            </a:r>
            <a:r>
              <a:rPr lang="en-US" dirty="0" err="1"/>
              <a:t>lancelot</a:t>
            </a:r>
            <a:endParaRPr lang="en-US" dirty="0"/>
          </a:p>
          <a:p>
            <a:pPr marL="0" indent="0">
              <a:buNone/>
            </a:pPr>
            <a:r>
              <a:rPr lang="en-US" dirty="0"/>
              <a:t>quest the holy grail</a:t>
            </a:r>
          </a:p>
          <a:p>
            <a:pPr marL="0" indent="0">
              <a:buNone/>
            </a:pPr>
            <a:r>
              <a:rPr lang="en-US" dirty="0"/>
              <a:t>favorite color blue</a:t>
            </a:r>
          </a:p>
        </p:txBody>
      </p:sp>
    </p:spTree>
    <p:extLst>
      <p:ext uri="{BB962C8B-B14F-4D97-AF65-F5344CB8AC3E}">
        <p14:creationId xmlns:p14="http://schemas.microsoft.com/office/powerpoint/2010/main" val="2127041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The Python Interpreter</a:t>
            </a:r>
            <a:endParaRPr lang="en-CA" sz="4000">
              <a:solidFill>
                <a:schemeClr val="accent2"/>
              </a:solidFill>
              <a:latin typeface="Comic Sans MS" panose="030F0702030302020204" pitchFamily="66" charset="0"/>
            </a:endParaRPr>
          </a:p>
        </p:txBody>
      </p:sp>
      <p:sp>
        <p:nvSpPr>
          <p:cNvPr id="2" name="Content Placeholder 1"/>
          <p:cNvSpPr>
            <a:spLocks noGrp="1"/>
          </p:cNvSpPr>
          <p:nvPr>
            <p:ph idx="1"/>
          </p:nvPr>
        </p:nvSpPr>
        <p:spPr/>
        <p:txBody>
          <a:bodyPr/>
          <a:lstStyle/>
          <a:p>
            <a:pPr marL="0" indent="0">
              <a:buNone/>
            </a:pPr>
            <a:r>
              <a:rPr lang="en-US" dirty="0"/>
              <a:t> </a:t>
            </a:r>
          </a:p>
        </p:txBody>
      </p:sp>
      <p:sp>
        <p:nvSpPr>
          <p:cNvPr id="10243" name="Text Box 3"/>
          <p:cNvSpPr txBox="1">
            <a:spLocks noChangeArrowheads="1"/>
          </p:cNvSpPr>
          <p:nvPr/>
        </p:nvSpPr>
        <p:spPr bwMode="auto">
          <a:xfrm>
            <a:off x="1301840" y="2352542"/>
            <a:ext cx="37338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dirty="0"/>
              <a:t>Python is an interpreted language</a:t>
            </a:r>
          </a:p>
          <a:p>
            <a:pPr>
              <a:spcBef>
                <a:spcPct val="50000"/>
              </a:spcBef>
              <a:buFontTx/>
              <a:buChar char="•"/>
            </a:pPr>
            <a:r>
              <a:rPr lang="en-US" dirty="0"/>
              <a:t>The interpreter provides an interactive environment to play with the language</a:t>
            </a:r>
          </a:p>
          <a:p>
            <a:pPr>
              <a:spcBef>
                <a:spcPct val="50000"/>
              </a:spcBef>
              <a:buFontTx/>
              <a:buChar char="•"/>
            </a:pPr>
            <a:r>
              <a:rPr lang="en-US" dirty="0"/>
              <a:t>Results of expressions are printed on the screen</a:t>
            </a:r>
            <a:endParaRPr lang="en-CA" dirty="0"/>
          </a:p>
        </p:txBody>
      </p:sp>
      <p:sp>
        <p:nvSpPr>
          <p:cNvPr id="10244" name="Text Box 4"/>
          <p:cNvSpPr txBox="1">
            <a:spLocks noChangeArrowheads="1"/>
          </p:cNvSpPr>
          <p:nvPr/>
        </p:nvSpPr>
        <p:spPr bwMode="auto">
          <a:xfrm>
            <a:off x="6934200" y="2209801"/>
            <a:ext cx="2819400" cy="25853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&gt;&gt;&gt; 3 + 7</a:t>
            </a:r>
          </a:p>
          <a:p>
            <a:r>
              <a:rPr lang="en-US"/>
              <a:t>10</a:t>
            </a:r>
          </a:p>
          <a:p>
            <a:r>
              <a:rPr lang="en-US"/>
              <a:t>&gt;&gt;&gt; 3 &lt; 15 </a:t>
            </a:r>
          </a:p>
          <a:p>
            <a:r>
              <a:rPr lang="en-US"/>
              <a:t>True</a:t>
            </a:r>
          </a:p>
          <a:p>
            <a:r>
              <a:rPr lang="en-US"/>
              <a:t>&gt;&gt;&gt; 'print me'</a:t>
            </a:r>
          </a:p>
          <a:p>
            <a:r>
              <a:rPr lang="en-US"/>
              <a:t>'print me'</a:t>
            </a:r>
          </a:p>
          <a:p>
            <a:r>
              <a:rPr lang="en-US"/>
              <a:t>&gt;&gt;&gt; print 'print me'</a:t>
            </a:r>
          </a:p>
          <a:p>
            <a:r>
              <a:rPr lang="en-US"/>
              <a:t>print me</a:t>
            </a:r>
          </a:p>
          <a:p>
            <a:r>
              <a:rPr lang="en-US"/>
              <a:t>&gt;&gt;&gt; </a:t>
            </a:r>
            <a:endParaRPr lang="en-CA"/>
          </a:p>
        </p:txBody>
      </p:sp>
    </p:spTree>
    <p:extLst>
      <p:ext uri="{BB962C8B-B14F-4D97-AF65-F5344CB8AC3E}">
        <p14:creationId xmlns:p14="http://schemas.microsoft.com/office/powerpoint/2010/main" val="1529396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The print Statement</a:t>
            </a:r>
          </a:p>
        </p:txBody>
      </p:sp>
      <p:sp>
        <p:nvSpPr>
          <p:cNvPr id="40963" name="Rectangle 3"/>
          <p:cNvSpPr>
            <a:spLocks noChangeArrowheads="1"/>
          </p:cNvSpPr>
          <p:nvPr/>
        </p:nvSpPr>
        <p:spPr bwMode="auto">
          <a:xfrm>
            <a:off x="6934200" y="3048000"/>
            <a:ext cx="2375650" cy="14773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&gt;&gt;&gt; print 'hello'</a:t>
            </a:r>
          </a:p>
          <a:p>
            <a:r>
              <a:rPr lang="en-US"/>
              <a:t>hello</a:t>
            </a:r>
          </a:p>
          <a:p>
            <a:r>
              <a:rPr lang="en-US"/>
              <a:t>&gt;&gt;&gt; print 'hello', 'there'</a:t>
            </a:r>
          </a:p>
          <a:p>
            <a:r>
              <a:rPr lang="en-US"/>
              <a:t>hello there</a:t>
            </a:r>
          </a:p>
          <a:p>
            <a:endParaRPr lang="en-US"/>
          </a:p>
        </p:txBody>
      </p:sp>
      <p:sp>
        <p:nvSpPr>
          <p:cNvPr id="40964" name="Rectangle 4"/>
          <p:cNvSpPr>
            <a:spLocks noChangeArrowheads="1"/>
          </p:cNvSpPr>
          <p:nvPr/>
        </p:nvSpPr>
        <p:spPr bwMode="auto">
          <a:xfrm>
            <a:off x="2438400" y="2514600"/>
            <a:ext cx="37338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t>Elements separated by commas print with a space between them</a:t>
            </a:r>
          </a:p>
          <a:p>
            <a:pPr>
              <a:buFontTx/>
              <a:buChar char="•"/>
            </a:pPr>
            <a:r>
              <a:rPr lang="en-US"/>
              <a:t>A comma at the end of the statement (print ‘hello’,) will not print a newline character</a:t>
            </a:r>
          </a:p>
        </p:txBody>
      </p:sp>
    </p:spTree>
    <p:extLst>
      <p:ext uri="{BB962C8B-B14F-4D97-AF65-F5344CB8AC3E}">
        <p14:creationId xmlns:p14="http://schemas.microsoft.com/office/powerpoint/2010/main" val="1496410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Documentation</a:t>
            </a:r>
            <a:endParaRPr lang="en-CA" sz="4000">
              <a:solidFill>
                <a:schemeClr val="accent2"/>
              </a:solidFill>
              <a:latin typeface="Comic Sans MS" panose="030F0702030302020204" pitchFamily="66" charset="0"/>
            </a:endParaRPr>
          </a:p>
        </p:txBody>
      </p:sp>
      <p:sp>
        <p:nvSpPr>
          <p:cNvPr id="7171" name="Text Box 3"/>
          <p:cNvSpPr txBox="1">
            <a:spLocks noChangeArrowheads="1"/>
          </p:cNvSpPr>
          <p:nvPr/>
        </p:nvSpPr>
        <p:spPr bwMode="auto">
          <a:xfrm>
            <a:off x="4419600" y="3352801"/>
            <a:ext cx="2743200" cy="16158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CA"/>
              <a:t>&gt;&gt;&gt; 'this will print'</a:t>
            </a:r>
          </a:p>
          <a:p>
            <a:pPr>
              <a:spcBef>
                <a:spcPct val="50000"/>
              </a:spcBef>
            </a:pPr>
            <a:r>
              <a:rPr lang="en-CA"/>
              <a:t>'this will print'</a:t>
            </a:r>
          </a:p>
          <a:p>
            <a:pPr>
              <a:spcBef>
                <a:spcPct val="50000"/>
              </a:spcBef>
            </a:pPr>
            <a:r>
              <a:rPr lang="en-CA"/>
              <a:t>&gt;&gt;&gt; #'this will not'</a:t>
            </a:r>
          </a:p>
          <a:p>
            <a:pPr>
              <a:spcBef>
                <a:spcPct val="50000"/>
              </a:spcBef>
            </a:pPr>
            <a:r>
              <a:rPr lang="en-CA"/>
              <a:t>&gt;&gt;&gt; </a:t>
            </a:r>
          </a:p>
        </p:txBody>
      </p:sp>
      <p:sp>
        <p:nvSpPr>
          <p:cNvPr id="7172" name="Text Box 4"/>
          <p:cNvSpPr txBox="1">
            <a:spLocks noChangeArrowheads="1"/>
          </p:cNvSpPr>
          <p:nvPr/>
        </p:nvSpPr>
        <p:spPr bwMode="auto">
          <a:xfrm>
            <a:off x="3124200" y="2057400"/>
            <a:ext cx="411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The ‘#’ starts a line comment</a:t>
            </a:r>
            <a:endParaRPr lang="en-CA"/>
          </a:p>
        </p:txBody>
      </p:sp>
    </p:spTree>
    <p:extLst>
      <p:ext uri="{BB962C8B-B14F-4D97-AF65-F5344CB8AC3E}">
        <p14:creationId xmlns:p14="http://schemas.microsoft.com/office/powerpoint/2010/main" val="195693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Variables</a:t>
            </a:r>
            <a:endParaRPr lang="en-CA" sz="4000">
              <a:solidFill>
                <a:schemeClr val="accent2"/>
              </a:solidFill>
              <a:latin typeface="Comic Sans MS" panose="030F0702030302020204" pitchFamily="66" charset="0"/>
            </a:endParaRPr>
          </a:p>
        </p:txBody>
      </p:sp>
      <p:sp>
        <p:nvSpPr>
          <p:cNvPr id="9219" name="Rectangle 3"/>
          <p:cNvSpPr>
            <a:spLocks noGrp="1" noChangeArrowheads="1"/>
          </p:cNvSpPr>
          <p:nvPr>
            <p:ph type="body" idx="1"/>
          </p:nvPr>
        </p:nvSpPr>
        <p:spPr>
          <a:xfrm>
            <a:off x="2209800" y="1981200"/>
            <a:ext cx="7696200" cy="3581400"/>
          </a:xfrm>
        </p:spPr>
        <p:txBody>
          <a:bodyPr/>
          <a:lstStyle/>
          <a:p>
            <a:pPr>
              <a:lnSpc>
                <a:spcPct val="90000"/>
              </a:lnSpc>
            </a:pPr>
            <a:r>
              <a:rPr lang="en-US"/>
              <a:t>Are not declared, just assigned</a:t>
            </a:r>
          </a:p>
          <a:p>
            <a:pPr>
              <a:lnSpc>
                <a:spcPct val="90000"/>
              </a:lnSpc>
            </a:pPr>
            <a:r>
              <a:rPr lang="en-US"/>
              <a:t>The variable is created the first time you assign it a value</a:t>
            </a:r>
          </a:p>
          <a:p>
            <a:pPr>
              <a:lnSpc>
                <a:spcPct val="90000"/>
              </a:lnSpc>
            </a:pPr>
            <a:r>
              <a:rPr lang="en-US"/>
              <a:t>Are references to objects</a:t>
            </a:r>
          </a:p>
          <a:p>
            <a:pPr>
              <a:lnSpc>
                <a:spcPct val="90000"/>
              </a:lnSpc>
            </a:pPr>
            <a:r>
              <a:rPr lang="en-US"/>
              <a:t>Type information is with the object, not the reference</a:t>
            </a:r>
          </a:p>
          <a:p>
            <a:pPr>
              <a:lnSpc>
                <a:spcPct val="90000"/>
              </a:lnSpc>
            </a:pPr>
            <a:r>
              <a:rPr lang="en-US"/>
              <a:t>Everything in Python is an object</a:t>
            </a:r>
            <a:endParaRPr lang="en-CA"/>
          </a:p>
        </p:txBody>
      </p:sp>
    </p:spTree>
    <p:extLst>
      <p:ext uri="{BB962C8B-B14F-4D97-AF65-F5344CB8AC3E}">
        <p14:creationId xmlns:p14="http://schemas.microsoft.com/office/powerpoint/2010/main" val="2183517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Everything is an object</a:t>
            </a:r>
            <a:endParaRPr lang="en-CA" sz="4000">
              <a:solidFill>
                <a:schemeClr val="accent2"/>
              </a:solidFill>
              <a:latin typeface="Comic Sans MS" panose="030F0702030302020204" pitchFamily="66" charset="0"/>
            </a:endParaRPr>
          </a:p>
        </p:txBody>
      </p:sp>
      <p:sp>
        <p:nvSpPr>
          <p:cNvPr id="11267" name="Rectangle 3"/>
          <p:cNvSpPr>
            <a:spLocks noGrp="1" noChangeArrowheads="1"/>
          </p:cNvSpPr>
          <p:nvPr>
            <p:ph type="body" idx="1"/>
          </p:nvPr>
        </p:nvSpPr>
        <p:spPr>
          <a:xfrm>
            <a:off x="2209800" y="2133600"/>
            <a:ext cx="3886200" cy="3581400"/>
          </a:xfrm>
        </p:spPr>
        <p:txBody>
          <a:bodyPr/>
          <a:lstStyle/>
          <a:p>
            <a:r>
              <a:rPr lang="en-US"/>
              <a:t>Everything means everything, including </a:t>
            </a:r>
            <a:r>
              <a:rPr lang="en-US" u="sng"/>
              <a:t>functions</a:t>
            </a:r>
            <a:r>
              <a:rPr lang="en-US"/>
              <a:t> and </a:t>
            </a:r>
            <a:r>
              <a:rPr lang="en-US" u="sng"/>
              <a:t>classes</a:t>
            </a:r>
            <a:r>
              <a:rPr lang="en-US"/>
              <a:t> (more on this later!)</a:t>
            </a:r>
          </a:p>
          <a:p>
            <a:r>
              <a:rPr lang="en-US" u="sng"/>
              <a:t>Data type</a:t>
            </a:r>
            <a:r>
              <a:rPr lang="en-US"/>
              <a:t> is a property of the object and not of the variable</a:t>
            </a:r>
            <a:endParaRPr lang="en-CA" u="sng"/>
          </a:p>
        </p:txBody>
      </p:sp>
      <p:sp>
        <p:nvSpPr>
          <p:cNvPr id="11269" name="Text Box 5"/>
          <p:cNvSpPr txBox="1">
            <a:spLocks noChangeArrowheads="1"/>
          </p:cNvSpPr>
          <p:nvPr/>
        </p:nvSpPr>
        <p:spPr bwMode="auto">
          <a:xfrm>
            <a:off x="7162800" y="2438401"/>
            <a:ext cx="2514600" cy="2031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&gt;&gt;&gt; x = 7</a:t>
            </a:r>
          </a:p>
          <a:p>
            <a:r>
              <a:rPr lang="en-US"/>
              <a:t>&gt;&gt;&gt; x</a:t>
            </a:r>
          </a:p>
          <a:p>
            <a:r>
              <a:rPr lang="en-US"/>
              <a:t>7</a:t>
            </a:r>
          </a:p>
          <a:p>
            <a:r>
              <a:rPr lang="en-US"/>
              <a:t>&gt;&gt;&gt; x = 'hello'</a:t>
            </a:r>
          </a:p>
          <a:p>
            <a:r>
              <a:rPr lang="en-US"/>
              <a:t>&gt;&gt;&gt; x</a:t>
            </a:r>
          </a:p>
          <a:p>
            <a:r>
              <a:rPr lang="en-US"/>
              <a:t>'hello'</a:t>
            </a:r>
          </a:p>
          <a:p>
            <a:r>
              <a:rPr lang="en-US"/>
              <a:t>&gt;&gt;&gt; </a:t>
            </a:r>
            <a:endParaRPr lang="en-CA"/>
          </a:p>
        </p:txBody>
      </p:sp>
      <p:sp>
        <p:nvSpPr>
          <p:cNvPr id="11272" name="Rectangle 8"/>
          <p:cNvSpPr>
            <a:spLocks noChangeArrowheads="1"/>
          </p:cNvSpPr>
          <p:nvPr/>
        </p:nvSpPr>
        <p:spPr bwMode="auto">
          <a:xfrm>
            <a:off x="6213476" y="493712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Tree>
    <p:extLst>
      <p:ext uri="{BB962C8B-B14F-4D97-AF65-F5344CB8AC3E}">
        <p14:creationId xmlns:p14="http://schemas.microsoft.com/office/powerpoint/2010/main" val="1248730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2605</Words>
  <Application>Microsoft Office PowerPoint</Application>
  <PresentationFormat>Widescreen</PresentationFormat>
  <Paragraphs>513</Paragraphs>
  <Slides>43</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Comic Sans MS</vt:lpstr>
      <vt:lpstr>Wingdings</vt:lpstr>
      <vt:lpstr>Office Theme</vt:lpstr>
      <vt:lpstr>Introduction to Python</vt:lpstr>
      <vt:lpstr>Course Content</vt:lpstr>
      <vt:lpstr>4 Major Versions of Python</vt:lpstr>
      <vt:lpstr>Development Environments what IDE to use? http://stackoverflow.com/questions/81584</vt:lpstr>
      <vt:lpstr>The Python Interpreter</vt:lpstr>
      <vt:lpstr>The print Statement</vt:lpstr>
      <vt:lpstr>Documentation</vt:lpstr>
      <vt:lpstr>Variables</vt:lpstr>
      <vt:lpstr>Everything is an object</vt:lpstr>
      <vt:lpstr>Numbers: Floating Point</vt:lpstr>
      <vt:lpstr>Numbers: Complex</vt:lpstr>
      <vt:lpstr>Numbers are immutable</vt:lpstr>
      <vt:lpstr>String Literals</vt:lpstr>
      <vt:lpstr>String Literals: Many Kinds</vt:lpstr>
      <vt:lpstr>Substrings and Methods</vt:lpstr>
      <vt:lpstr>String Formatting</vt:lpstr>
      <vt:lpstr>Strings share many features with lists</vt:lpstr>
      <vt:lpstr>String Methods: find, split</vt:lpstr>
      <vt:lpstr>String operators: in, not in</vt:lpstr>
      <vt:lpstr>String Method: “strip”, “rstrip”, “lstrip” are ways to remove whitespace or selected characters</vt:lpstr>
      <vt:lpstr>More String methods</vt:lpstr>
      <vt:lpstr>Unexpected things about strings</vt:lpstr>
      <vt:lpstr>“\” is for special characters</vt:lpstr>
      <vt:lpstr>Lists</vt:lpstr>
      <vt:lpstr>Lists are mutable - some useful methods</vt:lpstr>
      <vt:lpstr>Lists: Modifying Content</vt:lpstr>
      <vt:lpstr>Lists: Modifying Contents</vt:lpstr>
      <vt:lpstr>List operations</vt:lpstr>
      <vt:lpstr> Using Lists as Stacks </vt:lpstr>
      <vt:lpstr>Using Lists as Queues </vt:lpstr>
      <vt:lpstr>Random observation</vt:lpstr>
      <vt:lpstr>Tuples </vt:lpstr>
      <vt:lpstr>Tuples contd…</vt:lpstr>
      <vt:lpstr>Sets</vt:lpstr>
      <vt:lpstr>Sets Continued..</vt:lpstr>
      <vt:lpstr>Sets Continued.. </vt:lpstr>
      <vt:lpstr>Dictionaries</vt:lpstr>
      <vt:lpstr>Dictionaries</vt:lpstr>
      <vt:lpstr>Dictionaries contd…</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po</dc:creator>
  <cp:lastModifiedBy>hari kishan</cp:lastModifiedBy>
  <cp:revision>41</cp:revision>
  <dcterms:created xsi:type="dcterms:W3CDTF">2017-10-15T11:08:37Z</dcterms:created>
  <dcterms:modified xsi:type="dcterms:W3CDTF">2018-08-01T03:24:19Z</dcterms:modified>
</cp:coreProperties>
</file>