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2" r:id="rId19"/>
    <p:sldId id="275" r:id="rId20"/>
    <p:sldId id="276" r:id="rId21"/>
    <p:sldId id="273"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B8CD526-7EB6-4C7B-8066-5867F6965A91}"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60F48-65C1-45D5-AACB-E81C70A0450C}" type="slidenum">
              <a:rPr lang="en-US" smtClean="0"/>
              <a:t>‹#›</a:t>
            </a:fld>
            <a:endParaRPr lang="en-US"/>
          </a:p>
        </p:txBody>
      </p:sp>
    </p:spTree>
    <p:extLst>
      <p:ext uri="{BB962C8B-B14F-4D97-AF65-F5344CB8AC3E}">
        <p14:creationId xmlns:p14="http://schemas.microsoft.com/office/powerpoint/2010/main" val="2285925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8CD526-7EB6-4C7B-8066-5867F6965A91}"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60F48-65C1-45D5-AACB-E81C70A0450C}" type="slidenum">
              <a:rPr lang="en-US" smtClean="0"/>
              <a:t>‹#›</a:t>
            </a:fld>
            <a:endParaRPr lang="en-US"/>
          </a:p>
        </p:txBody>
      </p:sp>
    </p:spTree>
    <p:extLst>
      <p:ext uri="{BB962C8B-B14F-4D97-AF65-F5344CB8AC3E}">
        <p14:creationId xmlns:p14="http://schemas.microsoft.com/office/powerpoint/2010/main" val="129135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8CD526-7EB6-4C7B-8066-5867F6965A91}"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60F48-65C1-45D5-AACB-E81C70A0450C}" type="slidenum">
              <a:rPr lang="en-US" smtClean="0"/>
              <a:t>‹#›</a:t>
            </a:fld>
            <a:endParaRPr lang="en-US"/>
          </a:p>
        </p:txBody>
      </p:sp>
    </p:spTree>
    <p:extLst>
      <p:ext uri="{BB962C8B-B14F-4D97-AF65-F5344CB8AC3E}">
        <p14:creationId xmlns:p14="http://schemas.microsoft.com/office/powerpoint/2010/main" val="1278220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8CD526-7EB6-4C7B-8066-5867F6965A91}"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60F48-65C1-45D5-AACB-E81C70A0450C}" type="slidenum">
              <a:rPr lang="en-US" smtClean="0"/>
              <a:t>‹#›</a:t>
            </a:fld>
            <a:endParaRPr lang="en-US"/>
          </a:p>
        </p:txBody>
      </p:sp>
    </p:spTree>
    <p:extLst>
      <p:ext uri="{BB962C8B-B14F-4D97-AF65-F5344CB8AC3E}">
        <p14:creationId xmlns:p14="http://schemas.microsoft.com/office/powerpoint/2010/main" val="418286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8CD526-7EB6-4C7B-8066-5867F6965A91}"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60F48-65C1-45D5-AACB-E81C70A0450C}" type="slidenum">
              <a:rPr lang="en-US" smtClean="0"/>
              <a:t>‹#›</a:t>
            </a:fld>
            <a:endParaRPr lang="en-US"/>
          </a:p>
        </p:txBody>
      </p:sp>
    </p:spTree>
    <p:extLst>
      <p:ext uri="{BB962C8B-B14F-4D97-AF65-F5344CB8AC3E}">
        <p14:creationId xmlns:p14="http://schemas.microsoft.com/office/powerpoint/2010/main" val="226198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8CD526-7EB6-4C7B-8066-5867F6965A91}" type="datetimeFigureOut">
              <a:rPr lang="en-US" smtClean="0"/>
              <a:t>7/11/2018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460F48-65C1-45D5-AACB-E81C70A0450C}" type="slidenum">
              <a:rPr lang="en-US" smtClean="0"/>
              <a:t>‹#›</a:t>
            </a:fld>
            <a:endParaRPr lang="en-US"/>
          </a:p>
        </p:txBody>
      </p:sp>
    </p:spTree>
    <p:extLst>
      <p:ext uri="{BB962C8B-B14F-4D97-AF65-F5344CB8AC3E}">
        <p14:creationId xmlns:p14="http://schemas.microsoft.com/office/powerpoint/2010/main" val="1847501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8CD526-7EB6-4C7B-8066-5867F6965A91}" type="datetimeFigureOut">
              <a:rPr lang="en-US" smtClean="0"/>
              <a:t>7/11/2018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460F48-65C1-45D5-AACB-E81C70A0450C}" type="slidenum">
              <a:rPr lang="en-US" smtClean="0"/>
              <a:t>‹#›</a:t>
            </a:fld>
            <a:endParaRPr lang="en-US"/>
          </a:p>
        </p:txBody>
      </p:sp>
    </p:spTree>
    <p:extLst>
      <p:ext uri="{BB962C8B-B14F-4D97-AF65-F5344CB8AC3E}">
        <p14:creationId xmlns:p14="http://schemas.microsoft.com/office/powerpoint/2010/main" val="3218309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8CD526-7EB6-4C7B-8066-5867F6965A91}" type="datetimeFigureOut">
              <a:rPr lang="en-US" smtClean="0"/>
              <a:t>7/11/2018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460F48-65C1-45D5-AACB-E81C70A0450C}" type="slidenum">
              <a:rPr lang="en-US" smtClean="0"/>
              <a:t>‹#›</a:t>
            </a:fld>
            <a:endParaRPr lang="en-US"/>
          </a:p>
        </p:txBody>
      </p:sp>
    </p:spTree>
    <p:extLst>
      <p:ext uri="{BB962C8B-B14F-4D97-AF65-F5344CB8AC3E}">
        <p14:creationId xmlns:p14="http://schemas.microsoft.com/office/powerpoint/2010/main" val="2039832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8CD526-7EB6-4C7B-8066-5867F6965A91}" type="datetimeFigureOut">
              <a:rPr lang="en-US" smtClean="0"/>
              <a:t>7/11/2018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460F48-65C1-45D5-AACB-E81C70A0450C}" type="slidenum">
              <a:rPr lang="en-US" smtClean="0"/>
              <a:t>‹#›</a:t>
            </a:fld>
            <a:endParaRPr lang="en-US"/>
          </a:p>
        </p:txBody>
      </p:sp>
    </p:spTree>
    <p:extLst>
      <p:ext uri="{BB962C8B-B14F-4D97-AF65-F5344CB8AC3E}">
        <p14:creationId xmlns:p14="http://schemas.microsoft.com/office/powerpoint/2010/main" val="157261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8CD526-7EB6-4C7B-8066-5867F6965A91}" type="datetimeFigureOut">
              <a:rPr lang="en-US" smtClean="0"/>
              <a:t>7/11/2018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460F48-65C1-45D5-AACB-E81C70A0450C}" type="slidenum">
              <a:rPr lang="en-US" smtClean="0"/>
              <a:t>‹#›</a:t>
            </a:fld>
            <a:endParaRPr lang="en-US"/>
          </a:p>
        </p:txBody>
      </p:sp>
    </p:spTree>
    <p:extLst>
      <p:ext uri="{BB962C8B-B14F-4D97-AF65-F5344CB8AC3E}">
        <p14:creationId xmlns:p14="http://schemas.microsoft.com/office/powerpoint/2010/main" val="3306918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8CD526-7EB6-4C7B-8066-5867F6965A91}" type="datetimeFigureOut">
              <a:rPr lang="en-US" smtClean="0"/>
              <a:t>7/11/2018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460F48-65C1-45D5-AACB-E81C70A0450C}" type="slidenum">
              <a:rPr lang="en-US" smtClean="0"/>
              <a:t>‹#›</a:t>
            </a:fld>
            <a:endParaRPr lang="en-US"/>
          </a:p>
        </p:txBody>
      </p:sp>
    </p:spTree>
    <p:extLst>
      <p:ext uri="{BB962C8B-B14F-4D97-AF65-F5344CB8AC3E}">
        <p14:creationId xmlns:p14="http://schemas.microsoft.com/office/powerpoint/2010/main" val="1859132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8CD526-7EB6-4C7B-8066-5867F6965A91}" type="datetimeFigureOut">
              <a:rPr lang="en-US" smtClean="0"/>
              <a:t>7/11/2018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460F48-65C1-45D5-AACB-E81C70A0450C}" type="slidenum">
              <a:rPr lang="en-US" smtClean="0"/>
              <a:t>‹#›</a:t>
            </a:fld>
            <a:endParaRPr lang="en-US"/>
          </a:p>
        </p:txBody>
      </p:sp>
    </p:spTree>
    <p:extLst>
      <p:ext uri="{BB962C8B-B14F-4D97-AF65-F5344CB8AC3E}">
        <p14:creationId xmlns:p14="http://schemas.microsoft.com/office/powerpoint/2010/main" val="2392511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Basics </a:t>
            </a:r>
            <a:r>
              <a:rPr lang="en-US" dirty="0" err="1"/>
              <a:t>Cntd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86841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Looping Techniques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&gt;&gt;&gt; knights = {'</a:t>
            </a:r>
            <a:r>
              <a:rPr lang="en-US" dirty="0" err="1"/>
              <a:t>gallahad</a:t>
            </a:r>
            <a:r>
              <a:rPr lang="en-US" dirty="0"/>
              <a:t>': 'the pure', 'robin': 'the brave'}</a:t>
            </a:r>
          </a:p>
          <a:p>
            <a:pPr marL="0" indent="0">
              <a:buNone/>
            </a:pPr>
            <a:r>
              <a:rPr lang="en-US" dirty="0"/>
              <a:t>&gt;&gt;&gt; for k, v in </a:t>
            </a:r>
            <a:r>
              <a:rPr lang="en-US" dirty="0" err="1"/>
              <a:t>knights.items</a:t>
            </a:r>
            <a:r>
              <a:rPr lang="en-US" dirty="0"/>
              <a:t>():</a:t>
            </a:r>
          </a:p>
          <a:p>
            <a:pPr marL="0" indent="0">
              <a:buNone/>
            </a:pPr>
            <a:r>
              <a:rPr lang="en-US" dirty="0"/>
              <a:t>	print(k, v)</a:t>
            </a:r>
          </a:p>
          <a:p>
            <a:pPr marL="0" indent="0">
              <a:buNone/>
            </a:pPr>
            <a:endParaRPr lang="en-US" dirty="0"/>
          </a:p>
          <a:p>
            <a:pPr marL="0" indent="0">
              <a:buNone/>
            </a:pPr>
            <a:r>
              <a:rPr lang="en-US" dirty="0"/>
              <a:t>	</a:t>
            </a:r>
          </a:p>
          <a:p>
            <a:pPr marL="0" indent="0">
              <a:buNone/>
            </a:pPr>
            <a:r>
              <a:rPr lang="en-US" dirty="0" err="1"/>
              <a:t>gallahad</a:t>
            </a:r>
            <a:r>
              <a:rPr lang="en-US" dirty="0"/>
              <a:t> the pure</a:t>
            </a:r>
          </a:p>
          <a:p>
            <a:pPr marL="0" indent="0">
              <a:buNone/>
            </a:pPr>
            <a:r>
              <a:rPr lang="en-US" dirty="0"/>
              <a:t>robin the brave</a:t>
            </a:r>
          </a:p>
        </p:txBody>
      </p:sp>
    </p:spTree>
    <p:extLst>
      <p:ext uri="{BB962C8B-B14F-4D97-AF65-F5344CB8AC3E}">
        <p14:creationId xmlns:p14="http://schemas.microsoft.com/office/powerpoint/2010/main" val="1400503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Looping Techniques Contd..</a:t>
            </a:r>
          </a:p>
        </p:txBody>
      </p:sp>
      <p:sp>
        <p:nvSpPr>
          <p:cNvPr id="3" name="Content Placeholder 2"/>
          <p:cNvSpPr>
            <a:spLocks noGrp="1"/>
          </p:cNvSpPr>
          <p:nvPr>
            <p:ph idx="1"/>
          </p:nvPr>
        </p:nvSpPr>
        <p:spPr/>
        <p:txBody>
          <a:bodyPr>
            <a:normAutofit fontScale="85000" lnSpcReduction="20000"/>
          </a:bodyPr>
          <a:lstStyle/>
          <a:p>
            <a:r>
              <a:rPr lang="en-US" dirty="0"/>
              <a:t>Enumerate</a:t>
            </a:r>
          </a:p>
          <a:p>
            <a:r>
              <a:rPr lang="en-US" dirty="0"/>
              <a:t>Zip</a:t>
            </a:r>
          </a:p>
          <a:p>
            <a:pPr marL="0" indent="0">
              <a:buNone/>
            </a:pPr>
            <a:r>
              <a:rPr lang="en-US" dirty="0"/>
              <a:t>&gt;&gt;&gt; for </a:t>
            </a:r>
            <a:r>
              <a:rPr lang="en-US" dirty="0" err="1"/>
              <a:t>i</a:t>
            </a:r>
            <a:r>
              <a:rPr lang="en-US" dirty="0"/>
              <a:t> in reversed(range(1, 10, 2)):</a:t>
            </a:r>
          </a:p>
          <a:p>
            <a:pPr marL="0" indent="0">
              <a:buNone/>
            </a:pPr>
            <a:r>
              <a:rPr lang="en-US" dirty="0"/>
              <a:t>	print(</a:t>
            </a:r>
            <a:r>
              <a:rPr lang="en-US" dirty="0" err="1"/>
              <a:t>i</a:t>
            </a:r>
            <a:r>
              <a:rPr lang="en-US" dirty="0"/>
              <a:t>)</a:t>
            </a:r>
          </a:p>
          <a:p>
            <a:pPr marL="0" indent="0">
              <a:buNone/>
            </a:pPr>
            <a:endParaRPr lang="en-US" dirty="0"/>
          </a:p>
          <a:p>
            <a:pPr marL="0" indent="0">
              <a:buNone/>
            </a:pPr>
            <a:r>
              <a:rPr lang="en-US" dirty="0"/>
              <a:t>	</a:t>
            </a:r>
          </a:p>
          <a:p>
            <a:pPr marL="0" indent="0">
              <a:buNone/>
            </a:pPr>
            <a:r>
              <a:rPr lang="en-US" dirty="0"/>
              <a:t>9</a:t>
            </a:r>
          </a:p>
          <a:p>
            <a:pPr marL="0" indent="0">
              <a:buNone/>
            </a:pPr>
            <a:r>
              <a:rPr lang="en-US" dirty="0"/>
              <a:t>7</a:t>
            </a:r>
          </a:p>
          <a:p>
            <a:pPr marL="0" indent="0">
              <a:buNone/>
            </a:pPr>
            <a:r>
              <a:rPr lang="en-US" dirty="0"/>
              <a:t>5</a:t>
            </a:r>
          </a:p>
          <a:p>
            <a:pPr marL="0" indent="0">
              <a:buNone/>
            </a:pPr>
            <a:r>
              <a:rPr lang="en-US" dirty="0"/>
              <a:t>3</a:t>
            </a:r>
          </a:p>
          <a:p>
            <a:pPr marL="0" indent="0">
              <a:buNone/>
            </a:pPr>
            <a:r>
              <a:rPr lang="en-US" dirty="0"/>
              <a:t>1</a:t>
            </a:r>
          </a:p>
        </p:txBody>
      </p:sp>
    </p:spTree>
    <p:extLst>
      <p:ext uri="{BB962C8B-B14F-4D97-AF65-F5344CB8AC3E}">
        <p14:creationId xmlns:p14="http://schemas.microsoft.com/office/powerpoint/2010/main" val="3147470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3682"/>
            <a:ext cx="10515600" cy="5813281"/>
          </a:xfrm>
        </p:spPr>
        <p:txBody>
          <a:bodyPr>
            <a:normAutofit fontScale="55000" lnSpcReduction="20000"/>
          </a:bodyPr>
          <a:lstStyle/>
          <a:p>
            <a:pPr marL="0" indent="0">
              <a:buNone/>
            </a:pPr>
            <a:r>
              <a:rPr lang="en-US" dirty="0"/>
              <a:t>&gt;&gt;&gt; basket = ['apple', 'orange', 'apple', 'pear', 'orange', 'banana']</a:t>
            </a:r>
          </a:p>
          <a:p>
            <a:pPr marL="0" indent="0">
              <a:buNone/>
            </a:pPr>
            <a:r>
              <a:rPr lang="en-US" dirty="0"/>
              <a:t>&gt;&gt;&gt; for </a:t>
            </a:r>
            <a:r>
              <a:rPr lang="en-US" dirty="0" err="1"/>
              <a:t>i</a:t>
            </a:r>
            <a:r>
              <a:rPr lang="en-US" dirty="0"/>
              <a:t> in sorted(basket)):</a:t>
            </a:r>
          </a:p>
          <a:p>
            <a:pPr marL="0" indent="0">
              <a:buNone/>
            </a:pPr>
            <a:r>
              <a:rPr lang="en-US" dirty="0" err="1"/>
              <a:t>SyntaxError</a:t>
            </a:r>
            <a:r>
              <a:rPr lang="en-US" dirty="0"/>
              <a:t>: invalid syntax</a:t>
            </a:r>
          </a:p>
          <a:p>
            <a:pPr marL="0" indent="0">
              <a:buNone/>
            </a:pPr>
            <a:r>
              <a:rPr lang="en-US" dirty="0"/>
              <a:t>&gt;&gt;&gt; for </a:t>
            </a:r>
            <a:r>
              <a:rPr lang="en-US" dirty="0" err="1"/>
              <a:t>i</a:t>
            </a:r>
            <a:r>
              <a:rPr lang="en-US" dirty="0"/>
              <a:t> in sorted(basket):</a:t>
            </a:r>
          </a:p>
          <a:p>
            <a:pPr marL="0" indent="0">
              <a:buNone/>
            </a:pPr>
            <a:r>
              <a:rPr lang="en-US" dirty="0"/>
              <a:t>	print (</a:t>
            </a:r>
            <a:r>
              <a:rPr lang="en-US" dirty="0" err="1"/>
              <a:t>i</a:t>
            </a:r>
            <a:r>
              <a:rPr lang="en-US" dirty="0"/>
              <a:t>)</a:t>
            </a:r>
          </a:p>
          <a:p>
            <a:pPr marL="0" indent="0">
              <a:buNone/>
            </a:pPr>
            <a:r>
              <a:rPr lang="en-US" dirty="0"/>
              <a:t>apple</a:t>
            </a:r>
          </a:p>
          <a:p>
            <a:pPr marL="0" indent="0">
              <a:buNone/>
            </a:pPr>
            <a:r>
              <a:rPr lang="en-US" dirty="0"/>
              <a:t>apple</a:t>
            </a:r>
          </a:p>
          <a:p>
            <a:pPr marL="0" indent="0">
              <a:buNone/>
            </a:pPr>
            <a:r>
              <a:rPr lang="en-US" dirty="0"/>
              <a:t>banana</a:t>
            </a:r>
          </a:p>
          <a:p>
            <a:pPr marL="0" indent="0">
              <a:buNone/>
            </a:pPr>
            <a:r>
              <a:rPr lang="en-US" dirty="0"/>
              <a:t>orange</a:t>
            </a:r>
          </a:p>
          <a:p>
            <a:pPr marL="0" indent="0">
              <a:buNone/>
            </a:pPr>
            <a:r>
              <a:rPr lang="en-US" dirty="0"/>
              <a:t>orange</a:t>
            </a:r>
          </a:p>
          <a:p>
            <a:pPr marL="0" indent="0">
              <a:buNone/>
            </a:pPr>
            <a:r>
              <a:rPr lang="en-US" dirty="0"/>
              <a:t>pear</a:t>
            </a:r>
          </a:p>
          <a:p>
            <a:pPr marL="0" indent="0">
              <a:buNone/>
            </a:pPr>
            <a:r>
              <a:rPr lang="en-US" dirty="0"/>
              <a:t>&gt;&gt;&gt; for </a:t>
            </a:r>
            <a:r>
              <a:rPr lang="en-US" dirty="0" err="1"/>
              <a:t>i</a:t>
            </a:r>
            <a:r>
              <a:rPr lang="en-US" dirty="0"/>
              <a:t> in sorted(list(basket)):</a:t>
            </a:r>
          </a:p>
          <a:p>
            <a:pPr marL="0" indent="0">
              <a:buNone/>
            </a:pPr>
            <a:r>
              <a:rPr lang="en-US" dirty="0"/>
              <a:t>	print(</a:t>
            </a:r>
            <a:r>
              <a:rPr lang="en-US" dirty="0" err="1"/>
              <a:t>i</a:t>
            </a:r>
            <a:r>
              <a:rPr lang="en-US" dirty="0"/>
              <a:t>)	</a:t>
            </a:r>
          </a:p>
          <a:p>
            <a:pPr marL="0" indent="0">
              <a:buNone/>
            </a:pPr>
            <a:r>
              <a:rPr lang="en-US" dirty="0"/>
              <a:t>apple</a:t>
            </a:r>
          </a:p>
          <a:p>
            <a:pPr marL="0" indent="0">
              <a:buNone/>
            </a:pPr>
            <a:r>
              <a:rPr lang="en-US" dirty="0"/>
              <a:t>apple</a:t>
            </a:r>
          </a:p>
          <a:p>
            <a:pPr marL="0" indent="0">
              <a:buNone/>
            </a:pPr>
            <a:r>
              <a:rPr lang="en-US" dirty="0"/>
              <a:t>banana</a:t>
            </a:r>
          </a:p>
          <a:p>
            <a:pPr marL="0" indent="0">
              <a:buNone/>
            </a:pPr>
            <a:r>
              <a:rPr lang="en-US" dirty="0"/>
              <a:t>orange</a:t>
            </a:r>
          </a:p>
          <a:p>
            <a:pPr marL="0" indent="0">
              <a:buNone/>
            </a:pPr>
            <a:r>
              <a:rPr lang="en-US" dirty="0"/>
              <a:t>orange</a:t>
            </a:r>
          </a:p>
          <a:p>
            <a:pPr marL="0" indent="0">
              <a:buNone/>
            </a:pPr>
            <a:r>
              <a:rPr lang="en-US" dirty="0"/>
              <a:t>pear</a:t>
            </a:r>
          </a:p>
        </p:txBody>
      </p:sp>
    </p:spTree>
    <p:extLst>
      <p:ext uri="{BB962C8B-B14F-4D97-AF65-F5344CB8AC3E}">
        <p14:creationId xmlns:p14="http://schemas.microsoft.com/office/powerpoint/2010/main" val="3375852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8209"/>
            <a:ext cx="10515600" cy="5958754"/>
          </a:xfrm>
        </p:spPr>
        <p:txBody>
          <a:bodyPr>
            <a:normAutofit fontScale="92500" lnSpcReduction="20000"/>
          </a:bodyPr>
          <a:lstStyle/>
          <a:p>
            <a:pPr marL="0" indent="0">
              <a:buNone/>
            </a:pPr>
            <a:r>
              <a:rPr lang="en-US" dirty="0"/>
              <a:t>&gt;&gt;&gt; for </a:t>
            </a:r>
            <a:r>
              <a:rPr lang="en-US" dirty="0" err="1"/>
              <a:t>i</a:t>
            </a:r>
            <a:r>
              <a:rPr lang="en-US" dirty="0"/>
              <a:t> in sorted(tuple(basket)):</a:t>
            </a:r>
          </a:p>
          <a:p>
            <a:pPr marL="0" indent="0">
              <a:buNone/>
            </a:pPr>
            <a:r>
              <a:rPr lang="en-US" dirty="0"/>
              <a:t>	print(</a:t>
            </a:r>
            <a:r>
              <a:rPr lang="en-US" dirty="0" err="1"/>
              <a:t>i</a:t>
            </a:r>
            <a:r>
              <a:rPr lang="en-US" dirty="0"/>
              <a:t>)</a:t>
            </a:r>
          </a:p>
          <a:p>
            <a:pPr marL="0" indent="0">
              <a:buNone/>
            </a:pPr>
            <a:r>
              <a:rPr lang="en-US" dirty="0"/>
              <a:t>apple</a:t>
            </a:r>
          </a:p>
          <a:p>
            <a:pPr marL="0" indent="0">
              <a:buNone/>
            </a:pPr>
            <a:r>
              <a:rPr lang="en-US" dirty="0"/>
              <a:t>apple</a:t>
            </a:r>
          </a:p>
          <a:p>
            <a:pPr marL="0" indent="0">
              <a:buNone/>
            </a:pPr>
            <a:r>
              <a:rPr lang="en-US" dirty="0"/>
              <a:t>banana</a:t>
            </a:r>
          </a:p>
          <a:p>
            <a:pPr marL="0" indent="0">
              <a:buNone/>
            </a:pPr>
            <a:r>
              <a:rPr lang="en-US" dirty="0"/>
              <a:t>orange</a:t>
            </a:r>
          </a:p>
          <a:p>
            <a:pPr marL="0" indent="0">
              <a:buNone/>
            </a:pPr>
            <a:r>
              <a:rPr lang="en-US" dirty="0"/>
              <a:t>orange</a:t>
            </a:r>
          </a:p>
          <a:p>
            <a:pPr marL="0" indent="0">
              <a:buNone/>
            </a:pPr>
            <a:r>
              <a:rPr lang="en-US" dirty="0"/>
              <a:t>pear</a:t>
            </a:r>
          </a:p>
          <a:p>
            <a:pPr marL="0" indent="0">
              <a:buNone/>
            </a:pPr>
            <a:r>
              <a:rPr lang="en-US" dirty="0"/>
              <a:t>&gt;&gt;&gt; for </a:t>
            </a:r>
            <a:r>
              <a:rPr lang="en-US" dirty="0" err="1"/>
              <a:t>i</a:t>
            </a:r>
            <a:r>
              <a:rPr lang="en-US" dirty="0"/>
              <a:t> in sorted(set(basket)):</a:t>
            </a:r>
          </a:p>
          <a:p>
            <a:pPr marL="0" indent="0">
              <a:buNone/>
            </a:pPr>
            <a:r>
              <a:rPr lang="en-US" dirty="0"/>
              <a:t>	print(</a:t>
            </a:r>
            <a:r>
              <a:rPr lang="en-US" dirty="0" err="1"/>
              <a:t>i</a:t>
            </a:r>
            <a:r>
              <a:rPr lang="en-US" dirty="0"/>
              <a:t>)</a:t>
            </a:r>
          </a:p>
          <a:p>
            <a:pPr marL="0" indent="0">
              <a:buNone/>
            </a:pPr>
            <a:r>
              <a:rPr lang="en-US" dirty="0"/>
              <a:t>apple</a:t>
            </a:r>
          </a:p>
          <a:p>
            <a:pPr marL="0" indent="0">
              <a:buNone/>
            </a:pPr>
            <a:r>
              <a:rPr lang="en-US" dirty="0"/>
              <a:t>banana</a:t>
            </a:r>
          </a:p>
          <a:p>
            <a:pPr marL="0" indent="0">
              <a:buNone/>
            </a:pPr>
            <a:r>
              <a:rPr lang="en-US" dirty="0"/>
              <a:t>orange</a:t>
            </a:r>
          </a:p>
          <a:p>
            <a:pPr marL="0" indent="0">
              <a:buNone/>
            </a:pPr>
            <a:r>
              <a:rPr lang="en-US" dirty="0"/>
              <a:t>pear</a:t>
            </a:r>
          </a:p>
          <a:p>
            <a:endParaRPr lang="en-US" dirty="0"/>
          </a:p>
        </p:txBody>
      </p:sp>
    </p:spTree>
    <p:extLst>
      <p:ext uri="{BB962C8B-B14F-4D97-AF65-F5344CB8AC3E}">
        <p14:creationId xmlns:p14="http://schemas.microsoft.com/office/powerpoint/2010/main" val="3634576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Conditions</a:t>
            </a:r>
            <a:br>
              <a:rPr lang="en-US" dirty="0"/>
            </a:br>
            <a:endParaRPr lang="en-US" dirty="0"/>
          </a:p>
        </p:txBody>
      </p:sp>
      <p:sp>
        <p:nvSpPr>
          <p:cNvPr id="3" name="Content Placeholder 2"/>
          <p:cNvSpPr>
            <a:spLocks noGrp="1"/>
          </p:cNvSpPr>
          <p:nvPr>
            <p:ph idx="1"/>
          </p:nvPr>
        </p:nvSpPr>
        <p:spPr>
          <a:xfrm>
            <a:off x="838200" y="1205344"/>
            <a:ext cx="10515600" cy="5424055"/>
          </a:xfrm>
        </p:spPr>
        <p:txBody>
          <a:bodyPr>
            <a:normAutofit fontScale="62500" lnSpcReduction="20000"/>
          </a:bodyPr>
          <a:lstStyle/>
          <a:p>
            <a:r>
              <a:rPr lang="en-US" dirty="0"/>
              <a:t>The conditions used in while and if statements can contain any operators, not just comparisons.</a:t>
            </a:r>
          </a:p>
          <a:p>
            <a:endParaRPr lang="en-US" dirty="0"/>
          </a:p>
          <a:p>
            <a:r>
              <a:rPr lang="en-US" dirty="0"/>
              <a:t>The comparison operators in and not in check whether a value occurs (does not occur) in a sequence. The operators is and is not compare whether two objects are really the same object; this only matters for mutable objects like lists. All comparison operators have the same priority, which is lower than that of all numerical operators.</a:t>
            </a:r>
          </a:p>
          <a:p>
            <a:endParaRPr lang="en-US" dirty="0"/>
          </a:p>
          <a:p>
            <a:r>
              <a:rPr lang="en-US" dirty="0"/>
              <a:t>Comparisons can be chained. For example, a &lt; b == c tests whether a is less than b and moreover b equals c.</a:t>
            </a:r>
          </a:p>
          <a:p>
            <a:endParaRPr lang="en-US" dirty="0"/>
          </a:p>
          <a:p>
            <a:r>
              <a:rPr lang="en-US" dirty="0"/>
              <a:t>Comparisons may be combined using the Boolean operators and </a:t>
            </a:r>
            <a:r>
              <a:rPr lang="en-US" dirty="0" err="1"/>
              <a:t>and</a:t>
            </a:r>
            <a:r>
              <a:rPr lang="en-US" dirty="0"/>
              <a:t> or, and the outcome of a comparison (or of any other Boolean expression) may be negated with not. These have lower priorities than comparison operators; between them, not has the highest priority and or the lowest, so that A and not B or C is equivalent to (A and (not B)) or C. As always, parentheses can be used to express the desired composition.</a:t>
            </a:r>
          </a:p>
          <a:p>
            <a:endParaRPr lang="en-US" dirty="0"/>
          </a:p>
          <a:p>
            <a:r>
              <a:rPr lang="en-US" dirty="0"/>
              <a:t>The Boolean operators and </a:t>
            </a:r>
            <a:r>
              <a:rPr lang="en-US" dirty="0" err="1"/>
              <a:t>and</a:t>
            </a:r>
            <a:r>
              <a:rPr lang="en-US" dirty="0"/>
              <a:t> or are so-called short-circuit operators: their arguments are evaluated from left to right, and evaluation stops as soon as the outcome is determined. For example, if A and C are true but B is false, A and B and C does not evaluate the expression C. When used as a general value and not as a Boolean, the return value of a short-circuit operator is the last evaluated argument.</a:t>
            </a:r>
          </a:p>
        </p:txBody>
      </p:sp>
    </p:spTree>
    <p:extLst>
      <p:ext uri="{BB962C8B-B14F-4D97-AF65-F5344CB8AC3E}">
        <p14:creationId xmlns:p14="http://schemas.microsoft.com/office/powerpoint/2010/main" val="405334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Sequences and Other Types</a:t>
            </a:r>
          </a:p>
        </p:txBody>
      </p:sp>
      <p:sp>
        <p:nvSpPr>
          <p:cNvPr id="3" name="Content Placeholder 2"/>
          <p:cNvSpPr>
            <a:spLocks noGrp="1"/>
          </p:cNvSpPr>
          <p:nvPr>
            <p:ph idx="1"/>
          </p:nvPr>
        </p:nvSpPr>
        <p:spPr>
          <a:xfrm>
            <a:off x="838200" y="1475509"/>
            <a:ext cx="10515600" cy="4701454"/>
          </a:xfrm>
        </p:spPr>
        <p:txBody>
          <a:bodyPr>
            <a:normAutofit/>
          </a:bodyPr>
          <a:lstStyle/>
          <a:p>
            <a:r>
              <a:rPr lang="en-US" dirty="0"/>
              <a:t>Sequence objects may be compared to other objects with the same sequence type. </a:t>
            </a:r>
          </a:p>
          <a:p>
            <a:r>
              <a:rPr lang="en-US" dirty="0"/>
              <a:t>The comparison uses lexicographical ordering: first the first two items are compared, and if they differ this determines the outcome of the comparison; if they are equal, the next two items are compared, and so on, until either sequence is exhausted. </a:t>
            </a:r>
          </a:p>
          <a:p>
            <a:r>
              <a:rPr lang="en-US" dirty="0"/>
              <a:t>If two items to be compared are themselves sequences of the same type, the lexicographical comparison is carried out recursively. </a:t>
            </a:r>
          </a:p>
          <a:p>
            <a:r>
              <a:rPr lang="en-US" dirty="0"/>
              <a:t>If all items of two sequences compare equal, the sequences are considered equal. If one sequence is an initial sub-sequence of the other, the shorter sequence is the smaller (lesser) one. </a:t>
            </a:r>
          </a:p>
        </p:txBody>
      </p:sp>
    </p:spTree>
    <p:extLst>
      <p:ext uri="{BB962C8B-B14F-4D97-AF65-F5344CB8AC3E}">
        <p14:creationId xmlns:p14="http://schemas.microsoft.com/office/powerpoint/2010/main" val="4188549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pPr marL="0" indent="0">
              <a:buNone/>
            </a:pPr>
            <a:r>
              <a:rPr lang="en-US" dirty="0"/>
              <a:t>(1, 2, 3)&lt; (1, 2, 4)</a:t>
            </a:r>
          </a:p>
          <a:p>
            <a:pPr marL="0" indent="0">
              <a:buNone/>
            </a:pPr>
            <a:r>
              <a:rPr lang="en-US" dirty="0"/>
              <a:t>[1, 2, 3]&lt; [1, 2, 4]</a:t>
            </a:r>
          </a:p>
          <a:p>
            <a:pPr marL="0" indent="0">
              <a:buNone/>
            </a:pPr>
            <a:r>
              <a:rPr lang="en-US" dirty="0"/>
              <a:t>'ABC' &lt; 'C' &lt; 'Pascal' &lt; 'Python'</a:t>
            </a:r>
          </a:p>
          <a:p>
            <a:pPr marL="0" indent="0">
              <a:buNone/>
            </a:pPr>
            <a:r>
              <a:rPr lang="en-US" dirty="0"/>
              <a:t>(1, 2, 3, 4)&lt; (1, 2, 4)</a:t>
            </a:r>
          </a:p>
          <a:p>
            <a:pPr marL="0" indent="0">
              <a:buNone/>
            </a:pPr>
            <a:r>
              <a:rPr lang="en-US" dirty="0"/>
              <a:t>(1, 2)&lt; (1, 2, -1)</a:t>
            </a:r>
          </a:p>
          <a:p>
            <a:pPr marL="0" indent="0">
              <a:buNone/>
            </a:pPr>
            <a:r>
              <a:rPr lang="en-US" dirty="0"/>
              <a:t>(1, 2, 3)== (1.0, 2.0, 3.0)</a:t>
            </a:r>
          </a:p>
          <a:p>
            <a:pPr marL="0" indent="0">
              <a:buNone/>
            </a:pPr>
            <a:r>
              <a:rPr lang="en-US" dirty="0"/>
              <a:t>(1, 2, ('aa', 'ab'))&lt; (1, 2, ('</a:t>
            </a:r>
            <a:r>
              <a:rPr lang="en-US" dirty="0" err="1"/>
              <a:t>abc</a:t>
            </a:r>
            <a:r>
              <a:rPr lang="en-US" dirty="0"/>
              <a:t>', 'a'), 4)</a:t>
            </a:r>
          </a:p>
        </p:txBody>
      </p:sp>
    </p:spTree>
    <p:extLst>
      <p:ext uri="{BB962C8B-B14F-4D97-AF65-F5344CB8AC3E}">
        <p14:creationId xmlns:p14="http://schemas.microsoft.com/office/powerpoint/2010/main" val="2893123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a:t>
            </a:r>
          </a:p>
        </p:txBody>
      </p:sp>
      <p:sp>
        <p:nvSpPr>
          <p:cNvPr id="3" name="Content Placeholder 2"/>
          <p:cNvSpPr>
            <a:spLocks noGrp="1"/>
          </p:cNvSpPr>
          <p:nvPr>
            <p:ph idx="1"/>
          </p:nvPr>
        </p:nvSpPr>
        <p:spPr/>
        <p:txBody>
          <a:bodyPr/>
          <a:lstStyle/>
          <a:p>
            <a:r>
              <a:rPr lang="en-US" dirty="0"/>
              <a:t>What, why and when a module in python?</a:t>
            </a:r>
          </a:p>
          <a:p>
            <a:r>
              <a:rPr lang="en-US" dirty="0"/>
              <a:t>A module can contain executable statements as well as function definitions.</a:t>
            </a:r>
          </a:p>
          <a:p>
            <a:r>
              <a:rPr lang="en-US" dirty="0"/>
              <a:t>Modules can import other modules.</a:t>
            </a:r>
          </a:p>
          <a:p>
            <a:r>
              <a:rPr lang="en-US" dirty="0"/>
              <a:t>The imported module names are placed in the importing module’s global symbol table.</a:t>
            </a:r>
          </a:p>
        </p:txBody>
      </p:sp>
    </p:spTree>
    <p:extLst>
      <p:ext uri="{BB962C8B-B14F-4D97-AF65-F5344CB8AC3E}">
        <p14:creationId xmlns:p14="http://schemas.microsoft.com/office/powerpoint/2010/main" val="2250121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a:t>
            </a:r>
          </a:p>
        </p:txBody>
      </p:sp>
      <p:sp>
        <p:nvSpPr>
          <p:cNvPr id="3" name="Content Placeholder 2"/>
          <p:cNvSpPr>
            <a:spLocks noGrp="1"/>
          </p:cNvSpPr>
          <p:nvPr>
            <p:ph idx="1"/>
          </p:nvPr>
        </p:nvSpPr>
        <p:spPr>
          <a:xfrm>
            <a:off x="838200" y="1371600"/>
            <a:ext cx="10515600" cy="5226627"/>
          </a:xfrm>
        </p:spPr>
        <p:txBody>
          <a:bodyPr>
            <a:normAutofit fontScale="70000" lnSpcReduction="20000"/>
          </a:bodyPr>
          <a:lstStyle/>
          <a:p>
            <a:pPr marL="0" indent="0">
              <a:buNone/>
            </a:pPr>
            <a:r>
              <a:rPr lang="en-US" dirty="0" err="1"/>
              <a:t>def</a:t>
            </a:r>
            <a:r>
              <a:rPr lang="en-US" dirty="0"/>
              <a:t> fib(n):    # Fibonacci series up to n</a:t>
            </a:r>
          </a:p>
          <a:p>
            <a:pPr marL="0" indent="0">
              <a:buNone/>
            </a:pPr>
            <a:r>
              <a:rPr lang="en-US" dirty="0"/>
              <a:t>    a, b = 0, 1</a:t>
            </a:r>
          </a:p>
          <a:p>
            <a:pPr marL="0" indent="0">
              <a:buNone/>
            </a:pPr>
            <a:r>
              <a:rPr lang="en-US" dirty="0"/>
              <a:t>    while b &lt; n:</a:t>
            </a:r>
          </a:p>
          <a:p>
            <a:pPr marL="0" indent="0">
              <a:buNone/>
            </a:pPr>
            <a:r>
              <a:rPr lang="en-US" dirty="0"/>
              <a:t>        print(b)</a:t>
            </a:r>
          </a:p>
          <a:p>
            <a:pPr marL="0" indent="0">
              <a:buNone/>
            </a:pPr>
            <a:r>
              <a:rPr lang="en-US" dirty="0"/>
              <a:t>        a, b = b, </a:t>
            </a:r>
            <a:r>
              <a:rPr lang="en-US" dirty="0" err="1"/>
              <a:t>a+b</a:t>
            </a:r>
            <a:endParaRPr lang="en-US" dirty="0"/>
          </a:p>
          <a:p>
            <a:pPr marL="0" indent="0">
              <a:buNone/>
            </a:pPr>
            <a:endParaRPr lang="en-US" dirty="0"/>
          </a:p>
          <a:p>
            <a:pPr marL="0" indent="0">
              <a:buNone/>
            </a:pPr>
            <a:r>
              <a:rPr lang="en-US" dirty="0" err="1"/>
              <a:t>def</a:t>
            </a:r>
            <a:r>
              <a:rPr lang="en-US" dirty="0"/>
              <a:t> fib2(n):   # Fibonacci series up to n</a:t>
            </a:r>
          </a:p>
          <a:p>
            <a:pPr marL="0" indent="0">
              <a:buNone/>
            </a:pPr>
            <a:r>
              <a:rPr lang="en-US" dirty="0"/>
              <a:t>    result = []</a:t>
            </a:r>
          </a:p>
          <a:p>
            <a:pPr marL="0" indent="0">
              <a:buNone/>
            </a:pPr>
            <a:r>
              <a:rPr lang="en-US" dirty="0"/>
              <a:t>    a, b = 0, 1</a:t>
            </a:r>
          </a:p>
          <a:p>
            <a:pPr marL="0" indent="0">
              <a:buNone/>
            </a:pPr>
            <a:r>
              <a:rPr lang="en-US" dirty="0"/>
              <a:t>    while b &lt; n:</a:t>
            </a:r>
          </a:p>
          <a:p>
            <a:pPr marL="0" indent="0">
              <a:buNone/>
            </a:pPr>
            <a:r>
              <a:rPr lang="en-US" dirty="0"/>
              <a:t>        </a:t>
            </a:r>
            <a:r>
              <a:rPr lang="en-US" dirty="0" err="1"/>
              <a:t>result.append</a:t>
            </a:r>
            <a:r>
              <a:rPr lang="en-US" dirty="0"/>
              <a:t>(b)</a:t>
            </a:r>
          </a:p>
          <a:p>
            <a:pPr marL="0" indent="0">
              <a:buNone/>
            </a:pPr>
            <a:r>
              <a:rPr lang="en-US" dirty="0"/>
              <a:t>        a, b = b, </a:t>
            </a:r>
            <a:r>
              <a:rPr lang="en-US" dirty="0" err="1"/>
              <a:t>a+b</a:t>
            </a:r>
            <a:endParaRPr lang="en-US" dirty="0"/>
          </a:p>
          <a:p>
            <a:pPr marL="0" indent="0">
              <a:buNone/>
            </a:pPr>
            <a:r>
              <a:rPr lang="en-US" dirty="0"/>
              <a:t>    return (result)</a:t>
            </a:r>
          </a:p>
          <a:p>
            <a:pPr marL="0" indent="0">
              <a:buNone/>
            </a:pPr>
            <a:r>
              <a:rPr lang="en-US" dirty="0"/>
              <a:t>&gt;&gt;&gt; Import file(without .</a:t>
            </a:r>
            <a:r>
              <a:rPr lang="en-US" dirty="0" err="1"/>
              <a:t>py</a:t>
            </a:r>
            <a:r>
              <a:rPr lang="en-US" dirty="0"/>
              <a:t> extension) as f</a:t>
            </a:r>
          </a:p>
          <a:p>
            <a:pPr marL="0" indent="0">
              <a:buNone/>
            </a:pPr>
            <a:r>
              <a:rPr lang="en-US" dirty="0"/>
              <a:t>&gt;&gt;&gt; from file import </a:t>
            </a:r>
            <a:r>
              <a:rPr lang="en-US" dirty="0" err="1"/>
              <a:t>funtionname</a:t>
            </a:r>
            <a:endParaRPr lang="en-US" dirty="0"/>
          </a:p>
        </p:txBody>
      </p:sp>
    </p:spTree>
    <p:extLst>
      <p:ext uri="{BB962C8B-B14F-4D97-AF65-F5344CB8AC3E}">
        <p14:creationId xmlns:p14="http://schemas.microsoft.com/office/powerpoint/2010/main" val="416451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import functions in modules</a:t>
            </a:r>
          </a:p>
        </p:txBody>
      </p:sp>
      <p:sp>
        <p:nvSpPr>
          <p:cNvPr id="3" name="Content Placeholder 2"/>
          <p:cNvSpPr>
            <a:spLocks noGrp="1"/>
          </p:cNvSpPr>
          <p:nvPr>
            <p:ph idx="1"/>
          </p:nvPr>
        </p:nvSpPr>
        <p:spPr/>
        <p:txBody>
          <a:bodyPr/>
          <a:lstStyle/>
          <a:p>
            <a:pPr marL="0" indent="0">
              <a:buNone/>
            </a:pPr>
            <a:r>
              <a:rPr lang="en-US" dirty="0"/>
              <a:t>&gt;&gt;&gt; import modules as m</a:t>
            </a:r>
          </a:p>
          <a:p>
            <a:pPr marL="0" indent="0">
              <a:buNone/>
            </a:pPr>
            <a:r>
              <a:rPr lang="en-US" dirty="0"/>
              <a:t>&gt;&gt;&gt; </a:t>
            </a:r>
            <a:r>
              <a:rPr lang="en-US" dirty="0" err="1"/>
              <a:t>m.fib</a:t>
            </a:r>
            <a:r>
              <a:rPr lang="en-US" dirty="0"/>
              <a:t>(10)</a:t>
            </a:r>
          </a:p>
          <a:p>
            <a:pPr marL="0" indent="0">
              <a:buNone/>
            </a:pPr>
            <a:r>
              <a:rPr lang="en-US" dirty="0"/>
              <a:t>1 1 2 3 5 8</a:t>
            </a:r>
          </a:p>
          <a:p>
            <a:pPr marL="0" indent="0">
              <a:buNone/>
            </a:pPr>
            <a:r>
              <a:rPr lang="en-US" dirty="0"/>
              <a:t>&gt;&gt;&gt; from modules import fib</a:t>
            </a:r>
          </a:p>
          <a:p>
            <a:pPr marL="0" indent="0">
              <a:buNone/>
            </a:pPr>
            <a:r>
              <a:rPr lang="en-US" dirty="0"/>
              <a:t>&gt;&gt;&gt; from modules import fib,fib2</a:t>
            </a:r>
          </a:p>
          <a:p>
            <a:pPr marL="0" indent="0">
              <a:buNone/>
            </a:pPr>
            <a:r>
              <a:rPr lang="en-US" dirty="0"/>
              <a:t>&gt;&gt;&gt; from modules import *</a:t>
            </a:r>
          </a:p>
          <a:p>
            <a:pPr marL="0" indent="0">
              <a:buNone/>
            </a:pPr>
            <a:r>
              <a:rPr lang="en-US" dirty="0"/>
              <a:t>This imports all names except those beginning with an underscore (_).</a:t>
            </a:r>
          </a:p>
        </p:txBody>
      </p:sp>
    </p:spTree>
    <p:extLst>
      <p:ext uri="{BB962C8B-B14F-4D97-AF65-F5344CB8AC3E}">
        <p14:creationId xmlns:p14="http://schemas.microsoft.com/office/powerpoint/2010/main" val="2452576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Basics</a:t>
            </a:r>
          </a:p>
        </p:txBody>
      </p:sp>
      <p:sp>
        <p:nvSpPr>
          <p:cNvPr id="3" name="Content Placeholder 2"/>
          <p:cNvSpPr>
            <a:spLocks noGrp="1"/>
          </p:cNvSpPr>
          <p:nvPr>
            <p:ph idx="1"/>
          </p:nvPr>
        </p:nvSpPr>
        <p:spPr/>
        <p:txBody>
          <a:bodyPr/>
          <a:lstStyle/>
          <a:p>
            <a:r>
              <a:rPr lang="en-US" dirty="0"/>
              <a:t>If you don’t want characters prefaced by \ to be interpreted as special characters, you can use raw strings by adding an r before the first quote:</a:t>
            </a:r>
          </a:p>
          <a:p>
            <a:endParaRPr lang="en-US" dirty="0"/>
          </a:p>
          <a:p>
            <a:pPr marL="0" indent="0">
              <a:buNone/>
            </a:pPr>
            <a:r>
              <a:rPr lang="en-US" dirty="0"/>
              <a:t>&gt;&gt;&gt; print('C:\some\name')  # here </a:t>
            </a:r>
            <a:r>
              <a:rPr lang="en-US" b="1" dirty="0"/>
              <a:t>\n </a:t>
            </a:r>
            <a:r>
              <a:rPr lang="en-US" dirty="0"/>
              <a:t>means newline!</a:t>
            </a:r>
          </a:p>
          <a:p>
            <a:pPr marL="0" indent="0">
              <a:buNone/>
            </a:pPr>
            <a:r>
              <a:rPr lang="en-US" dirty="0"/>
              <a:t>C:\some</a:t>
            </a:r>
          </a:p>
          <a:p>
            <a:pPr marL="0" indent="0">
              <a:buNone/>
            </a:pPr>
            <a:r>
              <a:rPr lang="en-US" dirty="0" err="1"/>
              <a:t>ame</a:t>
            </a:r>
            <a:endParaRPr lang="en-US" dirty="0"/>
          </a:p>
          <a:p>
            <a:pPr marL="0" indent="0">
              <a:buNone/>
            </a:pPr>
            <a:r>
              <a:rPr lang="en-US" dirty="0"/>
              <a:t>&gt;&gt;&gt; print(</a:t>
            </a:r>
            <a:r>
              <a:rPr lang="en-US" dirty="0" err="1"/>
              <a:t>r'C</a:t>
            </a:r>
            <a:r>
              <a:rPr lang="en-US" dirty="0"/>
              <a:t>:\some\name')  # note the r before the quote</a:t>
            </a:r>
          </a:p>
          <a:p>
            <a:pPr marL="0" indent="0">
              <a:buNone/>
            </a:pPr>
            <a:r>
              <a:rPr lang="en-US" dirty="0"/>
              <a:t>C:\some\name</a:t>
            </a:r>
          </a:p>
        </p:txBody>
      </p:sp>
    </p:spTree>
    <p:extLst>
      <p:ext uri="{BB962C8B-B14F-4D97-AF65-F5344CB8AC3E}">
        <p14:creationId xmlns:p14="http://schemas.microsoft.com/office/powerpoint/2010/main" val="789411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module can contain executable statements as well as function definitions. </a:t>
            </a:r>
          </a:p>
          <a:p>
            <a:r>
              <a:rPr lang="en-US" dirty="0"/>
              <a:t>These statements are intended to initialize the module. </a:t>
            </a:r>
          </a:p>
          <a:p>
            <a:r>
              <a:rPr lang="en-US" dirty="0"/>
              <a:t>They are executed only the </a:t>
            </a:r>
            <a:r>
              <a:rPr lang="en-US" i="1" dirty="0"/>
              <a:t>first</a:t>
            </a:r>
            <a:r>
              <a:rPr lang="en-US" dirty="0"/>
              <a:t> time the module name is encountered in an import statement.  (They also run if the file is executed as a script.)</a:t>
            </a:r>
          </a:p>
        </p:txBody>
      </p:sp>
    </p:spTree>
    <p:extLst>
      <p:ext uri="{BB962C8B-B14F-4D97-AF65-F5344CB8AC3E}">
        <p14:creationId xmlns:p14="http://schemas.microsoft.com/office/powerpoint/2010/main" val="3549121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3291"/>
            <a:ext cx="10515600" cy="5823672"/>
          </a:xfrm>
        </p:spPr>
        <p:txBody>
          <a:bodyPr/>
          <a:lstStyle/>
          <a:p>
            <a:r>
              <a:rPr lang="en-US" dirty="0"/>
              <a:t>Note that in general the practice of importing * from a module or package is frowned upon, since it often causes poorly readable code. However, it is okay to use it to save typing in interactive sessions.</a:t>
            </a:r>
          </a:p>
          <a:p>
            <a:endParaRPr lang="en-US" dirty="0"/>
          </a:p>
          <a:p>
            <a:r>
              <a:rPr lang="en-US" dirty="0"/>
              <a:t> For efficiency reasons, each module is only imported once per interpreter session. Therefore, if you change your modules, you must restart the interpreter  or, if it’s just one module you want to test interactively, use </a:t>
            </a:r>
            <a:r>
              <a:rPr lang="en-US" dirty="0" err="1"/>
              <a:t>importlib.reload</a:t>
            </a:r>
            <a:r>
              <a:rPr lang="en-US" dirty="0"/>
              <a:t>(), e.g. import </a:t>
            </a:r>
            <a:r>
              <a:rPr lang="en-US" dirty="0" err="1"/>
              <a:t>importlib</a:t>
            </a:r>
            <a:r>
              <a:rPr lang="en-US" dirty="0"/>
              <a:t>; </a:t>
            </a:r>
            <a:r>
              <a:rPr lang="en-US" dirty="0" err="1"/>
              <a:t>importlib.reload</a:t>
            </a:r>
            <a:r>
              <a:rPr lang="en-US" dirty="0"/>
              <a:t>(</a:t>
            </a:r>
            <a:r>
              <a:rPr lang="en-US" dirty="0" err="1"/>
              <a:t>modulename</a:t>
            </a:r>
            <a:r>
              <a:rPr lang="en-US" dirty="0"/>
              <a:t>). (Note: </a:t>
            </a:r>
            <a:r>
              <a:rPr lang="en-US" b="1" dirty="0"/>
              <a:t>This </a:t>
            </a:r>
            <a:r>
              <a:rPr lang="en-US" b="1" dirty="0" err="1"/>
              <a:t>doesnot</a:t>
            </a:r>
            <a:r>
              <a:rPr lang="en-US" b="1" dirty="0"/>
              <a:t> work if your folder is not having import lib module</a:t>
            </a:r>
            <a:r>
              <a:rPr lang="en-US" dirty="0"/>
              <a:t>)</a:t>
            </a:r>
          </a:p>
          <a:p>
            <a:endParaRPr lang="en-US" dirty="0"/>
          </a:p>
          <a:p>
            <a:endParaRPr lang="en-US" dirty="0"/>
          </a:p>
        </p:txBody>
      </p:sp>
    </p:spTree>
    <p:extLst>
      <p:ext uri="{BB962C8B-B14F-4D97-AF65-F5344CB8AC3E}">
        <p14:creationId xmlns:p14="http://schemas.microsoft.com/office/powerpoint/2010/main" val="820876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search</a:t>
            </a:r>
          </a:p>
        </p:txBody>
      </p:sp>
      <p:sp>
        <p:nvSpPr>
          <p:cNvPr id="3" name="Content Placeholder 2"/>
          <p:cNvSpPr>
            <a:spLocks noGrp="1"/>
          </p:cNvSpPr>
          <p:nvPr>
            <p:ph idx="1"/>
          </p:nvPr>
        </p:nvSpPr>
        <p:spPr/>
        <p:txBody>
          <a:bodyPr/>
          <a:lstStyle/>
          <a:p>
            <a:r>
              <a:rPr lang="en-US" dirty="0"/>
              <a:t>If a module is imported</a:t>
            </a:r>
          </a:p>
          <a:p>
            <a:pPr lvl="1"/>
            <a:r>
              <a:rPr lang="en-US" dirty="0"/>
              <a:t>Interpreter looks for it in a built-in module with the given name.</a:t>
            </a:r>
          </a:p>
          <a:p>
            <a:pPr lvl="1"/>
            <a:r>
              <a:rPr lang="en-US" dirty="0"/>
              <a:t>If not found it will search for name.py in the list of directories given by the variable </a:t>
            </a:r>
            <a:r>
              <a:rPr lang="en-US" dirty="0" err="1"/>
              <a:t>sys.path</a:t>
            </a:r>
            <a:endParaRPr lang="en-US" dirty="0"/>
          </a:p>
        </p:txBody>
      </p:sp>
    </p:spTree>
    <p:extLst>
      <p:ext uri="{BB962C8B-B14F-4D97-AF65-F5344CB8AC3E}">
        <p14:creationId xmlns:p14="http://schemas.microsoft.com/office/powerpoint/2010/main" val="2572426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Compiled Python Files</a:t>
            </a:r>
          </a:p>
        </p:txBody>
      </p:sp>
      <p:sp>
        <p:nvSpPr>
          <p:cNvPr id="3" name="Content Placeholder 2"/>
          <p:cNvSpPr>
            <a:spLocks noGrp="1"/>
          </p:cNvSpPr>
          <p:nvPr>
            <p:ph idx="1"/>
          </p:nvPr>
        </p:nvSpPr>
        <p:spPr/>
        <p:txBody>
          <a:bodyPr/>
          <a:lstStyle/>
          <a:p>
            <a:r>
              <a:rPr lang="en-US" dirty="0"/>
              <a:t>To speed up loading modules, Python caches the compiled version of each module in the __</a:t>
            </a:r>
            <a:r>
              <a:rPr lang="en-US" dirty="0" err="1"/>
              <a:t>pycache</a:t>
            </a:r>
            <a:r>
              <a:rPr lang="en-US" dirty="0"/>
              <a:t>__ directory under the name </a:t>
            </a:r>
            <a:r>
              <a:rPr lang="en-US" dirty="0" err="1"/>
              <a:t>module.version.pyc</a:t>
            </a:r>
            <a:endParaRPr lang="en-US" dirty="0"/>
          </a:p>
          <a:p>
            <a:r>
              <a:rPr lang="en-US" dirty="0"/>
              <a:t>The version encodes the format of the compiled file which usually holds version number.</a:t>
            </a:r>
          </a:p>
          <a:p>
            <a:r>
              <a:rPr lang="en-US" dirty="0"/>
              <a:t>You can use the -O or -OO switches on the Python command to reduce the size of a compiled module.</a:t>
            </a:r>
          </a:p>
          <a:p>
            <a:r>
              <a:rPr lang="en-US" dirty="0"/>
              <a:t>The -O switch removes assert statements, the -OO switch removes both assert statements and __doc__ strings.</a:t>
            </a:r>
          </a:p>
        </p:txBody>
      </p:sp>
      <p:cxnSp>
        <p:nvCxnSpPr>
          <p:cNvPr id="6" name="Straight Arrow Connector 5"/>
          <p:cNvCxnSpPr/>
          <p:nvPr/>
        </p:nvCxnSpPr>
        <p:spPr>
          <a:xfrm flipV="1">
            <a:off x="2244436" y="3002973"/>
            <a:ext cx="301337"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478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Assert statements</a:t>
            </a:r>
          </a:p>
        </p:txBody>
      </p:sp>
      <p:sp>
        <p:nvSpPr>
          <p:cNvPr id="3" name="Content Placeholder 2"/>
          <p:cNvSpPr>
            <a:spLocks noGrp="1"/>
          </p:cNvSpPr>
          <p:nvPr>
            <p:ph idx="1"/>
          </p:nvPr>
        </p:nvSpPr>
        <p:spPr/>
        <p:txBody>
          <a:bodyPr/>
          <a:lstStyle/>
          <a:p>
            <a:pPr marL="0" indent="0">
              <a:buNone/>
            </a:pPr>
            <a:r>
              <a:rPr lang="en-US" dirty="0" err="1"/>
              <a:t>def</a:t>
            </a:r>
            <a:r>
              <a:rPr lang="en-US" dirty="0"/>
              <a:t> </a:t>
            </a:r>
            <a:r>
              <a:rPr lang="en-US" dirty="0" err="1"/>
              <a:t>KelvinToFahrenheit</a:t>
            </a:r>
            <a:r>
              <a:rPr lang="en-US" dirty="0"/>
              <a:t>(Temperature):</a:t>
            </a:r>
          </a:p>
          <a:p>
            <a:pPr marL="0" indent="0">
              <a:buNone/>
            </a:pPr>
            <a:r>
              <a:rPr lang="en-US" dirty="0"/>
              <a:t>   assert (Temperature &gt;= 0),"Colder than absolute zero!"</a:t>
            </a:r>
          </a:p>
          <a:p>
            <a:pPr marL="0" indent="0">
              <a:buNone/>
            </a:pPr>
            <a:r>
              <a:rPr lang="en-US" dirty="0"/>
              <a:t>   return ((Temperature-273)*1.8)+32</a:t>
            </a:r>
          </a:p>
          <a:p>
            <a:pPr marL="0" indent="0">
              <a:buNone/>
            </a:pPr>
            <a:endParaRPr lang="en-US" dirty="0"/>
          </a:p>
          <a:p>
            <a:pPr marL="0" indent="0">
              <a:buNone/>
            </a:pPr>
            <a:r>
              <a:rPr lang="en-US" dirty="0"/>
              <a:t>print </a:t>
            </a:r>
            <a:r>
              <a:rPr lang="en-US" dirty="0" err="1"/>
              <a:t>KelvinToFahrenheit</a:t>
            </a:r>
            <a:r>
              <a:rPr lang="en-US" dirty="0"/>
              <a:t>(273)</a:t>
            </a:r>
          </a:p>
          <a:p>
            <a:pPr marL="0" indent="0">
              <a:buNone/>
            </a:pPr>
            <a:r>
              <a:rPr lang="en-US" dirty="0"/>
              <a:t>print </a:t>
            </a:r>
            <a:r>
              <a:rPr lang="en-US" dirty="0" err="1"/>
              <a:t>int</a:t>
            </a:r>
            <a:r>
              <a:rPr lang="en-US" dirty="0"/>
              <a:t>(</a:t>
            </a:r>
            <a:r>
              <a:rPr lang="en-US" dirty="0" err="1"/>
              <a:t>KelvinToFahrenheit</a:t>
            </a:r>
            <a:r>
              <a:rPr lang="en-US" dirty="0"/>
              <a:t>(505.78))</a:t>
            </a:r>
          </a:p>
          <a:p>
            <a:pPr marL="0" indent="0">
              <a:buNone/>
            </a:pPr>
            <a:r>
              <a:rPr lang="en-US" dirty="0"/>
              <a:t>print </a:t>
            </a:r>
            <a:r>
              <a:rPr lang="en-US" dirty="0" err="1"/>
              <a:t>KelvinToFahrenheit</a:t>
            </a:r>
            <a:r>
              <a:rPr lang="en-US" dirty="0"/>
              <a:t>(-5)</a:t>
            </a:r>
          </a:p>
          <a:p>
            <a:pPr marL="0" indent="0">
              <a:buNone/>
            </a:pPr>
            <a:endParaRPr lang="en-US" dirty="0"/>
          </a:p>
        </p:txBody>
      </p:sp>
    </p:spTree>
    <p:extLst>
      <p:ext uri="{BB962C8B-B14F-4D97-AF65-F5344CB8AC3E}">
        <p14:creationId xmlns:p14="http://schemas.microsoft.com/office/powerpoint/2010/main" val="3479971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32.0</a:t>
            </a:r>
          </a:p>
          <a:p>
            <a:pPr marL="0" indent="0">
              <a:buNone/>
            </a:pPr>
            <a:r>
              <a:rPr lang="en-US" dirty="0"/>
              <a:t>451</a:t>
            </a:r>
          </a:p>
          <a:p>
            <a:pPr marL="0" indent="0">
              <a:buNone/>
            </a:pPr>
            <a:r>
              <a:rPr lang="en-US" dirty="0" err="1"/>
              <a:t>Traceback</a:t>
            </a:r>
            <a:r>
              <a:rPr lang="en-US" dirty="0"/>
              <a:t> (most recent call last):</a:t>
            </a:r>
          </a:p>
          <a:p>
            <a:pPr marL="0" indent="0">
              <a:buNone/>
            </a:pPr>
            <a:r>
              <a:rPr lang="en-US" dirty="0"/>
              <a:t>   File "test.py", line 9, in &lt;module&gt;</a:t>
            </a:r>
          </a:p>
          <a:p>
            <a:pPr marL="0" indent="0">
              <a:buNone/>
            </a:pPr>
            <a:r>
              <a:rPr lang="en-US" dirty="0"/>
              <a:t>      print </a:t>
            </a:r>
            <a:r>
              <a:rPr lang="en-US" dirty="0" err="1"/>
              <a:t>KelvinToFahrenheit</a:t>
            </a:r>
            <a:r>
              <a:rPr lang="en-US" dirty="0"/>
              <a:t>(-5)</a:t>
            </a:r>
          </a:p>
          <a:p>
            <a:pPr marL="0" indent="0">
              <a:buNone/>
            </a:pPr>
            <a:r>
              <a:rPr lang="en-US" dirty="0"/>
              <a:t>   File "test.py", line 4, in </a:t>
            </a:r>
            <a:r>
              <a:rPr lang="en-US" dirty="0" err="1"/>
              <a:t>KelvinToFahrenheit</a:t>
            </a:r>
            <a:endParaRPr lang="en-US" dirty="0"/>
          </a:p>
          <a:p>
            <a:pPr marL="0" indent="0">
              <a:buNone/>
            </a:pPr>
            <a:r>
              <a:rPr lang="en-US" dirty="0"/>
              <a:t>      assert (Temperature &gt;= 0),"Colder than absolute zero!"</a:t>
            </a:r>
          </a:p>
          <a:p>
            <a:pPr marL="0" indent="0">
              <a:buNone/>
            </a:pPr>
            <a:r>
              <a:rPr lang="en-US" dirty="0" err="1"/>
              <a:t>AssertionError</a:t>
            </a:r>
            <a:r>
              <a:rPr lang="en-US" dirty="0"/>
              <a:t>: Colder than absolute zero!</a:t>
            </a:r>
          </a:p>
          <a:p>
            <a:pPr marL="0" indent="0">
              <a:buNone/>
            </a:pPr>
            <a:endParaRPr lang="en-US" dirty="0"/>
          </a:p>
        </p:txBody>
      </p:sp>
    </p:spTree>
    <p:extLst>
      <p:ext uri="{BB962C8B-B14F-4D97-AF65-F5344CB8AC3E}">
        <p14:creationId xmlns:p14="http://schemas.microsoft.com/office/powerpoint/2010/main" val="1777644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Modules</a:t>
            </a:r>
          </a:p>
        </p:txBody>
      </p:sp>
      <p:sp>
        <p:nvSpPr>
          <p:cNvPr id="3" name="Content Placeholder 2"/>
          <p:cNvSpPr>
            <a:spLocks noGrp="1"/>
          </p:cNvSpPr>
          <p:nvPr>
            <p:ph idx="1"/>
          </p:nvPr>
        </p:nvSpPr>
        <p:spPr>
          <a:xfrm>
            <a:off x="838200" y="1444336"/>
            <a:ext cx="10515600" cy="4732627"/>
          </a:xfrm>
        </p:spPr>
        <p:txBody>
          <a:bodyPr>
            <a:normAutofit/>
          </a:bodyPr>
          <a:lstStyle/>
          <a:p>
            <a:r>
              <a:rPr lang="en-US" dirty="0"/>
              <a:t>Python comes with a library of standard modules</a:t>
            </a:r>
          </a:p>
          <a:p>
            <a:r>
              <a:rPr lang="en-US" dirty="0"/>
              <a:t>Task: List out popular standard modules</a:t>
            </a:r>
          </a:p>
          <a:p>
            <a:r>
              <a:rPr lang="en-US" dirty="0"/>
              <a:t> built in, either for efficiency or to provide access to operating system primitives such as system calls</a:t>
            </a:r>
          </a:p>
          <a:p>
            <a:endParaRPr lang="en-US" dirty="0"/>
          </a:p>
          <a:p>
            <a:r>
              <a:rPr lang="en-US" dirty="0"/>
              <a:t>For example, the </a:t>
            </a:r>
            <a:r>
              <a:rPr lang="en-US" dirty="0" err="1"/>
              <a:t>winreg</a:t>
            </a:r>
            <a:r>
              <a:rPr lang="en-US" dirty="0"/>
              <a:t> module is only provided on Windows systems</a:t>
            </a:r>
          </a:p>
          <a:p>
            <a:endParaRPr lang="en-US" dirty="0"/>
          </a:p>
          <a:p>
            <a:r>
              <a:rPr lang="en-US" dirty="0"/>
              <a:t>Task: Something about sys module is worth knowing</a:t>
            </a:r>
          </a:p>
        </p:txBody>
      </p:sp>
    </p:spTree>
    <p:extLst>
      <p:ext uri="{BB962C8B-B14F-4D97-AF65-F5344CB8AC3E}">
        <p14:creationId xmlns:p14="http://schemas.microsoft.com/office/powerpoint/2010/main" val="302896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dir</a:t>
            </a:r>
            <a:r>
              <a:rPr lang="en-US" dirty="0"/>
              <a:t>() Function</a:t>
            </a:r>
          </a:p>
        </p:txBody>
      </p:sp>
      <p:sp>
        <p:nvSpPr>
          <p:cNvPr id="3" name="Content Placeholder 2"/>
          <p:cNvSpPr>
            <a:spLocks noGrp="1"/>
          </p:cNvSpPr>
          <p:nvPr>
            <p:ph idx="1"/>
          </p:nvPr>
        </p:nvSpPr>
        <p:spPr>
          <a:xfrm>
            <a:off x="838200" y="1454727"/>
            <a:ext cx="10515600" cy="4722236"/>
          </a:xfrm>
        </p:spPr>
        <p:txBody>
          <a:bodyPr>
            <a:normAutofit fontScale="77500" lnSpcReduction="20000"/>
          </a:bodyPr>
          <a:lstStyle/>
          <a:p>
            <a:endParaRPr lang="en-US" dirty="0"/>
          </a:p>
          <a:p>
            <a:r>
              <a:rPr lang="en-US" dirty="0"/>
              <a:t>The built-in function </a:t>
            </a:r>
            <a:r>
              <a:rPr lang="en-US" dirty="0" err="1"/>
              <a:t>dir</a:t>
            </a:r>
            <a:r>
              <a:rPr lang="en-US" dirty="0"/>
              <a:t>() is used to find out which names a module defines. It returns a sorted list of strings:</a:t>
            </a:r>
          </a:p>
          <a:p>
            <a:r>
              <a:rPr lang="en-US" dirty="0"/>
              <a:t>&gt;&gt;&gt; </a:t>
            </a:r>
            <a:r>
              <a:rPr lang="en-US" dirty="0" err="1"/>
              <a:t>dir</a:t>
            </a:r>
            <a:r>
              <a:rPr lang="en-US" dirty="0"/>
              <a:t>(sys)</a:t>
            </a:r>
          </a:p>
          <a:p>
            <a:r>
              <a:rPr lang="en-US" dirty="0"/>
              <a:t>['__</a:t>
            </a:r>
            <a:r>
              <a:rPr lang="en-US" dirty="0" err="1"/>
              <a:t>displayhook</a:t>
            </a:r>
            <a:r>
              <a:rPr lang="en-US" dirty="0"/>
              <a:t>__', '__doc__', '__</a:t>
            </a:r>
            <a:r>
              <a:rPr lang="en-US" dirty="0" err="1"/>
              <a:t>excepthook</a:t>
            </a:r>
            <a:r>
              <a:rPr lang="en-US" dirty="0"/>
              <a:t>__', '__name__', '__package__', '__</a:t>
            </a:r>
            <a:r>
              <a:rPr lang="en-US" dirty="0" err="1"/>
              <a:t>stderr</a:t>
            </a:r>
            <a:r>
              <a:rPr lang="en-US" dirty="0"/>
              <a:t>__', '__</a:t>
            </a:r>
            <a:r>
              <a:rPr lang="en-US" dirty="0" err="1"/>
              <a:t>stdin</a:t>
            </a:r>
            <a:r>
              <a:rPr lang="en-US" dirty="0"/>
              <a:t>__', '__</a:t>
            </a:r>
            <a:r>
              <a:rPr lang="en-US" dirty="0" err="1"/>
              <a:t>stdout</a:t>
            </a:r>
            <a:r>
              <a:rPr lang="en-US" dirty="0"/>
              <a:t>__', '_</a:t>
            </a:r>
            <a:r>
              <a:rPr lang="en-US" dirty="0" err="1"/>
              <a:t>clear_type_cache</a:t>
            </a:r>
            <a:r>
              <a:rPr lang="en-US" dirty="0"/>
              <a:t>', '_</a:t>
            </a:r>
            <a:r>
              <a:rPr lang="en-US" dirty="0" err="1"/>
              <a:t>current_frames</a:t>
            </a:r>
            <a:r>
              <a:rPr lang="en-US" dirty="0"/>
              <a:t>', '_</a:t>
            </a:r>
            <a:r>
              <a:rPr lang="en-US" dirty="0" err="1"/>
              <a:t>getframe</a:t>
            </a:r>
            <a:r>
              <a:rPr lang="en-US" dirty="0"/>
              <a:t>', '_mercurial', '</a:t>
            </a:r>
            <a:r>
              <a:rPr lang="en-US" dirty="0" err="1"/>
              <a:t>api_version</a:t>
            </a:r>
            <a:r>
              <a:rPr lang="en-US" dirty="0"/>
              <a:t>', '</a:t>
            </a:r>
            <a:r>
              <a:rPr lang="en-US" dirty="0" err="1"/>
              <a:t>argv</a:t>
            </a:r>
            <a:r>
              <a:rPr lang="en-US" dirty="0"/>
              <a:t>', '</a:t>
            </a:r>
            <a:r>
              <a:rPr lang="en-US" dirty="0" err="1"/>
              <a:t>builtin_module_names</a:t>
            </a:r>
            <a:r>
              <a:rPr lang="en-US" dirty="0"/>
              <a:t>', '</a:t>
            </a:r>
            <a:r>
              <a:rPr lang="en-US" dirty="0" err="1"/>
              <a:t>byteorder</a:t>
            </a:r>
            <a:r>
              <a:rPr lang="en-US" dirty="0"/>
              <a:t>', '</a:t>
            </a:r>
            <a:r>
              <a:rPr lang="en-US" dirty="0" err="1"/>
              <a:t>call_tracing</a:t>
            </a:r>
            <a:r>
              <a:rPr lang="en-US" dirty="0"/>
              <a:t>', '</a:t>
            </a:r>
            <a:r>
              <a:rPr lang="en-US" dirty="0" err="1"/>
              <a:t>callstats</a:t>
            </a:r>
            <a:r>
              <a:rPr lang="en-US" dirty="0"/>
              <a:t>', 'copyright', '</a:t>
            </a:r>
            <a:r>
              <a:rPr lang="en-US" dirty="0" err="1"/>
              <a:t>displayhook</a:t>
            </a:r>
            <a:r>
              <a:rPr lang="en-US" dirty="0"/>
              <a:t>', '</a:t>
            </a:r>
            <a:r>
              <a:rPr lang="en-US" dirty="0" err="1"/>
              <a:t>dllhandle</a:t>
            </a:r>
            <a:r>
              <a:rPr lang="en-US" dirty="0"/>
              <a:t>', '</a:t>
            </a:r>
            <a:r>
              <a:rPr lang="en-US" dirty="0" err="1"/>
              <a:t>dont_write_bytecode</a:t>
            </a:r>
            <a:r>
              <a:rPr lang="en-US" dirty="0"/>
              <a:t>', '</a:t>
            </a:r>
            <a:r>
              <a:rPr lang="en-US" dirty="0" err="1"/>
              <a:t>exc_clear</a:t>
            </a:r>
            <a:r>
              <a:rPr lang="en-US" dirty="0"/>
              <a:t>', '</a:t>
            </a:r>
            <a:r>
              <a:rPr lang="en-US" dirty="0" err="1"/>
              <a:t>exc_info</a:t>
            </a:r>
            <a:r>
              <a:rPr lang="en-US" dirty="0"/>
              <a:t>', '</a:t>
            </a:r>
            <a:r>
              <a:rPr lang="en-US" dirty="0" err="1"/>
              <a:t>exc_traceback</a:t>
            </a:r>
            <a:r>
              <a:rPr lang="en-US" dirty="0"/>
              <a:t>', '</a:t>
            </a:r>
            <a:r>
              <a:rPr lang="en-US" dirty="0" err="1"/>
              <a:t>exc_type</a:t>
            </a:r>
            <a:r>
              <a:rPr lang="en-US" dirty="0"/>
              <a:t>', '</a:t>
            </a:r>
            <a:r>
              <a:rPr lang="en-US" dirty="0" err="1"/>
              <a:t>exc_value</a:t>
            </a:r>
            <a:r>
              <a:rPr lang="en-US" dirty="0"/>
              <a:t>', '</a:t>
            </a:r>
            <a:r>
              <a:rPr lang="en-US" dirty="0" err="1"/>
              <a:t>excepthook</a:t>
            </a:r>
            <a:r>
              <a:rPr lang="en-US" dirty="0"/>
              <a:t>', '</a:t>
            </a:r>
            <a:r>
              <a:rPr lang="en-US" dirty="0" err="1"/>
              <a:t>exec_prefix</a:t>
            </a:r>
            <a:r>
              <a:rPr lang="en-US" dirty="0"/>
              <a:t>', 'executable', 'exit', 'flags', '</a:t>
            </a:r>
            <a:r>
              <a:rPr lang="en-US" dirty="0" err="1"/>
              <a:t>float_info</a:t>
            </a:r>
            <a:r>
              <a:rPr lang="en-US" dirty="0"/>
              <a:t>', '</a:t>
            </a:r>
            <a:r>
              <a:rPr lang="en-US" dirty="0" err="1"/>
              <a:t>float_repr_style</a:t>
            </a:r>
            <a:r>
              <a:rPr lang="en-US" dirty="0"/>
              <a:t>', '</a:t>
            </a:r>
            <a:r>
              <a:rPr lang="en-US" dirty="0" err="1"/>
              <a:t>getcheckinterval</a:t>
            </a:r>
            <a:r>
              <a:rPr lang="en-US" dirty="0"/>
              <a:t>', '</a:t>
            </a:r>
            <a:r>
              <a:rPr lang="en-US" dirty="0" err="1"/>
              <a:t>getdefaultencoding</a:t>
            </a:r>
            <a:r>
              <a:rPr lang="en-US" dirty="0"/>
              <a:t>', '</a:t>
            </a:r>
            <a:r>
              <a:rPr lang="en-US" dirty="0" err="1"/>
              <a:t>getfilesystemencoding</a:t>
            </a:r>
            <a:r>
              <a:rPr lang="en-US" dirty="0"/>
              <a:t>', '</a:t>
            </a:r>
            <a:r>
              <a:rPr lang="en-US" dirty="0" err="1"/>
              <a:t>getprofile</a:t>
            </a:r>
            <a:r>
              <a:rPr lang="en-US" dirty="0"/>
              <a:t>', '</a:t>
            </a:r>
            <a:r>
              <a:rPr lang="en-US" dirty="0" err="1"/>
              <a:t>getrecursionlimit</a:t>
            </a:r>
            <a:r>
              <a:rPr lang="en-US" dirty="0"/>
              <a:t>', '</a:t>
            </a:r>
            <a:r>
              <a:rPr lang="en-US" dirty="0" err="1"/>
              <a:t>getrefcount</a:t>
            </a:r>
            <a:r>
              <a:rPr lang="en-US" dirty="0"/>
              <a:t>', '</a:t>
            </a:r>
            <a:r>
              <a:rPr lang="en-US" dirty="0" err="1"/>
              <a:t>getsizeof</a:t>
            </a:r>
            <a:r>
              <a:rPr lang="en-US" dirty="0"/>
              <a:t>', '</a:t>
            </a:r>
            <a:r>
              <a:rPr lang="en-US" dirty="0" err="1"/>
              <a:t>gettrace</a:t>
            </a:r>
            <a:r>
              <a:rPr lang="en-US" dirty="0"/>
              <a:t>', '</a:t>
            </a:r>
            <a:r>
              <a:rPr lang="en-US" dirty="0" err="1"/>
              <a:t>getwindowsversion</a:t>
            </a:r>
            <a:r>
              <a:rPr lang="en-US" dirty="0"/>
              <a:t>', '</a:t>
            </a:r>
            <a:r>
              <a:rPr lang="en-US" dirty="0" err="1"/>
              <a:t>hexversion</a:t>
            </a:r>
            <a:r>
              <a:rPr lang="en-US" dirty="0"/>
              <a:t>', '</a:t>
            </a:r>
            <a:r>
              <a:rPr lang="en-US" dirty="0" err="1"/>
              <a:t>last_traceback</a:t>
            </a:r>
            <a:r>
              <a:rPr lang="en-US" dirty="0"/>
              <a:t>', '</a:t>
            </a:r>
            <a:r>
              <a:rPr lang="en-US" dirty="0" err="1"/>
              <a:t>last_type</a:t>
            </a:r>
            <a:r>
              <a:rPr lang="en-US" dirty="0"/>
              <a:t>', '</a:t>
            </a:r>
            <a:r>
              <a:rPr lang="en-US" dirty="0" err="1"/>
              <a:t>last_value</a:t>
            </a:r>
            <a:r>
              <a:rPr lang="en-US" dirty="0"/>
              <a:t>', '</a:t>
            </a:r>
            <a:r>
              <a:rPr lang="en-US" dirty="0" err="1"/>
              <a:t>long_info</a:t>
            </a:r>
            <a:r>
              <a:rPr lang="en-US" dirty="0"/>
              <a:t>', '</a:t>
            </a:r>
            <a:r>
              <a:rPr lang="en-US" dirty="0" err="1"/>
              <a:t>maxint</a:t>
            </a:r>
            <a:r>
              <a:rPr lang="en-US" dirty="0"/>
              <a:t>', '</a:t>
            </a:r>
            <a:r>
              <a:rPr lang="en-US" dirty="0" err="1"/>
              <a:t>maxsize</a:t>
            </a:r>
            <a:r>
              <a:rPr lang="en-US" dirty="0"/>
              <a:t>', '</a:t>
            </a:r>
            <a:r>
              <a:rPr lang="en-US" dirty="0" err="1"/>
              <a:t>maxunicode</a:t>
            </a:r>
            <a:r>
              <a:rPr lang="en-US" dirty="0"/>
              <a:t>', '</a:t>
            </a:r>
            <a:r>
              <a:rPr lang="en-US" dirty="0" err="1"/>
              <a:t>meta_path</a:t>
            </a:r>
            <a:r>
              <a:rPr lang="en-US" dirty="0"/>
              <a:t>', 'modules', 'path', '</a:t>
            </a:r>
            <a:r>
              <a:rPr lang="en-US" dirty="0" err="1"/>
              <a:t>path_hooks</a:t>
            </a:r>
            <a:r>
              <a:rPr lang="en-US" dirty="0"/>
              <a:t>', '</a:t>
            </a:r>
            <a:r>
              <a:rPr lang="en-US" dirty="0" err="1"/>
              <a:t>path_importer_cache</a:t>
            </a:r>
            <a:r>
              <a:rPr lang="en-US" dirty="0"/>
              <a:t>', 'platform', 'prefix', 'py3kwarning', '</a:t>
            </a:r>
            <a:r>
              <a:rPr lang="en-US" dirty="0" err="1"/>
              <a:t>setcheckinterval</a:t>
            </a:r>
            <a:r>
              <a:rPr lang="en-US" dirty="0"/>
              <a:t>', '</a:t>
            </a:r>
            <a:r>
              <a:rPr lang="en-US" dirty="0" err="1"/>
              <a:t>setprofile</a:t>
            </a:r>
            <a:r>
              <a:rPr lang="en-US" dirty="0"/>
              <a:t>', '</a:t>
            </a:r>
            <a:r>
              <a:rPr lang="en-US" dirty="0" err="1"/>
              <a:t>setrecursionlimit</a:t>
            </a:r>
            <a:r>
              <a:rPr lang="en-US" dirty="0"/>
              <a:t>', '</a:t>
            </a:r>
            <a:r>
              <a:rPr lang="en-US" dirty="0" err="1"/>
              <a:t>settrace</a:t>
            </a:r>
            <a:r>
              <a:rPr lang="en-US" dirty="0"/>
              <a:t>', '</a:t>
            </a:r>
            <a:r>
              <a:rPr lang="en-US" dirty="0" err="1"/>
              <a:t>stderr</a:t>
            </a:r>
            <a:r>
              <a:rPr lang="en-US" dirty="0"/>
              <a:t>', '</a:t>
            </a:r>
            <a:r>
              <a:rPr lang="en-US" dirty="0" err="1"/>
              <a:t>stdin</a:t>
            </a:r>
            <a:r>
              <a:rPr lang="en-US" dirty="0"/>
              <a:t>', '</a:t>
            </a:r>
            <a:r>
              <a:rPr lang="en-US" dirty="0" err="1"/>
              <a:t>stdout</a:t>
            </a:r>
            <a:r>
              <a:rPr lang="en-US" dirty="0"/>
              <a:t>', 'subversion', 'version', '</a:t>
            </a:r>
            <a:r>
              <a:rPr lang="en-US" dirty="0" err="1"/>
              <a:t>version_info</a:t>
            </a:r>
            <a:r>
              <a:rPr lang="en-US" dirty="0"/>
              <a:t>', '</a:t>
            </a:r>
            <a:r>
              <a:rPr lang="en-US" dirty="0" err="1"/>
              <a:t>warnoptions</a:t>
            </a:r>
            <a:r>
              <a:rPr lang="en-US" dirty="0"/>
              <a:t>', '</a:t>
            </a:r>
            <a:r>
              <a:rPr lang="en-US" dirty="0" err="1"/>
              <a:t>winver</a:t>
            </a:r>
            <a:r>
              <a:rPr lang="en-US" dirty="0"/>
              <a:t>']</a:t>
            </a:r>
          </a:p>
          <a:p>
            <a:r>
              <a:rPr lang="en-US" dirty="0"/>
              <a:t>&gt;&gt;&gt;</a:t>
            </a:r>
          </a:p>
        </p:txBody>
      </p:sp>
    </p:spTree>
    <p:extLst>
      <p:ext uri="{BB962C8B-B14F-4D97-AF65-F5344CB8AC3E}">
        <p14:creationId xmlns:p14="http://schemas.microsoft.com/office/powerpoint/2010/main" val="1398529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a:t>
            </a:r>
          </a:p>
        </p:txBody>
      </p:sp>
      <p:sp>
        <p:nvSpPr>
          <p:cNvPr id="3" name="Content Placeholder 2"/>
          <p:cNvSpPr>
            <a:spLocks noGrp="1"/>
          </p:cNvSpPr>
          <p:nvPr>
            <p:ph idx="1"/>
          </p:nvPr>
        </p:nvSpPr>
        <p:spPr/>
        <p:txBody>
          <a:bodyPr/>
          <a:lstStyle/>
          <a:p>
            <a:r>
              <a:rPr lang="en-US" dirty="0"/>
              <a:t>Collection of modules</a:t>
            </a:r>
          </a:p>
          <a:p>
            <a:r>
              <a:rPr lang="en-US" dirty="0"/>
              <a:t>For example, the module name A.B designates a submodule named B in a package named A.</a:t>
            </a:r>
          </a:p>
          <a:p>
            <a:r>
              <a:rPr lang="en-US" dirty="0"/>
              <a:t>The __init__.py files are required to make Python treat the directories as containing </a:t>
            </a:r>
            <a:r>
              <a:rPr lang="en-US"/>
              <a:t>packages;</a:t>
            </a:r>
            <a:endParaRPr lang="en-US" dirty="0"/>
          </a:p>
        </p:txBody>
      </p:sp>
    </p:spTree>
    <p:extLst>
      <p:ext uri="{BB962C8B-B14F-4D97-AF65-F5344CB8AC3E}">
        <p14:creationId xmlns:p14="http://schemas.microsoft.com/office/powerpoint/2010/main" val="3289770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9545"/>
            <a:ext cx="10515600" cy="5657418"/>
          </a:xfrm>
        </p:spPr>
        <p:txBody>
          <a:bodyPr>
            <a:normAutofit/>
          </a:bodyPr>
          <a:lstStyle/>
          <a:p>
            <a:pPr marL="0" indent="0">
              <a:buNone/>
            </a:pPr>
            <a:r>
              <a:rPr lang="en-US" dirty="0"/>
              <a:t>Why there are single, double &amp; triple quotes for printing strings</a:t>
            </a:r>
          </a:p>
          <a:p>
            <a:pPr marL="0" indent="0">
              <a:buNone/>
            </a:pPr>
            <a:r>
              <a:rPr lang="en-US" dirty="0"/>
              <a:t>&gt;&gt;&gt; '"</a:t>
            </a:r>
            <a:r>
              <a:rPr lang="en-US" dirty="0" err="1"/>
              <a:t>Isn</a:t>
            </a:r>
            <a:r>
              <a:rPr lang="en-US" dirty="0"/>
              <a:t>\'t," she said.'</a:t>
            </a:r>
          </a:p>
          <a:p>
            <a:pPr marL="0" indent="0">
              <a:buNone/>
            </a:pPr>
            <a:r>
              <a:rPr lang="en-US" dirty="0"/>
              <a:t>'"</a:t>
            </a:r>
            <a:r>
              <a:rPr lang="en-US" dirty="0" err="1"/>
              <a:t>Isn</a:t>
            </a:r>
            <a:r>
              <a:rPr lang="en-US" dirty="0"/>
              <a:t>\'t," she said.'</a:t>
            </a:r>
          </a:p>
          <a:p>
            <a:pPr marL="0" indent="0">
              <a:buNone/>
            </a:pPr>
            <a:r>
              <a:rPr lang="en-US" dirty="0"/>
              <a:t>&gt;&gt;&gt; print('"</a:t>
            </a:r>
            <a:r>
              <a:rPr lang="en-US" dirty="0" err="1"/>
              <a:t>Isn</a:t>
            </a:r>
            <a:r>
              <a:rPr lang="en-US" dirty="0"/>
              <a:t>\'t," she said.')</a:t>
            </a:r>
          </a:p>
          <a:p>
            <a:pPr marL="0" indent="0">
              <a:buNone/>
            </a:pPr>
            <a:r>
              <a:rPr lang="en-US" dirty="0"/>
              <a:t>"Isn't," she said.</a:t>
            </a:r>
          </a:p>
          <a:p>
            <a:pPr marL="0" indent="0">
              <a:buNone/>
            </a:pPr>
            <a:r>
              <a:rPr lang="en-US" dirty="0"/>
              <a:t>&gt;&gt;&gt; s = 'First line.\</a:t>
            </a:r>
            <a:r>
              <a:rPr lang="en-US" dirty="0" err="1"/>
              <a:t>nSecond</a:t>
            </a:r>
            <a:r>
              <a:rPr lang="en-US" dirty="0"/>
              <a:t> line.'  # \n means newline</a:t>
            </a:r>
          </a:p>
          <a:p>
            <a:pPr marL="0" indent="0">
              <a:buNone/>
            </a:pPr>
            <a:r>
              <a:rPr lang="en-US" dirty="0"/>
              <a:t>&gt;&gt;&gt; s  # without print(), \n is included in the output</a:t>
            </a:r>
          </a:p>
          <a:p>
            <a:pPr marL="0" indent="0">
              <a:buNone/>
            </a:pPr>
            <a:r>
              <a:rPr lang="en-US" dirty="0"/>
              <a:t>'First line.\</a:t>
            </a:r>
            <a:r>
              <a:rPr lang="en-US" dirty="0" err="1"/>
              <a:t>nSecond</a:t>
            </a:r>
            <a:r>
              <a:rPr lang="en-US" dirty="0"/>
              <a:t> line.'</a:t>
            </a:r>
          </a:p>
          <a:p>
            <a:pPr marL="0" indent="0">
              <a:buNone/>
            </a:pPr>
            <a:r>
              <a:rPr lang="en-US" dirty="0"/>
              <a:t>&gt;&gt;&gt; print(s)  # with print(), \n produces a new line</a:t>
            </a:r>
          </a:p>
          <a:p>
            <a:pPr marL="0" indent="0">
              <a:buNone/>
            </a:pPr>
            <a:r>
              <a:rPr lang="en-US" dirty="0"/>
              <a:t>First line.</a:t>
            </a:r>
          </a:p>
          <a:p>
            <a:pPr marL="0" indent="0">
              <a:buNone/>
            </a:pPr>
            <a:r>
              <a:rPr lang="en-US" dirty="0"/>
              <a:t>Second line.</a:t>
            </a:r>
          </a:p>
        </p:txBody>
      </p:sp>
    </p:spTree>
    <p:extLst>
      <p:ext uri="{BB962C8B-B14F-4D97-AF65-F5344CB8AC3E}">
        <p14:creationId xmlns:p14="http://schemas.microsoft.com/office/powerpoint/2010/main" val="3379219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2118"/>
            <a:ext cx="10515600" cy="5854845"/>
          </a:xfrm>
        </p:spPr>
        <p:txBody>
          <a:bodyPr>
            <a:normAutofit fontScale="77500" lnSpcReduction="20000"/>
          </a:bodyPr>
          <a:lstStyle/>
          <a:p>
            <a:r>
              <a:rPr lang="en-US" b="1" dirty="0"/>
              <a:t>Strings can be concatenated (glued together) with the + operator, and repeated with *:</a:t>
            </a:r>
          </a:p>
          <a:p>
            <a:pPr marL="0" indent="0">
              <a:buNone/>
            </a:pPr>
            <a:r>
              <a:rPr lang="en-US" dirty="0"/>
              <a:t>&gt;&gt;&gt; # 3 times 'un', followed by '</a:t>
            </a:r>
            <a:r>
              <a:rPr lang="en-US" dirty="0" err="1"/>
              <a:t>ium</a:t>
            </a:r>
            <a:r>
              <a:rPr lang="en-US" dirty="0"/>
              <a:t>'</a:t>
            </a:r>
          </a:p>
          <a:p>
            <a:pPr marL="0" indent="0">
              <a:buNone/>
            </a:pPr>
            <a:r>
              <a:rPr lang="en-US" dirty="0"/>
              <a:t>&gt;&gt;&gt; 3 * 'un' + '</a:t>
            </a:r>
            <a:r>
              <a:rPr lang="en-US" dirty="0" err="1"/>
              <a:t>ium</a:t>
            </a:r>
            <a:r>
              <a:rPr lang="en-US" dirty="0"/>
              <a:t>'</a:t>
            </a:r>
          </a:p>
          <a:p>
            <a:pPr marL="0" indent="0">
              <a:buNone/>
            </a:pPr>
            <a:r>
              <a:rPr lang="en-US" dirty="0"/>
              <a:t>'</a:t>
            </a:r>
            <a:r>
              <a:rPr lang="en-US" dirty="0" err="1"/>
              <a:t>unununium</a:t>
            </a:r>
            <a:r>
              <a:rPr lang="en-US" dirty="0"/>
              <a:t>‘</a:t>
            </a:r>
          </a:p>
          <a:p>
            <a:pPr marL="0" indent="0">
              <a:buNone/>
            </a:pPr>
            <a:r>
              <a:rPr lang="en-US" b="1" dirty="0"/>
              <a:t>This only works with two literals though, not with variables or expressions:</a:t>
            </a:r>
          </a:p>
          <a:p>
            <a:pPr marL="0" indent="0">
              <a:buNone/>
            </a:pPr>
            <a:r>
              <a:rPr lang="en-US" dirty="0"/>
              <a:t>&gt;&gt;&gt; prefix = '</a:t>
            </a:r>
            <a:r>
              <a:rPr lang="en-US" dirty="0" err="1"/>
              <a:t>Py</a:t>
            </a:r>
            <a:r>
              <a:rPr lang="en-US" dirty="0"/>
              <a:t>'</a:t>
            </a:r>
          </a:p>
          <a:p>
            <a:pPr marL="0" indent="0">
              <a:buNone/>
            </a:pPr>
            <a:r>
              <a:rPr lang="en-US" dirty="0"/>
              <a:t>&gt;&gt;&gt; prefix 'thon'  # can't concatenate a variable and a string literal</a:t>
            </a:r>
          </a:p>
          <a:p>
            <a:pPr marL="0" indent="0">
              <a:buNone/>
            </a:pPr>
            <a:r>
              <a:rPr lang="en-US" dirty="0"/>
              <a:t>  ...</a:t>
            </a:r>
          </a:p>
          <a:p>
            <a:pPr marL="0" indent="0">
              <a:buNone/>
            </a:pPr>
            <a:r>
              <a:rPr lang="en-US" dirty="0" err="1"/>
              <a:t>SyntaxError</a:t>
            </a:r>
            <a:r>
              <a:rPr lang="en-US" dirty="0"/>
              <a:t>: invalid syntax</a:t>
            </a:r>
          </a:p>
          <a:p>
            <a:pPr marL="0" indent="0">
              <a:buNone/>
            </a:pPr>
            <a:r>
              <a:rPr lang="en-US" dirty="0"/>
              <a:t>&gt;&gt;&gt; ('un' * 3) '</a:t>
            </a:r>
            <a:r>
              <a:rPr lang="en-US" dirty="0" err="1"/>
              <a:t>ium</a:t>
            </a:r>
            <a:r>
              <a:rPr lang="en-US" dirty="0"/>
              <a:t>'</a:t>
            </a:r>
          </a:p>
          <a:p>
            <a:pPr marL="0" indent="0">
              <a:buNone/>
            </a:pPr>
            <a:r>
              <a:rPr lang="en-US" dirty="0"/>
              <a:t>  ...</a:t>
            </a:r>
          </a:p>
          <a:p>
            <a:pPr marL="0" indent="0">
              <a:buNone/>
            </a:pPr>
            <a:r>
              <a:rPr lang="en-US" dirty="0" err="1"/>
              <a:t>SyntaxError</a:t>
            </a:r>
            <a:r>
              <a:rPr lang="en-US" dirty="0"/>
              <a:t>: invalid syntax</a:t>
            </a:r>
          </a:p>
          <a:p>
            <a:pPr marL="0" indent="0">
              <a:buNone/>
            </a:pPr>
            <a:r>
              <a:rPr lang="en-US" b="1" dirty="0"/>
              <a:t>Two or more string literals (i.e. the ones enclosed between quotes) next to each other are automatically concatenated.</a:t>
            </a:r>
          </a:p>
          <a:p>
            <a:pPr marL="0" indent="0">
              <a:buNone/>
            </a:pPr>
            <a:r>
              <a:rPr lang="en-US" dirty="0"/>
              <a:t>&gt;&gt;&gt; '</a:t>
            </a:r>
            <a:r>
              <a:rPr lang="en-US" dirty="0" err="1"/>
              <a:t>Py</a:t>
            </a:r>
            <a:r>
              <a:rPr lang="en-US" dirty="0"/>
              <a:t>' 'thon'</a:t>
            </a:r>
          </a:p>
          <a:p>
            <a:pPr marL="0" indent="0">
              <a:buNone/>
            </a:pPr>
            <a:r>
              <a:rPr lang="en-US" dirty="0"/>
              <a:t>'Python'</a:t>
            </a:r>
          </a:p>
          <a:p>
            <a:pPr marL="0" indent="0">
              <a:buNone/>
            </a:pPr>
            <a:endParaRPr lang="en-US" dirty="0"/>
          </a:p>
        </p:txBody>
      </p:sp>
    </p:spTree>
    <p:extLst>
      <p:ext uri="{BB962C8B-B14F-4D97-AF65-F5344CB8AC3E}">
        <p14:creationId xmlns:p14="http://schemas.microsoft.com/office/powerpoint/2010/main" val="1747052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Steps Towards Programming</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&gt;&gt;&gt; # Fibonacci series:</a:t>
            </a:r>
          </a:p>
          <a:p>
            <a:pPr marL="0" indent="0">
              <a:buNone/>
            </a:pPr>
            <a:r>
              <a:rPr lang="en-US" dirty="0"/>
              <a:t>... # the sum of two elements defines the next</a:t>
            </a:r>
          </a:p>
          <a:p>
            <a:pPr marL="0" indent="0">
              <a:buNone/>
            </a:pPr>
            <a:r>
              <a:rPr lang="en-US" dirty="0"/>
              <a:t>... a, b = 0, 1  #multiple assignment</a:t>
            </a:r>
          </a:p>
          <a:p>
            <a:pPr marL="0" indent="0">
              <a:buNone/>
            </a:pPr>
            <a:r>
              <a:rPr lang="en-US" dirty="0"/>
              <a:t>&gt;&gt;&gt; while b &lt; 10:</a:t>
            </a:r>
          </a:p>
          <a:p>
            <a:pPr marL="0" indent="0">
              <a:buNone/>
            </a:pPr>
            <a:r>
              <a:rPr lang="en-US" dirty="0"/>
              <a:t>...     print(b)</a:t>
            </a:r>
          </a:p>
          <a:p>
            <a:pPr marL="0" indent="0">
              <a:buNone/>
            </a:pPr>
            <a:r>
              <a:rPr lang="en-US" dirty="0"/>
              <a:t>...     a, b = b, </a:t>
            </a:r>
            <a:r>
              <a:rPr lang="en-US" dirty="0" err="1"/>
              <a:t>a+b</a:t>
            </a:r>
            <a:endParaRPr lang="en-US" dirty="0"/>
          </a:p>
          <a:p>
            <a:pPr marL="0" indent="0">
              <a:buNone/>
            </a:pPr>
            <a:r>
              <a:rPr lang="en-US" dirty="0"/>
              <a:t>...</a:t>
            </a:r>
          </a:p>
          <a:p>
            <a:pPr marL="0" indent="0">
              <a:buNone/>
            </a:pPr>
            <a:r>
              <a:rPr lang="en-US" dirty="0"/>
              <a:t>1</a:t>
            </a:r>
          </a:p>
          <a:p>
            <a:pPr marL="0" indent="0">
              <a:buNone/>
            </a:pPr>
            <a:r>
              <a:rPr lang="en-US" dirty="0"/>
              <a:t>1</a:t>
            </a:r>
          </a:p>
          <a:p>
            <a:pPr marL="0" indent="0">
              <a:buNone/>
            </a:pPr>
            <a:r>
              <a:rPr lang="en-US" dirty="0"/>
              <a:t>2</a:t>
            </a:r>
          </a:p>
          <a:p>
            <a:pPr marL="0" indent="0">
              <a:buNone/>
            </a:pPr>
            <a:r>
              <a:rPr lang="en-US" dirty="0"/>
              <a:t>3</a:t>
            </a:r>
          </a:p>
          <a:p>
            <a:pPr marL="0" indent="0">
              <a:buNone/>
            </a:pPr>
            <a:r>
              <a:rPr lang="en-US" dirty="0"/>
              <a:t>5</a:t>
            </a:r>
          </a:p>
          <a:p>
            <a:pPr marL="0" indent="0">
              <a:buNone/>
            </a:pPr>
            <a:r>
              <a:rPr lang="en-US" dirty="0"/>
              <a:t>8</a:t>
            </a:r>
          </a:p>
        </p:txBody>
      </p:sp>
    </p:spTree>
    <p:extLst>
      <p:ext uri="{BB962C8B-B14F-4D97-AF65-F5344CB8AC3E}">
        <p14:creationId xmlns:p14="http://schemas.microsoft.com/office/powerpoint/2010/main" val="110804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&gt;&gt;&gt; a, b = 0, 1</a:t>
            </a:r>
          </a:p>
          <a:p>
            <a:pPr marL="0" indent="0">
              <a:buNone/>
            </a:pPr>
            <a:r>
              <a:rPr lang="en-US" dirty="0"/>
              <a:t>&gt;&gt;&gt; while b &lt; 1000:</a:t>
            </a:r>
          </a:p>
          <a:p>
            <a:pPr marL="0" indent="0">
              <a:buNone/>
            </a:pPr>
            <a:r>
              <a:rPr lang="en-US" dirty="0"/>
              <a:t>...     print(b, end=',')</a:t>
            </a:r>
          </a:p>
          <a:p>
            <a:pPr marL="0" indent="0">
              <a:buNone/>
            </a:pPr>
            <a:r>
              <a:rPr lang="en-US" dirty="0"/>
              <a:t>...     a, b = b, </a:t>
            </a:r>
            <a:r>
              <a:rPr lang="en-US" dirty="0" err="1"/>
              <a:t>a+b</a:t>
            </a:r>
            <a:endParaRPr lang="en-US" dirty="0"/>
          </a:p>
          <a:p>
            <a:pPr marL="0" indent="0">
              <a:buNone/>
            </a:pPr>
            <a:r>
              <a:rPr lang="en-US" dirty="0"/>
              <a:t>...</a:t>
            </a:r>
          </a:p>
          <a:p>
            <a:pPr marL="0" indent="0">
              <a:buNone/>
            </a:pPr>
            <a:r>
              <a:rPr lang="en-US" dirty="0"/>
              <a:t>1,1,2,3,5,8,13,21,34,55,89,144,233,377,610,987,</a:t>
            </a:r>
          </a:p>
        </p:txBody>
      </p:sp>
    </p:spTree>
    <p:extLst>
      <p:ext uri="{BB962C8B-B14F-4D97-AF65-F5344CB8AC3E}">
        <p14:creationId xmlns:p14="http://schemas.microsoft.com/office/powerpoint/2010/main" val="3927544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Statement</a:t>
            </a:r>
          </a:p>
        </p:txBody>
      </p:sp>
      <p:sp>
        <p:nvSpPr>
          <p:cNvPr id="3" name="Content Placeholder 2"/>
          <p:cNvSpPr>
            <a:spLocks noGrp="1"/>
          </p:cNvSpPr>
          <p:nvPr>
            <p:ph idx="1"/>
          </p:nvPr>
        </p:nvSpPr>
        <p:spPr>
          <a:xfrm>
            <a:off x="838200" y="1392382"/>
            <a:ext cx="10515600" cy="5278582"/>
          </a:xfrm>
        </p:spPr>
        <p:txBody>
          <a:bodyPr>
            <a:normAutofit fontScale="70000" lnSpcReduction="20000"/>
          </a:bodyPr>
          <a:lstStyle/>
          <a:p>
            <a:pPr marL="0" indent="0">
              <a:buNone/>
            </a:pPr>
            <a:r>
              <a:rPr lang="en-US" dirty="0"/>
              <a:t>&gt;&gt;&gt; x = </a:t>
            </a:r>
            <a:r>
              <a:rPr lang="en-US" dirty="0" err="1"/>
              <a:t>int</a:t>
            </a:r>
            <a:r>
              <a:rPr lang="en-US" dirty="0"/>
              <a:t>(input("Please enter an integer: "))</a:t>
            </a:r>
          </a:p>
          <a:p>
            <a:pPr marL="0" indent="0">
              <a:buNone/>
            </a:pPr>
            <a:r>
              <a:rPr lang="en-US" dirty="0"/>
              <a:t>Please enter an integer: 42</a:t>
            </a:r>
          </a:p>
          <a:p>
            <a:pPr marL="0" indent="0">
              <a:buNone/>
            </a:pPr>
            <a:r>
              <a:rPr lang="en-US" dirty="0"/>
              <a:t>&gt;&gt;&gt; if x &lt; 0:</a:t>
            </a:r>
          </a:p>
          <a:p>
            <a:pPr marL="0" indent="0">
              <a:buNone/>
            </a:pPr>
            <a:r>
              <a:rPr lang="en-US" dirty="0"/>
              <a:t>...     x = 0</a:t>
            </a:r>
          </a:p>
          <a:p>
            <a:pPr marL="0" indent="0">
              <a:buNone/>
            </a:pPr>
            <a:r>
              <a:rPr lang="en-US" dirty="0"/>
              <a:t>...     print('Negative changed to zero')</a:t>
            </a:r>
          </a:p>
          <a:p>
            <a:pPr marL="0" indent="0">
              <a:buNone/>
            </a:pPr>
            <a:r>
              <a:rPr lang="en-US" dirty="0"/>
              <a:t>... </a:t>
            </a:r>
            <a:r>
              <a:rPr lang="en-US" dirty="0" err="1"/>
              <a:t>elif</a:t>
            </a:r>
            <a:r>
              <a:rPr lang="en-US" dirty="0"/>
              <a:t> x == 0:</a:t>
            </a:r>
          </a:p>
          <a:p>
            <a:pPr marL="0" indent="0">
              <a:buNone/>
            </a:pPr>
            <a:r>
              <a:rPr lang="en-US" dirty="0"/>
              <a:t>...     print('Zero')</a:t>
            </a:r>
          </a:p>
          <a:p>
            <a:pPr marL="0" indent="0">
              <a:buNone/>
            </a:pPr>
            <a:r>
              <a:rPr lang="en-US" dirty="0"/>
              <a:t>... </a:t>
            </a:r>
            <a:r>
              <a:rPr lang="en-US" dirty="0" err="1"/>
              <a:t>elif</a:t>
            </a:r>
            <a:r>
              <a:rPr lang="en-US" dirty="0"/>
              <a:t> x == 1:</a:t>
            </a:r>
          </a:p>
          <a:p>
            <a:pPr marL="0" indent="0">
              <a:buNone/>
            </a:pPr>
            <a:r>
              <a:rPr lang="en-US" dirty="0"/>
              <a:t>...     print('Single')</a:t>
            </a:r>
          </a:p>
          <a:p>
            <a:pPr marL="0" indent="0">
              <a:buNone/>
            </a:pPr>
            <a:r>
              <a:rPr lang="en-US" dirty="0"/>
              <a:t>... else:</a:t>
            </a:r>
          </a:p>
          <a:p>
            <a:pPr marL="0" indent="0">
              <a:buNone/>
            </a:pPr>
            <a:r>
              <a:rPr lang="en-US" dirty="0"/>
              <a:t>...     print('More')</a:t>
            </a:r>
          </a:p>
          <a:p>
            <a:pPr marL="0" indent="0">
              <a:buNone/>
            </a:pPr>
            <a:r>
              <a:rPr lang="en-US" dirty="0"/>
              <a:t>...</a:t>
            </a:r>
          </a:p>
          <a:p>
            <a:pPr marL="0" indent="0">
              <a:buNone/>
            </a:pPr>
            <a:r>
              <a:rPr lang="en-US" dirty="0"/>
              <a:t>More</a:t>
            </a:r>
          </a:p>
          <a:p>
            <a:pPr marL="0" indent="0">
              <a:buNone/>
            </a:pPr>
            <a:r>
              <a:rPr lang="en-US" dirty="0"/>
              <a:t>There can be zero or more </a:t>
            </a:r>
            <a:r>
              <a:rPr lang="en-US" dirty="0" err="1"/>
              <a:t>elif</a:t>
            </a:r>
            <a:r>
              <a:rPr lang="en-US" dirty="0"/>
              <a:t> parts, and the else part is optional. The keyword ‘</a:t>
            </a:r>
            <a:r>
              <a:rPr lang="en-US" dirty="0" err="1"/>
              <a:t>elif</a:t>
            </a:r>
            <a:r>
              <a:rPr lang="en-US" dirty="0"/>
              <a:t>’ is short for ‘else if’, and is useful to avoid excessive indentation. An if … </a:t>
            </a:r>
            <a:r>
              <a:rPr lang="en-US" dirty="0" err="1"/>
              <a:t>elif</a:t>
            </a:r>
            <a:r>
              <a:rPr lang="en-US" dirty="0"/>
              <a:t> … </a:t>
            </a:r>
            <a:r>
              <a:rPr lang="en-US" dirty="0" err="1"/>
              <a:t>elif</a:t>
            </a:r>
            <a:r>
              <a:rPr lang="en-US" dirty="0"/>
              <a:t> … sequence is a substitute for the switch or case statements found in other languages.</a:t>
            </a:r>
          </a:p>
          <a:p>
            <a:pPr marL="0" indent="0">
              <a:buNone/>
            </a:pPr>
            <a:endParaRPr lang="en-US" dirty="0"/>
          </a:p>
        </p:txBody>
      </p:sp>
    </p:spTree>
    <p:extLst>
      <p:ext uri="{BB962C8B-B14F-4D97-AF65-F5344CB8AC3E}">
        <p14:creationId xmlns:p14="http://schemas.microsoft.com/office/powerpoint/2010/main" val="3894258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8373"/>
            <a:ext cx="10515600" cy="5688590"/>
          </a:xfrm>
        </p:spPr>
        <p:txBody>
          <a:bodyPr>
            <a:normAutofit fontScale="92500" lnSpcReduction="10000"/>
          </a:bodyPr>
          <a:lstStyle/>
          <a:p>
            <a:r>
              <a:rPr lang="en-US" dirty="0"/>
              <a:t>The for statement in Python differs a bit from what you may be used to in C or Pascal. Rather than always iterating over an arithmetic progression of numbers (like in Pascal), or giving the user the ability to define both the iteration step and halting condition (as C), Python’s for statement iterates over the items of any sequence (a list or a string), in the order that they appear in the sequence.</a:t>
            </a:r>
          </a:p>
          <a:p>
            <a:pPr marL="0" indent="0">
              <a:buNone/>
            </a:pPr>
            <a:r>
              <a:rPr lang="en-US" dirty="0"/>
              <a:t>&gt;&gt;&gt; # Measure some strings:</a:t>
            </a:r>
          </a:p>
          <a:p>
            <a:pPr marL="0" indent="0">
              <a:buNone/>
            </a:pPr>
            <a:r>
              <a:rPr lang="en-US" dirty="0"/>
              <a:t>... words = ['</a:t>
            </a:r>
            <a:r>
              <a:rPr lang="en-US" dirty="0" err="1"/>
              <a:t>stewart</a:t>
            </a:r>
            <a:r>
              <a:rPr lang="en-US" dirty="0"/>
              <a:t>', '</a:t>
            </a:r>
            <a:r>
              <a:rPr lang="en-US" dirty="0" err="1"/>
              <a:t>johansson</a:t>
            </a:r>
            <a:r>
              <a:rPr lang="en-US" dirty="0"/>
              <a:t>', '</a:t>
            </a:r>
            <a:r>
              <a:rPr lang="en-US" dirty="0" err="1"/>
              <a:t>knightley</a:t>
            </a:r>
            <a:r>
              <a:rPr lang="en-US" dirty="0"/>
              <a:t>']</a:t>
            </a:r>
          </a:p>
          <a:p>
            <a:pPr marL="0" indent="0">
              <a:buNone/>
            </a:pPr>
            <a:r>
              <a:rPr lang="en-US" dirty="0"/>
              <a:t>&gt;&gt;&gt; for w in words:</a:t>
            </a:r>
          </a:p>
          <a:p>
            <a:pPr marL="0" indent="0">
              <a:buNone/>
            </a:pPr>
            <a:r>
              <a:rPr lang="en-US" dirty="0"/>
              <a:t>...     print(w, </a:t>
            </a:r>
            <a:r>
              <a:rPr lang="en-US" dirty="0" err="1"/>
              <a:t>len</a:t>
            </a:r>
            <a:r>
              <a:rPr lang="en-US" dirty="0"/>
              <a:t>(w))</a:t>
            </a:r>
          </a:p>
          <a:p>
            <a:pPr marL="0" indent="0">
              <a:buNone/>
            </a:pPr>
            <a:r>
              <a:rPr lang="en-US" dirty="0"/>
              <a:t>...</a:t>
            </a:r>
          </a:p>
          <a:p>
            <a:pPr marL="0" indent="0">
              <a:buNone/>
            </a:pPr>
            <a:r>
              <a:rPr lang="en-US" dirty="0" err="1"/>
              <a:t>stewart</a:t>
            </a:r>
            <a:r>
              <a:rPr lang="en-US" dirty="0"/>
              <a:t> 7</a:t>
            </a:r>
          </a:p>
          <a:p>
            <a:pPr marL="0" indent="0">
              <a:buNone/>
            </a:pPr>
            <a:r>
              <a:rPr lang="en-US" dirty="0" err="1"/>
              <a:t>johansson</a:t>
            </a:r>
            <a:r>
              <a:rPr lang="en-US" dirty="0"/>
              <a:t> 9</a:t>
            </a:r>
          </a:p>
          <a:p>
            <a:pPr marL="0" indent="0">
              <a:buNone/>
            </a:pPr>
            <a:r>
              <a:rPr lang="en-US" dirty="0" err="1"/>
              <a:t>knightley</a:t>
            </a:r>
            <a:r>
              <a:rPr lang="en-US" dirty="0"/>
              <a:t> 9</a:t>
            </a:r>
          </a:p>
          <a:p>
            <a:pPr marL="0" indent="0">
              <a:buNone/>
            </a:pPr>
            <a:endParaRPr lang="en-US" dirty="0"/>
          </a:p>
        </p:txBody>
      </p:sp>
    </p:spTree>
    <p:extLst>
      <p:ext uri="{BB962C8B-B14F-4D97-AF65-F5344CB8AC3E}">
        <p14:creationId xmlns:p14="http://schemas.microsoft.com/office/powerpoint/2010/main" val="3629282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range() Function</a:t>
            </a:r>
          </a:p>
        </p:txBody>
      </p:sp>
      <p:sp>
        <p:nvSpPr>
          <p:cNvPr id="3" name="Content Placeholder 2"/>
          <p:cNvSpPr>
            <a:spLocks noGrp="1"/>
          </p:cNvSpPr>
          <p:nvPr>
            <p:ph idx="1"/>
          </p:nvPr>
        </p:nvSpPr>
        <p:spPr/>
        <p:txBody>
          <a:bodyPr/>
          <a:lstStyle/>
          <a:p>
            <a:pPr marL="0" indent="0">
              <a:buNone/>
            </a:pPr>
            <a:r>
              <a:rPr lang="en-US" dirty="0"/>
              <a:t>&gt;&gt;&gt; for </a:t>
            </a:r>
            <a:r>
              <a:rPr lang="en-US" dirty="0" err="1"/>
              <a:t>i</a:t>
            </a:r>
            <a:r>
              <a:rPr lang="en-US" dirty="0"/>
              <a:t> in range(5):</a:t>
            </a:r>
          </a:p>
          <a:p>
            <a:pPr marL="0" indent="0">
              <a:buNone/>
            </a:pPr>
            <a:r>
              <a:rPr lang="en-US" dirty="0"/>
              <a:t>...     print(</a:t>
            </a:r>
            <a:r>
              <a:rPr lang="en-US" dirty="0" err="1"/>
              <a:t>i</a:t>
            </a:r>
            <a:r>
              <a:rPr lang="en-US" dirty="0"/>
              <a:t>)</a:t>
            </a:r>
          </a:p>
          <a:p>
            <a:pPr marL="0" indent="0">
              <a:buNone/>
            </a:pPr>
            <a:r>
              <a:rPr lang="en-US" dirty="0"/>
              <a:t>...</a:t>
            </a:r>
          </a:p>
          <a:p>
            <a:pPr marL="0" indent="0">
              <a:buNone/>
            </a:pPr>
            <a:r>
              <a:rPr lang="en-US" dirty="0"/>
              <a:t>0</a:t>
            </a:r>
          </a:p>
          <a:p>
            <a:pPr marL="0" indent="0">
              <a:buNone/>
            </a:pPr>
            <a:r>
              <a:rPr lang="en-US" dirty="0"/>
              <a:t>1</a:t>
            </a:r>
          </a:p>
          <a:p>
            <a:pPr marL="0" indent="0">
              <a:buNone/>
            </a:pPr>
            <a:r>
              <a:rPr lang="en-US" dirty="0"/>
              <a:t>2</a:t>
            </a:r>
          </a:p>
          <a:p>
            <a:pPr marL="0" indent="0">
              <a:buNone/>
            </a:pPr>
            <a:r>
              <a:rPr lang="en-US" dirty="0"/>
              <a:t>3</a:t>
            </a:r>
          </a:p>
          <a:p>
            <a:pPr marL="0" indent="0">
              <a:buNone/>
            </a:pPr>
            <a:r>
              <a:rPr lang="en-US" dirty="0"/>
              <a:t>4</a:t>
            </a:r>
          </a:p>
        </p:txBody>
      </p:sp>
    </p:spTree>
    <p:extLst>
      <p:ext uri="{BB962C8B-B14F-4D97-AF65-F5344CB8AC3E}">
        <p14:creationId xmlns:p14="http://schemas.microsoft.com/office/powerpoint/2010/main" val="2626714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2141</Words>
  <Application>Microsoft Office PowerPoint</Application>
  <PresentationFormat>Widescreen</PresentationFormat>
  <Paragraphs>242</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Python Basics Cntd</vt:lpstr>
      <vt:lpstr>Python Basics</vt:lpstr>
      <vt:lpstr>PowerPoint Presentation</vt:lpstr>
      <vt:lpstr>PowerPoint Presentation</vt:lpstr>
      <vt:lpstr>First Steps Towards Programming</vt:lpstr>
      <vt:lpstr>PowerPoint Presentation</vt:lpstr>
      <vt:lpstr>IF Statement</vt:lpstr>
      <vt:lpstr>PowerPoint Presentation</vt:lpstr>
      <vt:lpstr>The range() Function</vt:lpstr>
      <vt:lpstr> Looping Techniques </vt:lpstr>
      <vt:lpstr>Looping Techniques Contd..</vt:lpstr>
      <vt:lpstr>PowerPoint Presentation</vt:lpstr>
      <vt:lpstr>PowerPoint Presentation</vt:lpstr>
      <vt:lpstr>More on Conditions </vt:lpstr>
      <vt:lpstr>Comparing Sequences and Other Types</vt:lpstr>
      <vt:lpstr>Examples</vt:lpstr>
      <vt:lpstr>Module</vt:lpstr>
      <vt:lpstr>Module</vt:lpstr>
      <vt:lpstr>Ways to import functions in modules</vt:lpstr>
      <vt:lpstr>PowerPoint Presentation</vt:lpstr>
      <vt:lpstr>PowerPoint Presentation</vt:lpstr>
      <vt:lpstr>Module search</vt:lpstr>
      <vt:lpstr>Compiled Python Files</vt:lpstr>
      <vt:lpstr>Assert statements</vt:lpstr>
      <vt:lpstr>PowerPoint Presentation</vt:lpstr>
      <vt:lpstr>Standard Modules</vt:lpstr>
      <vt:lpstr>The dir() Function</vt:lpstr>
      <vt:lpstr>Package</vt:lpstr>
    </vt:vector>
  </TitlesOfParts>
  <Company>Cisco Systems,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Basics Cntd</dc:title>
  <dc:creator>Venkata Harikishan Koppuravuri -X (vkoppura - TECH MAHINDRA LIM at Cisco)</dc:creator>
  <cp:lastModifiedBy>hari kishan</cp:lastModifiedBy>
  <cp:revision>35</cp:revision>
  <dcterms:created xsi:type="dcterms:W3CDTF">2017-10-22T12:01:30Z</dcterms:created>
  <dcterms:modified xsi:type="dcterms:W3CDTF">2018-07-10T19:10:32Z</dcterms:modified>
</cp:coreProperties>
</file>