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rfaQ+TeuPoS/CtNiBh9EYscK6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19" Type="http://schemas.openxmlformats.org/officeDocument/2006/relationships/font" Target="fonts/HelveticaNeue-italic.fntdata"/><Relationship Id="rId1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f65f1f5e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f65f1f5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4f65f1f5e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/>
          <p:nvPr/>
        </p:nvSpPr>
        <p:spPr>
          <a:xfrm flipH="1" rot="10800000">
            <a:off x="58" y="4910660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511228" y="4983088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 rot="5400000">
            <a:off x="3295307" y="780707"/>
            <a:ext cx="3886200" cy="6591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-31719" y="4321158"/>
            <a:ext cx="1395473" cy="781781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423334" y="4529541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/>
          <p:nvPr/>
        </p:nvSpPr>
        <p:spPr>
          <a:xfrm flipH="1" rot="10800000">
            <a:off x="58" y="3166527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511228" y="3244140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8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0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/>
          <p:nvPr/>
        </p:nvSpPr>
        <p:spPr>
          <a:xfrm flipH="1" rot="10800000">
            <a:off x="58" y="711194"/>
            <a:ext cx="1358356" cy="508005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11" name="Google Shape;11;p1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1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24" name="Google Shape;24;p11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511228" y="787783"/>
            <a:ext cx="5849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10218990" TargetMode="External"/><Relationship Id="rId4" Type="http://schemas.openxmlformats.org/officeDocument/2006/relationships/hyperlink" Target="https://github.com/jyothikiranboddeda/Neural-Network-Deep-Learning/tree/main/Mini%20Projec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/>
        </p:nvSpPr>
        <p:spPr>
          <a:xfrm>
            <a:off x="521970" y="1217120"/>
            <a:ext cx="85471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1A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i="0" lang="en-US" sz="3600" u="none" cap="none" strike="noStrike">
                <a:solidFill>
                  <a:srgbClr val="1481A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Underlying Knowledge Based Semi-Supervised Learning for Medical Image Classification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1481A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1481A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"/>
          <p:cNvSpPr txBox="1"/>
          <p:nvPr/>
        </p:nvSpPr>
        <p:spPr>
          <a:xfrm>
            <a:off x="1117600" y="3250010"/>
            <a:ext cx="73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2280860" y="3429007"/>
            <a:ext cx="5029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 of Published   : August 15, 2023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5133700" y="4235789"/>
            <a:ext cx="457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Jyothi Kiran Boddeda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700769023</a:t>
            </a:r>
            <a:endParaRPr/>
          </a:p>
        </p:txBody>
      </p:sp>
      <p:sp>
        <p:nvSpPr>
          <p:cNvPr id="172" name="Google Shape;172;p1"/>
          <p:cNvSpPr txBox="1"/>
          <p:nvPr>
            <p:ph idx="1" type="body"/>
          </p:nvPr>
        </p:nvSpPr>
        <p:spPr>
          <a:xfrm>
            <a:off x="1686165" y="5069260"/>
            <a:ext cx="6531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Paper Link :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https://ieeexplore.ieee.org/document/10218990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Github Link : </a:t>
            </a:r>
            <a:r>
              <a:rPr lang="en-US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https://github.com/jyothikiranboddeda/Neural-Network-Deep-Learning/tree/main/Mini%20Project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type="title"/>
          </p:nvPr>
        </p:nvSpPr>
        <p:spPr>
          <a:xfrm>
            <a:off x="1942415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References</a:t>
            </a:r>
            <a:endParaRPr/>
          </a:p>
        </p:txBody>
      </p:sp>
      <p:sp>
        <p:nvSpPr>
          <p:cNvPr id="232" name="Google Shape;232;p9"/>
          <p:cNvSpPr txBox="1"/>
          <p:nvPr>
            <p:ph idx="1" type="body"/>
          </p:nvPr>
        </p:nvSpPr>
        <p:spPr>
          <a:xfrm>
            <a:off x="1170254" y="1651730"/>
            <a:ext cx="7496225" cy="458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1. X. Chen and K. He, “Exploring simple siamese representation learning,” in Proc. IEEE/CVF Conf. Comput. Vis. Pattern Recognit., 2021, pp. 15750–15758.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2. J. Grill et al., “Others bootstrap your own latent-a new approach to selfsupervised learning,” in Proc. Annu. Conf. Neural Inf. Process. Syst., 2020, pp. 21271–21284.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3. M. Caron, I. Misra, J. Mairal, P. Goyal, P. Bojanowski, and A. Joulin, “Unsupervised learning of visual features by contrasting cluster assignments,” in Proc. Annu. Conf. Neural Inf. Process. Syst., 2020, pp. 9912– 9924.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3" name="Google Shape;233;p9"/>
          <p:cNvCxnSpPr>
            <a:endCxn id="231" idx="3"/>
          </p:cNvCxnSpPr>
          <p:nvPr/>
        </p:nvCxnSpPr>
        <p:spPr>
          <a:xfrm flipH="1" rot="10800000">
            <a:off x="1463014" y="1264555"/>
            <a:ext cx="7068600" cy="46200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idx="1" type="body"/>
          </p:nvPr>
        </p:nvSpPr>
        <p:spPr>
          <a:xfrm>
            <a:off x="1729763" y="2558903"/>
            <a:ext cx="6999566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b="1" lang="en-US" sz="8000"/>
              <a:t>THANK YOU</a:t>
            </a:r>
            <a:endParaRPr b="1"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Motivation</a:t>
            </a:r>
            <a:endParaRPr/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1396660" y="1690688"/>
            <a:ext cx="7137740" cy="454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Medical image classification often requires large labeled datasets, but labeling is time-consuming and requires expert knowledge.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semi-supervised learning (SSL) approaches often neglect the rich domain knowledge inherent in the medical field.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Semi-supervised learning can bridge the gap by learning from both labeled and unlabeled data, reducing dependence on annotations.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UKSSL approach integrates medical knowledge with SSL to improve performance with limited labeled data.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9" name="Google Shape;179;p2"/>
          <p:cNvCxnSpPr>
            <a:endCxn id="177" idx="3"/>
          </p:cNvCxnSpPr>
          <p:nvPr/>
        </p:nvCxnSpPr>
        <p:spPr>
          <a:xfrm>
            <a:off x="1396800" y="1264555"/>
            <a:ext cx="7137600" cy="0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Problem Statement</a:t>
            </a:r>
            <a:endParaRPr/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1483360" y="1759577"/>
            <a:ext cx="7051040" cy="4295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Medical image datasets often have very limited labeled data due to the high cost and expertise required for annotation.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Most semi-supervised learning approaches fail to incorporate medical domain knowledge such as class semantics or textual descriptions.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Models struggle to effectively utilize unlabeled data without an understanding of class-level relationships.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methods lack interpretability, making their decisions less trustworthy in clinical applications.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186" name="Google Shape;186;p3"/>
          <p:cNvCxnSpPr/>
          <p:nvPr/>
        </p:nvCxnSpPr>
        <p:spPr>
          <a:xfrm>
            <a:off x="1361440" y="1300480"/>
            <a:ext cx="6746240" cy="0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1320120" y="1786844"/>
            <a:ext cx="7340940" cy="4431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Develop a semi-supervised learning framework that effectively leverages both labeled and unlabeled medical images.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Integrate medical domain knowledge, such as textual class descriptions, to guide and enhance the learning process.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Design a class-aware consistency regularization strategy to improve prediction stability and semantic alignment.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Achieve higher classification accuracy and better interpretability, especially in low-label scenarios.</a:t>
            </a:r>
            <a:endParaRPr/>
          </a:p>
          <a:p>
            <a:pPr indent="-190500" lvl="0" marL="34290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" name="Google Shape;193;p4"/>
          <p:cNvCxnSpPr>
            <a:endCxn id="191" idx="3"/>
          </p:cNvCxnSpPr>
          <p:nvPr/>
        </p:nvCxnSpPr>
        <p:spPr>
          <a:xfrm flipH="1" rot="10800000">
            <a:off x="1463100" y="1264555"/>
            <a:ext cx="7071300" cy="15600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Methodology/Main Idea</a:t>
            </a:r>
            <a:endParaRPr b="1"/>
          </a:p>
        </p:txBody>
      </p:sp>
      <p:sp>
        <p:nvSpPr>
          <p:cNvPr id="199" name="Google Shape;199;p5"/>
          <p:cNvSpPr txBox="1"/>
          <p:nvPr>
            <p:ph idx="1" type="body"/>
          </p:nvPr>
        </p:nvSpPr>
        <p:spPr>
          <a:xfrm>
            <a:off x="1271855" y="1742074"/>
            <a:ext cx="7262545" cy="5669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UKSSL framework consists of two key components: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MedCLR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self-supervised pre-training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UKMLP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for semi-supervised fine-tuning.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UKSSL is trained and evaluated on two datasets: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LC25000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(5 classes, 25,000 cancer images)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BCCD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(4 blood cell types, 12,500 images).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Each dataset is split into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80% training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20% testing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to prevent data leakage, with the test set completely unseen during training.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0" name="Google Shape;200;p5"/>
          <p:cNvCxnSpPr/>
          <p:nvPr/>
        </p:nvCxnSpPr>
        <p:spPr>
          <a:xfrm flipH="1" rot="10800000">
            <a:off x="1463040" y="1264555"/>
            <a:ext cx="7071360" cy="15605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Methodology/ Main Idea</a:t>
            </a:r>
            <a:endParaRPr/>
          </a:p>
        </p:txBody>
      </p:sp>
      <p:sp>
        <p:nvSpPr>
          <p:cNvPr id="206" name="Google Shape;206;p6"/>
          <p:cNvSpPr txBox="1"/>
          <p:nvPr>
            <p:ph idx="1" type="body"/>
          </p:nvPr>
        </p:nvSpPr>
        <p:spPr>
          <a:xfrm>
            <a:off x="1576655" y="1785342"/>
            <a:ext cx="6957745" cy="4279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MedCLR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inspired by SimCLR, uses contrastive learning to extract underlying visual knowledge from unlabeled medical images.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UKMLP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leverages this learned knowledge and applies class-aware consistency regularization, fine-tuning the model using limited labeled data.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complete UKSSL pipeline improves classification performance by combining self-supervised representation learning with medical knowledge.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cxnSp>
        <p:nvCxnSpPr>
          <p:cNvPr id="207" name="Google Shape;207;p6"/>
          <p:cNvCxnSpPr/>
          <p:nvPr/>
        </p:nvCxnSpPr>
        <p:spPr>
          <a:xfrm flipH="1" rot="10800000">
            <a:off x="1463040" y="1295035"/>
            <a:ext cx="7071360" cy="15605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481AA"/>
              </a:buClr>
              <a:buSzPts val="3600"/>
              <a:buFont typeface="Century Gothic"/>
              <a:buNone/>
            </a:pPr>
            <a:r>
              <a:rPr b="1" lang="en-US"/>
              <a:t>Results</a:t>
            </a:r>
            <a:endParaRPr/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1218268" y="1097280"/>
            <a:ext cx="7255172" cy="543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UKSSL outperforms state-of-the-art SSL methods across LC25000, BCCD datasets.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With just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50% labeled data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UKSSL achieves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98.9% accuracy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on LC25000—higher than any method using 100%.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On the BCCD dataset, UKSSL achieves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94.1% accuracy with 50% labeled data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outperforming the best model with 100% labeled data (92.89%).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Accuracy improvements on both LC25000 and BCCD validate UKSSL's robustness and adaptability.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400"/>
              <a:buChar char="🠶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Visual explanations show stronger feature localization.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7"/>
          <p:cNvCxnSpPr>
            <a:endCxn id="212" idx="3"/>
          </p:cNvCxnSpPr>
          <p:nvPr/>
        </p:nvCxnSpPr>
        <p:spPr>
          <a:xfrm flipH="1" rot="10800000">
            <a:off x="1595100" y="1264555"/>
            <a:ext cx="6939300" cy="15600"/>
          </a:xfrm>
          <a:prstGeom prst="straightConnector1">
            <a:avLst/>
          </a:prstGeom>
          <a:noFill/>
          <a:ln cap="rnd" cmpd="sng" w="9525">
            <a:solidFill>
              <a:srgbClr val="32323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120" y="1229720"/>
            <a:ext cx="7886510" cy="4967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f65f1f5e9_0_0"/>
          <p:cNvSpPr txBox="1"/>
          <p:nvPr>
            <p:ph type="title"/>
          </p:nvPr>
        </p:nvSpPr>
        <p:spPr>
          <a:xfrm>
            <a:off x="1945201" y="624110"/>
            <a:ext cx="65892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Visualization</a:t>
            </a:r>
            <a:endParaRPr/>
          </a:p>
        </p:txBody>
      </p:sp>
      <p:pic>
        <p:nvPicPr>
          <p:cNvPr id="226" name="Google Shape;226;g34f65f1f5e9_0_0" title="Screenshot (15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75" y="1496535"/>
            <a:ext cx="8292440" cy="4648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