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258" r:id="rId3"/>
    <p:sldId id="261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2" r:id="rId37"/>
    <p:sldId id="313" r:id="rId38"/>
    <p:sldId id="315" r:id="rId39"/>
    <p:sldId id="314" r:id="rId40"/>
    <p:sldId id="316" r:id="rId41"/>
    <p:sldId id="317" r:id="rId42"/>
    <p:sldId id="319" r:id="rId43"/>
    <p:sldId id="318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1" r:id="rId65"/>
    <p:sldId id="340" r:id="rId66"/>
    <p:sldId id="342" r:id="rId67"/>
    <p:sldId id="343" r:id="rId68"/>
    <p:sldId id="344" r:id="rId69"/>
    <p:sldId id="345" r:id="rId70"/>
    <p:sldId id="346" r:id="rId71"/>
    <p:sldId id="262" r:id="rId72"/>
  </p:sldIdLst>
  <p:sldSz cx="9144000" cy="5143500" type="screen16x9"/>
  <p:notesSz cx="6858000" cy="9144000"/>
  <p:embeddedFontLst>
    <p:embeddedFont>
      <p:font typeface="Tinos" panose="020B0604020202020204" charset="0"/>
      <p:regular r:id="rId74"/>
      <p:bold r:id="rId75"/>
      <p:italic r:id="rId76"/>
      <p:boldItalic r:id="rId77"/>
    </p:embeddedFont>
    <p:embeddedFont>
      <p:font typeface="Cambria Math" panose="02040503050406030204" pitchFamily="18" charset="0"/>
      <p:regular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34909B-6401-4FC6-9F6B-054A83EE410C}">
  <a:tblStyle styleId="{8E34909B-6401-4FC6-9F6B-054A83EE4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1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45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28600" y="359700"/>
            <a:ext cx="8763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81000" y="669775"/>
            <a:ext cx="8403300" cy="393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v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616575" y="4777309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359700" y="359700"/>
            <a:ext cx="84246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AD0B2D"/>
                </a:solidFill>
              </a:defRPr>
            </a:lvl1pPr>
            <a:lvl2pPr lvl="1">
              <a:buNone/>
              <a:defRPr>
                <a:solidFill>
                  <a:srgbClr val="AD0B2D"/>
                </a:solidFill>
              </a:defRPr>
            </a:lvl2pPr>
            <a:lvl3pPr lvl="2">
              <a:buNone/>
              <a:defRPr>
                <a:solidFill>
                  <a:srgbClr val="AD0B2D"/>
                </a:solidFill>
              </a:defRPr>
            </a:lvl3pPr>
            <a:lvl4pPr lvl="3">
              <a:buNone/>
              <a:defRPr>
                <a:solidFill>
                  <a:srgbClr val="AD0B2D"/>
                </a:solidFill>
              </a:defRPr>
            </a:lvl4pPr>
            <a:lvl5pPr lvl="4">
              <a:buNone/>
              <a:defRPr>
                <a:solidFill>
                  <a:srgbClr val="AD0B2D"/>
                </a:solidFill>
              </a:defRPr>
            </a:lvl5pPr>
            <a:lvl6pPr lvl="5">
              <a:buNone/>
              <a:defRPr>
                <a:solidFill>
                  <a:srgbClr val="AD0B2D"/>
                </a:solidFill>
              </a:defRPr>
            </a:lvl6pPr>
            <a:lvl7pPr lvl="6">
              <a:buNone/>
              <a:defRPr>
                <a:solidFill>
                  <a:srgbClr val="AD0B2D"/>
                </a:solidFill>
              </a:defRPr>
            </a:lvl7pPr>
            <a:lvl8pPr lvl="7">
              <a:buNone/>
              <a:defRPr>
                <a:solidFill>
                  <a:srgbClr val="AD0B2D"/>
                </a:solidFill>
              </a:defRPr>
            </a:lvl8pPr>
            <a:lvl9pPr lvl="8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AD0B2D"/>
                </a:solidFill>
              </a:defRPr>
            </a:lvl1pPr>
            <a:lvl2pPr lvl="1" rtl="0">
              <a:buNone/>
              <a:defRPr>
                <a:solidFill>
                  <a:srgbClr val="AD0B2D"/>
                </a:solidFill>
              </a:defRPr>
            </a:lvl2pPr>
            <a:lvl3pPr lvl="2" rtl="0">
              <a:buNone/>
              <a:defRPr>
                <a:solidFill>
                  <a:srgbClr val="AD0B2D"/>
                </a:solidFill>
              </a:defRPr>
            </a:lvl3pPr>
            <a:lvl4pPr lvl="3" rtl="0">
              <a:buNone/>
              <a:defRPr>
                <a:solidFill>
                  <a:srgbClr val="AD0B2D"/>
                </a:solidFill>
              </a:defRPr>
            </a:lvl4pPr>
            <a:lvl5pPr lvl="4" rtl="0">
              <a:buNone/>
              <a:defRPr>
                <a:solidFill>
                  <a:srgbClr val="AD0B2D"/>
                </a:solidFill>
              </a:defRPr>
            </a:lvl5pPr>
            <a:lvl6pPr lvl="5" rtl="0">
              <a:buNone/>
              <a:defRPr>
                <a:solidFill>
                  <a:srgbClr val="AD0B2D"/>
                </a:solidFill>
              </a:defRPr>
            </a:lvl6pPr>
            <a:lvl7pPr lvl="6" rtl="0">
              <a:buNone/>
              <a:defRPr>
                <a:solidFill>
                  <a:srgbClr val="AD0B2D"/>
                </a:solidFill>
              </a:defRPr>
            </a:lvl7pPr>
            <a:lvl8pPr lvl="7" rtl="0">
              <a:buNone/>
              <a:defRPr>
                <a:solidFill>
                  <a:srgbClr val="AD0B2D"/>
                </a:solidFill>
              </a:defRPr>
            </a:lvl8pPr>
            <a:lvl9pPr lvl="8" rtl="0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48200" y="4629150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Evalution and Prediction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These models are used to </a:t>
            </a:r>
            <a:r>
              <a:rPr lang="en-US" altLang="en-US" sz="1800" dirty="0" smtClean="0">
                <a:solidFill>
                  <a:srgbClr val="FF0000"/>
                </a:solidFill>
              </a:rPr>
              <a:t>compare models</a:t>
            </a:r>
            <a:r>
              <a:rPr lang="en-US" altLang="en-US" sz="1800" dirty="0" smtClean="0"/>
              <a:t> and to asses </a:t>
            </a:r>
            <a:r>
              <a:rPr lang="en-US" altLang="en-US" sz="1800" dirty="0" smtClean="0">
                <a:solidFill>
                  <a:srgbClr val="FF0000"/>
                </a:solidFill>
              </a:rPr>
              <a:t>their degree of prediction accuracy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 smtClean="0"/>
              <a:t>All these measure are influenced by </a:t>
            </a:r>
            <a:r>
              <a:rPr lang="en-US" altLang="en-US" sz="1800" dirty="0" smtClean="0">
                <a:solidFill>
                  <a:srgbClr val="FF0000"/>
                </a:solidFill>
              </a:rPr>
              <a:t>outliers</a:t>
            </a:r>
            <a:r>
              <a:rPr lang="en-US" altLang="en-US" sz="1800" dirty="0" smtClean="0"/>
              <a:t>. </a:t>
            </a:r>
          </a:p>
          <a:p>
            <a:r>
              <a:rPr lang="en-US" altLang="en-US" sz="1800" dirty="0" smtClean="0">
                <a:solidFill>
                  <a:srgbClr val="FF0000"/>
                </a:solidFill>
              </a:rPr>
              <a:t>Median – base measures </a:t>
            </a:r>
            <a:r>
              <a:rPr lang="en-US" altLang="en-US" sz="1800" dirty="0" smtClean="0"/>
              <a:t>or </a:t>
            </a:r>
            <a:r>
              <a:rPr lang="en-US" altLang="en-US" sz="1800" dirty="0" smtClean="0">
                <a:solidFill>
                  <a:srgbClr val="FF0000"/>
                </a:solidFill>
              </a:rPr>
              <a:t>histograms </a:t>
            </a:r>
            <a:r>
              <a:rPr lang="en-US" altLang="en-US" sz="1800" dirty="0" smtClean="0">
                <a:solidFill>
                  <a:schemeClr val="tx1"/>
                </a:solidFill>
              </a:rPr>
              <a:t>or</a:t>
            </a:r>
            <a:r>
              <a:rPr lang="en-US" altLang="en-US" sz="1800" dirty="0" smtClean="0">
                <a:solidFill>
                  <a:srgbClr val="FF0000"/>
                </a:solidFill>
              </a:rPr>
              <a:t> boxplot errors</a:t>
            </a:r>
            <a:r>
              <a:rPr lang="en-US" altLang="en-US" sz="1800" dirty="0" smtClean="0"/>
              <a:t> are used to check outlier influence.</a:t>
            </a:r>
          </a:p>
          <a:p>
            <a:r>
              <a:rPr lang="en-US" altLang="en-US" sz="1800" dirty="0" smtClean="0"/>
              <a:t>Plotting the prediction error’s distribution is useful and highlight more information than the metrics alone.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9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Prediction Accuracy Measure and Charts of Prediction Error Distribution</a:t>
            </a:r>
          </a:p>
          <a:p>
            <a:pPr lvl="1"/>
            <a:r>
              <a:rPr lang="en-US" altLang="en-US" sz="1800" dirty="0" smtClean="0"/>
              <a:t>Dataset </a:t>
            </a:r>
            <a:r>
              <a:rPr lang="en-US" altLang="en-US" sz="1800" dirty="0" smtClean="0">
                <a:sym typeface="Wingdings" panose="05000000000000000000" pitchFamily="2" charset="2"/>
              </a:rPr>
              <a:t> Used Toyota Corolla Cars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Training dataset   600 cars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Testing dataset  400 cars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The results of fitting a certain </a:t>
            </a:r>
            <a:r>
              <a:rPr lang="en-US" alt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predictive model </a:t>
            </a:r>
            <a:r>
              <a:rPr lang="en-US" altLang="en-US" sz="1800" dirty="0" smtClean="0">
                <a:sym typeface="Wingdings" panose="05000000000000000000" pitchFamily="2" charset="2"/>
              </a:rPr>
              <a:t>to </a:t>
            </a:r>
            <a:r>
              <a:rPr lang="en-US" alt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prices</a:t>
            </a:r>
            <a:r>
              <a:rPr lang="en-US" altLang="en-US" sz="1800" dirty="0" smtClean="0">
                <a:sym typeface="Wingdings" panose="05000000000000000000" pitchFamily="2" charset="2"/>
              </a:rPr>
              <a:t> of used Toyota cars.</a:t>
            </a:r>
          </a:p>
          <a:p>
            <a:r>
              <a:rPr lang="en-US" altLang="en-US" sz="1800" dirty="0" smtClean="0"/>
              <a:t>Residuals based on training set informs about model fit.</a:t>
            </a:r>
          </a:p>
          <a:p>
            <a:r>
              <a:rPr lang="en-US" altLang="en-US" sz="1800" dirty="0" smtClean="0"/>
              <a:t>Residuals based on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validation set predicts</a:t>
            </a:r>
            <a:r>
              <a:rPr lang="en-US" altLang="en-US" sz="1800" dirty="0" smtClean="0"/>
              <a:t>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model ability </a:t>
            </a:r>
            <a:r>
              <a:rPr lang="en-US" altLang="en-US" sz="1800" dirty="0" smtClean="0"/>
              <a:t>to </a:t>
            </a:r>
            <a:r>
              <a:rPr lang="en-US" altLang="en-US" sz="1800" dirty="0" smtClean="0">
                <a:solidFill>
                  <a:srgbClr val="FF0000"/>
                </a:solidFill>
              </a:rPr>
              <a:t>predict new data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 smtClean="0"/>
              <a:t>Usually, we except training errors to be smaller than the validation errors.</a:t>
            </a:r>
          </a:p>
          <a:p>
            <a:r>
              <a:rPr lang="en-US" altLang="en-US" sz="1800" dirty="0" smtClean="0"/>
              <a:t>More complex model </a:t>
            </a:r>
            <a:r>
              <a:rPr lang="en-US" altLang="en-US" sz="1800" dirty="0" smtClean="0">
                <a:sym typeface="Wingdings" panose="05000000000000000000" pitchFamily="2" charset="2"/>
              </a:rPr>
              <a:t> more possibility that, it will overfit the training data (Indicated by a greater difference between training and validation errors)</a:t>
            </a:r>
          </a:p>
          <a:p>
            <a:r>
              <a:rPr lang="en-US" altLang="en-US" sz="1800" dirty="0" smtClean="0">
                <a:sym typeface="Wingdings" panose="05000000000000000000" pitchFamily="2" charset="2"/>
              </a:rPr>
              <a:t>In an extreme case of overfitting, the training error would be zero 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i.e</a:t>
            </a:r>
            <a:r>
              <a:rPr lang="en-US" altLang="en-US" sz="1800" dirty="0" smtClean="0">
                <a:sym typeface="Wingdings" panose="05000000000000000000" pitchFamily="2" charset="2"/>
              </a:rPr>
              <a:t> perfect fit of the model to the training data  and validation errors would be zero and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nonnegligible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95375"/>
            <a:ext cx="67818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0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0"/>
            <a:ext cx="914400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4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Comparing Training and Validation Performance:</a:t>
            </a:r>
          </a:p>
          <a:p>
            <a:pPr lvl="1"/>
            <a:r>
              <a:rPr lang="en-US" altLang="en-US" sz="1800" dirty="0" smtClean="0"/>
              <a:t>Residuals based on training set informs about </a:t>
            </a:r>
            <a:r>
              <a:rPr lang="en-US" altLang="en-US" sz="1800" b="1" dirty="0" smtClean="0"/>
              <a:t>model fit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Residuals based on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validation set predicts</a:t>
            </a:r>
            <a:r>
              <a:rPr lang="en-US" altLang="en-US" sz="1800" dirty="0" smtClean="0"/>
              <a:t>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model ability </a:t>
            </a:r>
            <a:r>
              <a:rPr lang="en-US" altLang="en-US" sz="1800" dirty="0" smtClean="0"/>
              <a:t>to </a:t>
            </a:r>
            <a:r>
              <a:rPr lang="en-US" altLang="en-US" sz="1800" dirty="0" smtClean="0">
                <a:solidFill>
                  <a:srgbClr val="FF0000"/>
                </a:solidFill>
              </a:rPr>
              <a:t>predict new data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Residuals based on the validation set is called “</a:t>
            </a:r>
            <a:r>
              <a:rPr lang="en-US" altLang="en-US" sz="1800" b="1" dirty="0" smtClean="0"/>
              <a:t>Prediction errors</a:t>
            </a:r>
            <a:r>
              <a:rPr lang="en-US" altLang="en-US" sz="1800" dirty="0" smtClean="0"/>
              <a:t>”</a:t>
            </a:r>
          </a:p>
          <a:p>
            <a:pPr lvl="1"/>
            <a:r>
              <a:rPr lang="en-US" altLang="en-US" sz="1800" dirty="0" smtClean="0"/>
              <a:t>Model ability to predict new data is called “</a:t>
            </a:r>
            <a:r>
              <a:rPr lang="en-US" altLang="en-US" sz="1800" b="1" dirty="0" smtClean="0"/>
              <a:t>Predictive performance</a:t>
            </a:r>
            <a:r>
              <a:rPr lang="en-US" altLang="en-US" sz="1800" dirty="0" smtClean="0"/>
              <a:t>”</a:t>
            </a:r>
          </a:p>
          <a:p>
            <a:pPr lvl="1"/>
            <a:r>
              <a:rPr lang="en-US" altLang="en-US" sz="1800" dirty="0" smtClean="0"/>
              <a:t>Usually, we except </a:t>
            </a:r>
            <a:r>
              <a:rPr lang="en-US" altLang="en-US" sz="1800" b="1" dirty="0" smtClean="0"/>
              <a:t>training errors</a:t>
            </a:r>
            <a:r>
              <a:rPr lang="en-US" altLang="en-US" sz="1800" dirty="0" smtClean="0"/>
              <a:t> to be </a:t>
            </a:r>
            <a:r>
              <a:rPr lang="en-US" altLang="en-US" sz="1800" b="1" dirty="0" smtClean="0"/>
              <a:t>smaller</a:t>
            </a:r>
            <a:r>
              <a:rPr lang="en-US" altLang="en-US" sz="1800" dirty="0" smtClean="0"/>
              <a:t> than the </a:t>
            </a:r>
            <a:r>
              <a:rPr lang="en-US" altLang="en-US" sz="1800" b="1" dirty="0" smtClean="0"/>
              <a:t>validation errors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More complex model </a:t>
            </a:r>
            <a:r>
              <a:rPr lang="en-US" altLang="en-US" sz="1800" dirty="0" smtClean="0">
                <a:sym typeface="Wingdings" panose="05000000000000000000" pitchFamily="2" charset="2"/>
              </a:rPr>
              <a:t> more possibility that, it will overfit the training data (Indicated by a greater difference between training and validation errors)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In an extreme case of overfitting, the training error would be zero </a:t>
            </a:r>
            <a:r>
              <a:rPr lang="en-US" alt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i.e</a:t>
            </a:r>
            <a:r>
              <a:rPr lang="en-US" alt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perfect fit of the model to the training data</a:t>
            </a:r>
            <a:r>
              <a:rPr lang="en-US" altLang="en-US" sz="1800" dirty="0" smtClean="0">
                <a:sym typeface="Wingdings" panose="05000000000000000000" pitchFamily="2" charset="2"/>
              </a:rPr>
              <a:t>  and validation errors would be zero and non-negligible.  so we need to compare error plots and metrics (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RMSE,etc</a:t>
            </a:r>
            <a:r>
              <a:rPr lang="en-US" altLang="en-US" sz="1800" dirty="0" smtClean="0">
                <a:sym typeface="Wingdings" panose="05000000000000000000" pitchFamily="2" charset="2"/>
              </a:rPr>
              <a:t>) of the training and validation datasets.</a:t>
            </a:r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0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Comparing Training and Validation Performance: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b="1" dirty="0" smtClean="0"/>
              <a:t>charts</a:t>
            </a:r>
            <a:r>
              <a:rPr lang="en-US" altLang="en-US" sz="1800" dirty="0" smtClean="0"/>
              <a:t> are </a:t>
            </a:r>
            <a:r>
              <a:rPr lang="en-US" altLang="en-US" sz="1800" b="1" dirty="0" smtClean="0"/>
              <a:t>more useful </a:t>
            </a:r>
            <a:r>
              <a:rPr lang="en-US" altLang="en-US" sz="1800" dirty="0" smtClean="0"/>
              <a:t>to give information about errors or outliers than metrics</a:t>
            </a:r>
          </a:p>
          <a:p>
            <a:pPr lvl="1"/>
            <a:r>
              <a:rPr lang="en-US" altLang="en-US" sz="1800" dirty="0" smtClean="0"/>
              <a:t>The boxplot of </a:t>
            </a:r>
            <a:r>
              <a:rPr lang="en-US" altLang="en-US" sz="1800" dirty="0" err="1" smtClean="0"/>
              <a:t>Toyoto</a:t>
            </a:r>
            <a:r>
              <a:rPr lang="en-US" altLang="en-US" sz="1800" dirty="0" smtClean="0"/>
              <a:t> car dataset shows that, the discrepancies are also due to outliers, and especially large negative training error.</a:t>
            </a:r>
          </a:p>
          <a:p>
            <a:pPr lvl="1"/>
            <a:r>
              <a:rPr lang="en-US" altLang="en-US" sz="1800" dirty="0" smtClean="0"/>
              <a:t>The validation errors have slightly more high positive errors (</a:t>
            </a:r>
            <a:r>
              <a:rPr lang="en-US" altLang="en-US" sz="1800" dirty="0" err="1" smtClean="0"/>
              <a:t>underpredictions</a:t>
            </a:r>
            <a:r>
              <a:rPr lang="en-US" altLang="en-US" sz="1800" dirty="0" smtClean="0"/>
              <a:t>) than the training errors, as reflected by the medians and outliers.</a:t>
            </a:r>
          </a:p>
          <a:p>
            <a:pPr lvl="1"/>
            <a:endParaRPr lang="en-US" altLang="en-US" sz="1800" dirty="0" smtClean="0"/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6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b="1" dirty="0" smtClean="0">
                <a:solidFill>
                  <a:srgbClr val="FF0000"/>
                </a:solidFill>
              </a:rPr>
              <a:t>Lift Charts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 smtClean="0"/>
              <a:t>In some applications, the </a:t>
            </a:r>
            <a:r>
              <a:rPr lang="en-US" altLang="en-US" sz="1800" b="1" dirty="0" smtClean="0"/>
              <a:t>goal is to search</a:t>
            </a:r>
            <a:r>
              <a:rPr lang="en-US" altLang="en-US" sz="1800" dirty="0" smtClean="0"/>
              <a:t>, among the set of </a:t>
            </a:r>
            <a:r>
              <a:rPr lang="en-US" altLang="en-US" sz="1800" b="1" dirty="0" smtClean="0"/>
              <a:t>new records</a:t>
            </a:r>
            <a:r>
              <a:rPr lang="en-US" altLang="en-US" sz="1800" dirty="0" smtClean="0"/>
              <a:t>, for a </a:t>
            </a:r>
            <a:r>
              <a:rPr lang="en-US" altLang="en-US" sz="1800" dirty="0" smtClean="0">
                <a:solidFill>
                  <a:srgbClr val="FF0000"/>
                </a:solidFill>
              </a:rPr>
              <a:t>subset of  records </a:t>
            </a:r>
            <a:r>
              <a:rPr lang="en-US" altLang="en-US" sz="1800" dirty="0" smtClean="0"/>
              <a:t>that gives the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highest cumulative predicted values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b="1" dirty="0"/>
              <a:t>Lift</a:t>
            </a:r>
            <a:r>
              <a:rPr lang="en-US" altLang="en-US" sz="1800" dirty="0"/>
              <a:t> is a </a:t>
            </a:r>
            <a:r>
              <a:rPr lang="en-US" altLang="en-US" sz="1800" b="1" dirty="0"/>
              <a:t>measure</a:t>
            </a:r>
            <a:r>
              <a:rPr lang="en-US" altLang="en-US" sz="1800" dirty="0"/>
              <a:t> of the </a:t>
            </a:r>
            <a:r>
              <a:rPr lang="en-US" altLang="en-US" sz="1800" b="1" dirty="0"/>
              <a:t>effectiveness</a:t>
            </a:r>
            <a:r>
              <a:rPr lang="en-US" altLang="en-US" sz="1800" dirty="0"/>
              <a:t> of a predictive model calculated as the ratio between the results obtained with and without the predictive model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Cumulative </a:t>
            </a:r>
            <a:r>
              <a:rPr lang="en-US" altLang="en-US" sz="1800" b="1" dirty="0"/>
              <a:t>gains and lift charts </a:t>
            </a:r>
            <a:r>
              <a:rPr lang="en-US" altLang="en-US" sz="1800" dirty="0"/>
              <a:t>are </a:t>
            </a:r>
            <a:r>
              <a:rPr lang="en-US" altLang="en-US" sz="1800" b="1" dirty="0" smtClean="0"/>
              <a:t>visual aids </a:t>
            </a:r>
            <a:r>
              <a:rPr lang="en-US" altLang="en-US" sz="1800" dirty="0" smtClean="0"/>
              <a:t>for </a:t>
            </a:r>
            <a:r>
              <a:rPr lang="en-US" altLang="en-US" sz="1800" b="1" dirty="0"/>
              <a:t>measuring model </a:t>
            </a:r>
            <a:r>
              <a:rPr lang="en-US" altLang="en-US" sz="1800" b="1" dirty="0" smtClean="0"/>
              <a:t>performance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Both charts consist of a </a:t>
            </a:r>
            <a:r>
              <a:rPr lang="en-US" altLang="en-US" sz="1800" b="1" dirty="0"/>
              <a:t>lift curve</a:t>
            </a:r>
            <a:r>
              <a:rPr lang="en-US" altLang="en-US" sz="1800" dirty="0"/>
              <a:t> and a </a:t>
            </a:r>
            <a:r>
              <a:rPr lang="en-US" altLang="en-US" sz="1800" b="1" dirty="0" smtClean="0"/>
              <a:t>baseline</a:t>
            </a:r>
            <a:r>
              <a:rPr lang="en-US" altLang="en-US" sz="1800" dirty="0" smtClean="0"/>
              <a:t> (that does not have any predictors).</a:t>
            </a:r>
          </a:p>
          <a:p>
            <a:pPr lvl="1"/>
            <a:r>
              <a:rPr lang="en-US" altLang="en-US" sz="1800" dirty="0"/>
              <a:t>The </a:t>
            </a:r>
            <a:r>
              <a:rPr lang="en-US" altLang="en-US" sz="1800" dirty="0">
                <a:solidFill>
                  <a:srgbClr val="FF0000"/>
                </a:solidFill>
              </a:rPr>
              <a:t>greater the area </a:t>
            </a:r>
            <a:r>
              <a:rPr lang="en-US" altLang="en-US" sz="1800" dirty="0"/>
              <a:t>between the lift curve and the baseline, the </a:t>
            </a:r>
            <a:r>
              <a:rPr lang="en-US" altLang="en-US" sz="1800" dirty="0">
                <a:solidFill>
                  <a:srgbClr val="FF0000"/>
                </a:solidFill>
              </a:rPr>
              <a:t>better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model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A lift chart for a continuous response is relevant only when we are searching for a set of records that gives the highest cumulative predicted values.</a:t>
            </a:r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5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b="1" dirty="0" smtClean="0">
                <a:solidFill>
                  <a:srgbClr val="FF0000"/>
                </a:solidFill>
              </a:rPr>
              <a:t>Lift Charts</a:t>
            </a:r>
            <a:r>
              <a:rPr lang="en-US" altLang="en-US" sz="1800" dirty="0" smtClean="0"/>
              <a:t>: CASE STUDY</a:t>
            </a:r>
          </a:p>
          <a:p>
            <a:pPr lvl="1" algn="just"/>
            <a:r>
              <a:rPr lang="en-US" altLang="en-US" sz="1800" dirty="0" smtClean="0"/>
              <a:t>Consider a car rental firm that renews its fleet so that customers drive late-model cars</a:t>
            </a:r>
            <a:r>
              <a:rPr lang="en-US" altLang="en-US" sz="1800" dirty="0"/>
              <a:t>. This </a:t>
            </a:r>
            <a:r>
              <a:rPr lang="en-US" altLang="en-US" sz="1800" dirty="0" smtClean="0"/>
              <a:t>entails disposing </a:t>
            </a:r>
            <a:r>
              <a:rPr lang="en-US" altLang="en-US" sz="1800" dirty="0"/>
              <a:t>of a large quantity of used vehicles on a continuing basis. Since </a:t>
            </a:r>
            <a:r>
              <a:rPr lang="en-US" altLang="en-US" sz="1800" dirty="0" smtClean="0"/>
              <a:t>the firm </a:t>
            </a:r>
            <a:r>
              <a:rPr lang="en-US" altLang="en-US" sz="1800" dirty="0"/>
              <a:t>is not primarily in the used car sales business, it tries to dispose of as </a:t>
            </a:r>
            <a:r>
              <a:rPr lang="en-US" altLang="en-US" sz="1800" dirty="0" smtClean="0"/>
              <a:t>much of </a:t>
            </a:r>
            <a:r>
              <a:rPr lang="en-US" altLang="en-US" sz="1800" dirty="0"/>
              <a:t>its fleet as possible through volume sales to used car dealers. However, it </a:t>
            </a:r>
            <a:r>
              <a:rPr lang="en-US" altLang="en-US" sz="1800" dirty="0" smtClean="0"/>
              <a:t>is profitable </a:t>
            </a:r>
            <a:r>
              <a:rPr lang="en-US" altLang="en-US" sz="1800" dirty="0"/>
              <a:t>to sell a limited number of cars through its own channels. Its </a:t>
            </a:r>
            <a:r>
              <a:rPr lang="en-US" altLang="en-US" sz="1800" dirty="0" smtClean="0"/>
              <a:t>volume deals </a:t>
            </a:r>
            <a:r>
              <a:rPr lang="en-US" altLang="en-US" sz="1800" dirty="0"/>
              <a:t>with the used car dealers allow it flexibility to pick and choose which </a:t>
            </a:r>
            <a:r>
              <a:rPr lang="en-US" altLang="en-US" sz="1800" dirty="0" smtClean="0"/>
              <a:t>cars to </a:t>
            </a:r>
            <a:r>
              <a:rPr lang="en-US" altLang="en-US" sz="1800" dirty="0"/>
              <a:t>sell in this fashion, so it would like to have a model for selecting cars for </a:t>
            </a:r>
            <a:r>
              <a:rPr lang="en-US" altLang="en-US" sz="1800" dirty="0" smtClean="0"/>
              <a:t>resale through </a:t>
            </a:r>
            <a:r>
              <a:rPr lang="en-US" altLang="en-US" sz="1800" dirty="0"/>
              <a:t>its own channels. Since all cars were purchased some time ago and </a:t>
            </a:r>
            <a:r>
              <a:rPr lang="en-US" altLang="en-US" sz="1800" dirty="0" smtClean="0"/>
              <a:t>the deals </a:t>
            </a:r>
            <a:r>
              <a:rPr lang="en-US" altLang="en-US" sz="1800" dirty="0"/>
              <a:t>with the used car dealers are for fixed prices (specifying a given number </a:t>
            </a:r>
            <a:r>
              <a:rPr lang="en-US" altLang="en-US" sz="1800" dirty="0" smtClean="0"/>
              <a:t>of cars </a:t>
            </a:r>
            <a:r>
              <a:rPr lang="en-US" altLang="en-US" sz="1800" dirty="0"/>
              <a:t>of a certain make and model class), the cars’ costs are now irrelevant and </a:t>
            </a:r>
            <a:r>
              <a:rPr lang="en-US" altLang="en-US" sz="1800" dirty="0" smtClean="0"/>
              <a:t>the dealer </a:t>
            </a:r>
            <a:r>
              <a:rPr lang="en-US" altLang="en-US" sz="1800" dirty="0"/>
              <a:t>is interested only in maximizing revenue</a:t>
            </a:r>
            <a:r>
              <a:rPr lang="en-US" altLang="en-US" sz="1800" dirty="0" smtClean="0"/>
              <a:t>.</a:t>
            </a:r>
            <a:r>
              <a:rPr lang="en-US" sz="1800" dirty="0"/>
              <a:t> This is done by selecting for </a:t>
            </a:r>
            <a:r>
              <a:rPr lang="en-US" sz="1800" dirty="0" smtClean="0"/>
              <a:t>its </a:t>
            </a:r>
            <a:r>
              <a:rPr lang="en-US" sz="1800" dirty="0"/>
              <a:t>own resale, the cars likely to generate the most revenue</a:t>
            </a:r>
            <a:endParaRPr lang="en-US" altLang="en-US" sz="1800" dirty="0" smtClean="0"/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2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b="1" dirty="0" smtClean="0">
                <a:solidFill>
                  <a:srgbClr val="FF0000"/>
                </a:solidFill>
              </a:rPr>
              <a:t>Lift Charts</a:t>
            </a:r>
            <a:r>
              <a:rPr lang="en-US" altLang="en-US" sz="1800" dirty="0" smtClean="0"/>
              <a:t>: </a:t>
            </a:r>
          </a:p>
          <a:p>
            <a:pPr lvl="1"/>
            <a:r>
              <a:rPr lang="en-US" altLang="en-US" sz="1800" dirty="0" smtClean="0"/>
              <a:t>The lift chart is based on </a:t>
            </a:r>
            <a:r>
              <a:rPr lang="en-US" altLang="en-US" sz="1800" dirty="0" smtClean="0">
                <a:solidFill>
                  <a:srgbClr val="FF0000"/>
                </a:solidFill>
              </a:rPr>
              <a:t>ordering the set of records of interest</a:t>
            </a:r>
            <a:r>
              <a:rPr lang="en-US" altLang="en-US" sz="1800" dirty="0" smtClean="0"/>
              <a:t> (validation data) by their predicted value, from </a:t>
            </a:r>
            <a:r>
              <a:rPr lang="en-US" altLang="en-US" sz="1800" dirty="0" smtClean="0">
                <a:solidFill>
                  <a:srgbClr val="FF0000"/>
                </a:solidFill>
              </a:rPr>
              <a:t>high to low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Then</a:t>
            </a:r>
            <a:r>
              <a:rPr lang="en-US" altLang="en-US" sz="1800" dirty="0"/>
              <a:t>, </a:t>
            </a:r>
            <a:r>
              <a:rPr lang="en-US" altLang="en-US" sz="1800" dirty="0" smtClean="0"/>
              <a:t> accumulate the </a:t>
            </a:r>
            <a:r>
              <a:rPr lang="en-US" altLang="en-US" sz="1800" dirty="0">
                <a:solidFill>
                  <a:srgbClr val="FF0000"/>
                </a:solidFill>
              </a:rPr>
              <a:t>actual values</a:t>
            </a:r>
            <a:r>
              <a:rPr lang="en-US" altLang="en-US" sz="1800" dirty="0"/>
              <a:t> and plot their cumulative value on </a:t>
            </a:r>
            <a:r>
              <a:rPr lang="en-US" altLang="en-US" sz="1800" dirty="0">
                <a:solidFill>
                  <a:srgbClr val="FF0000"/>
                </a:solidFill>
              </a:rPr>
              <a:t>the y-axis </a:t>
            </a:r>
            <a:r>
              <a:rPr lang="en-US" altLang="en-US" sz="1800" dirty="0"/>
              <a:t>as a function </a:t>
            </a:r>
            <a:r>
              <a:rPr lang="en-US" altLang="en-US" sz="1800" dirty="0" smtClean="0"/>
              <a:t>of </a:t>
            </a:r>
            <a:r>
              <a:rPr lang="en-US" altLang="en-US" sz="1800" dirty="0" smtClean="0">
                <a:solidFill>
                  <a:srgbClr val="FF0000"/>
                </a:solidFill>
              </a:rPr>
              <a:t>the </a:t>
            </a:r>
            <a:r>
              <a:rPr lang="en-US" altLang="en-US" sz="1800" dirty="0">
                <a:solidFill>
                  <a:srgbClr val="FF0000"/>
                </a:solidFill>
              </a:rPr>
              <a:t>number of records accumulated </a:t>
            </a:r>
            <a:r>
              <a:rPr lang="en-US" altLang="en-US" sz="1800" dirty="0"/>
              <a:t>(the x-axis value</a:t>
            </a:r>
            <a:r>
              <a:rPr lang="en-US" altLang="en-US" sz="1800" dirty="0" smtClean="0"/>
              <a:t>).</a:t>
            </a:r>
          </a:p>
          <a:p>
            <a:pPr lvl="1"/>
            <a:r>
              <a:rPr lang="en-US" altLang="en-US" sz="1800" dirty="0"/>
              <a:t>This </a:t>
            </a:r>
            <a:r>
              <a:rPr lang="en-US" altLang="en-US" sz="1800" b="1" dirty="0"/>
              <a:t>curve is </a:t>
            </a:r>
            <a:r>
              <a:rPr lang="en-US" altLang="en-US" sz="1800" b="1" dirty="0" smtClean="0"/>
              <a:t>compared</a:t>
            </a:r>
            <a:r>
              <a:rPr lang="en-US" altLang="en-US" sz="1800" dirty="0" smtClean="0"/>
              <a:t> to </a:t>
            </a:r>
            <a:r>
              <a:rPr lang="en-US" altLang="en-US" sz="1800" dirty="0"/>
              <a:t>assigning a </a:t>
            </a:r>
            <a:r>
              <a:rPr lang="en-US" altLang="en-US" sz="1800" b="1" dirty="0"/>
              <a:t>naive prediction </a:t>
            </a:r>
            <a:r>
              <a:rPr lang="en-US" altLang="en-US" sz="1800" dirty="0" smtClean="0"/>
              <a:t>(</a:t>
            </a:r>
            <a:r>
              <a:rPr lang="cy-GB" altLang="en-US" sz="1800" b="1" dirty="0">
                <a:solidFill>
                  <a:schemeClr val="tx1"/>
                </a:solidFill>
              </a:rPr>
              <a:t>ẏ</a:t>
            </a:r>
            <a:r>
              <a:rPr lang="en-US" altLang="en-US" sz="1800" dirty="0" smtClean="0"/>
              <a:t>) </a:t>
            </a:r>
            <a:r>
              <a:rPr lang="en-US" altLang="en-US" sz="1800" dirty="0"/>
              <a:t>to each record and accumulating these </a:t>
            </a:r>
            <a:r>
              <a:rPr lang="en-US" altLang="en-US" sz="1800" dirty="0" smtClean="0"/>
              <a:t>average values</a:t>
            </a:r>
            <a:r>
              <a:rPr lang="en-US" altLang="en-US" sz="1800" dirty="0"/>
              <a:t>, which results in a </a:t>
            </a:r>
            <a:r>
              <a:rPr lang="en-US" altLang="en-US" sz="1800" b="1" dirty="0"/>
              <a:t>diagonal line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The further away the lift curve from </a:t>
            </a:r>
            <a:r>
              <a:rPr lang="en-US" altLang="en-US" sz="1800" dirty="0" smtClean="0"/>
              <a:t>the diagonal </a:t>
            </a:r>
            <a:r>
              <a:rPr lang="en-US" altLang="en-US" sz="1800" dirty="0"/>
              <a:t>benchmark line, the better the model is doing in separating </a:t>
            </a:r>
            <a:r>
              <a:rPr lang="en-US" altLang="en-US" sz="1800" dirty="0" smtClean="0"/>
              <a:t>records with </a:t>
            </a:r>
            <a:r>
              <a:rPr lang="en-US" altLang="en-US" sz="1800" dirty="0"/>
              <a:t>high value outcomes from those with low value </a:t>
            </a:r>
            <a:r>
              <a:rPr lang="en-US" altLang="en-US" sz="1800" dirty="0" smtClean="0"/>
              <a:t>outcomes.</a:t>
            </a:r>
          </a:p>
          <a:p>
            <a:pPr lvl="1"/>
            <a:endParaRPr lang="en-US" altLang="en-US" sz="1800" dirty="0" smtClean="0"/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8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66;p19"/>
          <p:cNvSpPr txBox="1">
            <a:spLocks/>
          </p:cNvSpPr>
          <p:nvPr/>
        </p:nvSpPr>
        <p:spPr>
          <a:xfrm>
            <a:off x="287482" y="1200150"/>
            <a:ext cx="4236027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Wingdings" panose="05000000000000000000" pitchFamily="2" charset="2"/>
              <a:buChar char="§"/>
              <a:defRPr sz="2600" b="0" i="0" u="none" strike="noStrike" cap="none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Wingdings" panose="05000000000000000000" pitchFamily="2" charset="2"/>
              <a:buChar char="v"/>
              <a:defRPr sz="2600" b="0" i="0" u="none" strike="noStrike" cap="none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 b="0" i="0" u="none" strike="noStrike" cap="none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 b="0" i="0" u="none" strike="noStrike" cap="none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 b="0" i="0" u="none" strike="noStrike" cap="none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 b="0" i="0" u="none" strike="noStrike" cap="none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 b="0" i="0" u="none" strike="noStrike" cap="none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 b="0" i="0" u="none" strike="noStrike" cap="none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en-US" altLang="en-US" sz="1800" b="1" dirty="0" smtClean="0">
                <a:solidFill>
                  <a:schemeClr val="tx1"/>
                </a:solidFill>
              </a:rPr>
              <a:t>Lift charts </a:t>
            </a:r>
            <a:r>
              <a:rPr lang="en-US" altLang="en-US" sz="1800" dirty="0" smtClean="0">
                <a:solidFill>
                  <a:schemeClr val="tx1"/>
                </a:solidFill>
              </a:rPr>
              <a:t>based on fitting a  linear regression model to the Toyota data.</a:t>
            </a:r>
          </a:p>
          <a:p>
            <a:r>
              <a:rPr lang="en-US" altLang="en-US" sz="1800" dirty="0" smtClean="0">
                <a:solidFill>
                  <a:schemeClr val="tx1"/>
                </a:solidFill>
              </a:rPr>
              <a:t>The charts are based on validation dataset only.</a:t>
            </a:r>
          </a:p>
          <a:p>
            <a:r>
              <a:rPr lang="en-US" altLang="en-US" sz="1800" dirty="0" smtClean="0">
                <a:solidFill>
                  <a:schemeClr val="tx1"/>
                </a:solidFill>
              </a:rPr>
              <a:t>Observation: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Model’s predictive  performance in terms of lift is better than the baseline model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lift curve is higher than the baseline model.</a:t>
            </a:r>
          </a:p>
          <a:p>
            <a:r>
              <a:rPr lang="en-US" alt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Lift chart based on fitting a linear regression model to Toyota Dataset</a:t>
            </a:r>
            <a:r>
              <a:rPr lang="en-US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endParaRPr lang="en-US" altLang="en-US" sz="1800" dirty="0" smtClean="0"/>
          </a:p>
          <a:p>
            <a:pPr lvl="1"/>
            <a:endParaRPr lang="en-US" altLang="en-US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4775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3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ctrTitle" idx="4294967295"/>
          </p:nvPr>
        </p:nvSpPr>
        <p:spPr>
          <a:xfrm>
            <a:off x="1275150" y="1625296"/>
            <a:ext cx="6593700" cy="80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200" dirty="0"/>
              <a:t>Evaluating Predictive Performance</a:t>
            </a:r>
            <a:endParaRPr sz="3200"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4294967295"/>
          </p:nvPr>
        </p:nvSpPr>
        <p:spPr>
          <a:xfrm>
            <a:off x="1275150" y="2460653"/>
            <a:ext cx="6593700" cy="15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Ramesh Ragala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VIT Chennai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b="1" dirty="0" smtClean="0">
                <a:solidFill>
                  <a:srgbClr val="FF0000"/>
                </a:solidFill>
              </a:rPr>
              <a:t>Lift Charts</a:t>
            </a:r>
            <a:r>
              <a:rPr lang="en-US" altLang="en-US" sz="1800" dirty="0" smtClean="0"/>
              <a:t>: CASE STUDY – 2</a:t>
            </a:r>
          </a:p>
          <a:p>
            <a:pPr lvl="1"/>
            <a:r>
              <a:rPr lang="en-US" altLang="en-US" sz="1800" dirty="0"/>
              <a:t>A company wants to do a mail marketing campaign. It costs the company $1 for each item mailed. They have information on 100,000 customers. Create a cumulative gains and a lift chart from the following data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b="1" dirty="0"/>
              <a:t>Overall Response Rate</a:t>
            </a:r>
            <a:r>
              <a:rPr lang="en-US" altLang="en-US" sz="1800" dirty="0"/>
              <a:t>: If we assume we have no model other than the prediction of the overall response rate, then we can predict the number of positive responses as a fraction of the total customers contacted. Suppose the response rate is 20%. If all 100,000 customers are contacted we will receive around 20,000 positive responses.</a:t>
            </a: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86150"/>
            <a:ext cx="243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3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45720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b="1" dirty="0" smtClean="0">
                <a:solidFill>
                  <a:srgbClr val="FF0000"/>
                </a:solidFill>
              </a:rPr>
              <a:t>Lift Charts</a:t>
            </a:r>
            <a:r>
              <a:rPr lang="en-US" altLang="en-US" sz="1800" dirty="0" smtClean="0"/>
              <a:t>: CASE STUDY – 2</a:t>
            </a:r>
          </a:p>
          <a:p>
            <a:pPr lvl="1" algn="just"/>
            <a:r>
              <a:rPr lang="en-US" altLang="en-US" sz="1800" b="1" dirty="0"/>
              <a:t>Prediction of Response Model</a:t>
            </a:r>
            <a:r>
              <a:rPr lang="en-US" altLang="en-US" sz="1800" dirty="0"/>
              <a:t>: A response model predicts who will respond to a marketing campaign. If we have a response model, we can make more detailed predictions. For example, we use the response model to assign a score to all 100,000 customers and predict the results of contacting only the top 10,000 customers, the top 20,000 customers, etc</a:t>
            </a:r>
            <a:r>
              <a:rPr lang="en-US" altLang="en-US" sz="1800" dirty="0" smtClean="0"/>
              <a:t>.</a:t>
            </a:r>
          </a:p>
          <a:p>
            <a:pPr lvl="1"/>
            <a:endParaRPr lang="en-US" altLang="en-US" sz="1800" dirty="0" smtClean="0"/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06255"/>
              </p:ext>
            </p:extLst>
          </p:nvPr>
        </p:nvGraphicFramePr>
        <p:xfrm>
          <a:off x="5181600" y="804030"/>
          <a:ext cx="3733800" cy="3977520"/>
        </p:xfrm>
        <a:graphic>
          <a:graphicData uri="http://schemas.openxmlformats.org/drawingml/2006/table">
            <a:tbl>
              <a:tblPr firstRow="1" bandRow="1">
                <a:tableStyleId>{8E34909B-6401-4FC6-9F6B-054A83EE410C}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48271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Cost($)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Total Customers Contacted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Positive Responses(x)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Responses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 in % (x/20000)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80000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90000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0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47244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b="1" dirty="0"/>
              <a:t>Cumulative Gains Chart</a:t>
            </a:r>
            <a:r>
              <a:rPr lang="en-US" altLang="en-US" sz="1600" dirty="0"/>
              <a:t>:</a:t>
            </a:r>
          </a:p>
          <a:p>
            <a:r>
              <a:rPr lang="en-US" altLang="en-US" sz="1400" dirty="0"/>
              <a:t>The y-axis shows the percentage of positive responses. This is a percentage of the total possible positive responses (20,000 as the overall response rate shows</a:t>
            </a:r>
            <a:r>
              <a:rPr lang="en-US" altLang="en-US" sz="1400" dirty="0" smtClean="0"/>
              <a:t>).</a:t>
            </a:r>
          </a:p>
          <a:p>
            <a:r>
              <a:rPr lang="en-US" altLang="en-US" sz="1400" dirty="0"/>
              <a:t>The x-axis shows the percentage of customers contacted, which is a fraction of the 100,000 total customers</a:t>
            </a:r>
            <a:r>
              <a:rPr lang="en-US" altLang="en-US" sz="1400" dirty="0" smtClean="0"/>
              <a:t>.</a:t>
            </a:r>
          </a:p>
          <a:p>
            <a:r>
              <a:rPr lang="en-US" altLang="en-US" sz="1400" dirty="0"/>
              <a:t>Baseline (overall response rate): If we contact X% of customers then we will receive X% of the total positive responses</a:t>
            </a:r>
            <a:r>
              <a:rPr lang="en-US" altLang="en-US" sz="1400" dirty="0" smtClean="0"/>
              <a:t>.</a:t>
            </a:r>
          </a:p>
          <a:p>
            <a:r>
              <a:rPr lang="en-US" altLang="en-US" sz="1400" dirty="0"/>
              <a:t>Lift Curve: Using the predictions of the response model, calculate the percentage of positive responses for the percent of customers contacted and map these points to create the lift curve.</a:t>
            </a:r>
            <a:endParaRPr lang="en-US" altLang="en-US" sz="1400" dirty="0" smtClean="0"/>
          </a:p>
          <a:p>
            <a:pPr lvl="1"/>
            <a:endParaRPr lang="en-US" altLang="en-US" sz="1800" dirty="0" smtClean="0"/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47750"/>
            <a:ext cx="38481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7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47244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b="1" dirty="0" smtClean="0"/>
              <a:t>Lift Chart</a:t>
            </a:r>
            <a:r>
              <a:rPr lang="en-US" altLang="en-US" sz="1600" dirty="0"/>
              <a:t>:</a:t>
            </a:r>
          </a:p>
          <a:p>
            <a:pPr lvl="1"/>
            <a:r>
              <a:rPr lang="en-US" altLang="en-US" sz="1800" dirty="0"/>
              <a:t>Shows the actual </a:t>
            </a:r>
            <a:r>
              <a:rPr lang="en-US" altLang="en-US" sz="1800" dirty="0" smtClean="0"/>
              <a:t>lift</a:t>
            </a:r>
          </a:p>
          <a:p>
            <a:pPr lvl="1"/>
            <a:r>
              <a:rPr lang="en-US" altLang="en-US" sz="1800" dirty="0"/>
              <a:t>Calculate the points on the lift curve by determining the ratio between the result predicted by our model and the result using no model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Example: For contacting 10% of customers, using no model we should get 10% of responders and using the given model we should get 30% of responders. The y-value of the lift curve at 10% is </a:t>
            </a:r>
            <a:endParaRPr lang="en-US" altLang="en-US" sz="1800" dirty="0" smtClean="0"/>
          </a:p>
          <a:p>
            <a:pPr marL="52070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 30 </a:t>
            </a:r>
            <a:r>
              <a:rPr lang="en-US" altLang="en-US" sz="1800" dirty="0"/>
              <a:t>/ 10 = 3</a:t>
            </a:r>
            <a:endParaRPr lang="en-US" altLang="en-US" sz="1800" dirty="0" smtClean="0"/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00150"/>
            <a:ext cx="37242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8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b="1" dirty="0" smtClean="0"/>
              <a:t>Lift Chart</a:t>
            </a:r>
            <a:r>
              <a:rPr lang="en-US" altLang="en-US" sz="1600" dirty="0" smtClean="0"/>
              <a:t>: CASE STUDY – 2 </a:t>
            </a:r>
            <a:r>
              <a:rPr lang="en-US" altLang="en-US" sz="1600" dirty="0" smtClean="0">
                <a:sym typeface="Wingdings" panose="05000000000000000000" pitchFamily="2" charset="2"/>
              </a:rPr>
              <a:t>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Observation</a:t>
            </a:r>
          </a:p>
          <a:p>
            <a:r>
              <a:rPr lang="en-US" altLang="en-US" sz="1600" dirty="0"/>
              <a:t>Analyzing the </a:t>
            </a:r>
            <a:r>
              <a:rPr lang="en-US" altLang="en-US" sz="1600" dirty="0" smtClean="0"/>
              <a:t>Charts:</a:t>
            </a:r>
          </a:p>
          <a:p>
            <a:pPr lvl="1"/>
            <a:r>
              <a:rPr lang="en-US" altLang="en-US" sz="1600" dirty="0"/>
              <a:t>Cumulative gains and lift charts are a graphical representation of the advantage of using a predictive model to choose which customers to contact. </a:t>
            </a:r>
            <a:endParaRPr lang="en-US" altLang="en-US" sz="1600" dirty="0" smtClean="0"/>
          </a:p>
          <a:p>
            <a:pPr lvl="1"/>
            <a:r>
              <a:rPr lang="en-US" altLang="en-US" sz="1600" dirty="0"/>
              <a:t>The lift chart shows how much more likely we are to receive respondents than if we contact a random sample of customers</a:t>
            </a:r>
            <a:r>
              <a:rPr lang="en-US" altLang="en-US" sz="1600" dirty="0" smtClean="0"/>
              <a:t>. </a:t>
            </a:r>
            <a:r>
              <a:rPr lang="en-US" altLang="en-US" sz="1600" dirty="0">
                <a:sym typeface="Wingdings" panose="05000000000000000000" pitchFamily="2" charset="2"/>
              </a:rPr>
              <a:t> Example: by contacting only 10% of customers based on the predictive model we will reach 3 times as many respondents as if we use no model</a:t>
            </a:r>
            <a:r>
              <a:rPr lang="en-US" altLang="en-US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en-US" sz="1600" b="1" dirty="0"/>
              <a:t>Evaluating the model</a:t>
            </a:r>
            <a:r>
              <a:rPr lang="en-US" altLang="en-US" sz="1600" dirty="0" smtClean="0"/>
              <a:t>:</a:t>
            </a:r>
          </a:p>
          <a:p>
            <a:pPr lvl="1"/>
            <a:r>
              <a:rPr lang="en-US" altLang="en-US" sz="1600" dirty="0"/>
              <a:t>We can assess the value of a predictive model by using the model to score a set of customers and then contacting them in this order</a:t>
            </a:r>
            <a:r>
              <a:rPr lang="en-US" altLang="en-US" sz="1600" dirty="0" smtClean="0"/>
              <a:t>.</a:t>
            </a:r>
          </a:p>
          <a:p>
            <a:pPr lvl="1"/>
            <a:r>
              <a:rPr lang="en-US" altLang="en-US" sz="1600" dirty="0"/>
              <a:t>The actual response rates are recorded for each cutoff point, such as the first 10% contacted, the first 20% contacted, </a:t>
            </a:r>
            <a:r>
              <a:rPr lang="en-US" altLang="en-US" sz="1600" dirty="0" err="1"/>
              <a:t>etc</a:t>
            </a:r>
            <a:endParaRPr lang="en-US" altLang="en-US" sz="1600" dirty="0"/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9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43434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b="1" dirty="0"/>
              <a:t>Decile-wise lift Chart</a:t>
            </a:r>
            <a:r>
              <a:rPr lang="en-US" altLang="en-US" sz="1600" dirty="0" smtClean="0"/>
              <a:t>:</a:t>
            </a:r>
          </a:p>
          <a:p>
            <a:pPr lvl="1"/>
            <a:r>
              <a:rPr lang="en-US" altLang="en-US" sz="1800" dirty="0" smtClean="0"/>
              <a:t>Order </a:t>
            </a:r>
            <a:r>
              <a:rPr lang="en-US" altLang="en-US" sz="1800" dirty="0"/>
              <a:t>predicted y-value from highest to </a:t>
            </a:r>
            <a:r>
              <a:rPr lang="en-US" altLang="en-US" sz="1800" dirty="0" smtClean="0"/>
              <a:t>lowest</a:t>
            </a:r>
          </a:p>
          <a:p>
            <a:pPr lvl="1"/>
            <a:r>
              <a:rPr lang="en-US" altLang="en-US" sz="1800" dirty="0"/>
              <a:t>X-axis = % of cases from 10% to 100%</a:t>
            </a:r>
          </a:p>
          <a:p>
            <a:pPr lvl="2"/>
            <a:r>
              <a:rPr lang="en-US" altLang="en-US" sz="1800" dirty="0"/>
              <a:t>i.e.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decile to 10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decile</a:t>
            </a:r>
          </a:p>
          <a:p>
            <a:pPr lvl="1"/>
            <a:r>
              <a:rPr lang="en-US" altLang="en-US" sz="1800" dirty="0"/>
              <a:t>Y-axis = Cumulative predicted value of Y</a:t>
            </a:r>
          </a:p>
          <a:p>
            <a:pPr lvl="1"/>
            <a:r>
              <a:rPr lang="en-US" altLang="en-US" sz="1800" dirty="0"/>
              <a:t>For each decile the ratio of sum of ŷ and sum of  is </a:t>
            </a:r>
            <a:r>
              <a:rPr lang="en-US" altLang="en-US" sz="1800" dirty="0" smtClean="0"/>
              <a:t>potted</a:t>
            </a:r>
          </a:p>
          <a:p>
            <a:r>
              <a:rPr lang="en-US" altLang="en-US" sz="1800" dirty="0" smtClean="0">
                <a:solidFill>
                  <a:srgbClr val="FF0000"/>
                </a:solidFill>
              </a:rPr>
              <a:t>Decile-wise chat based on fitting a linear regression model to Toyota Dataset.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71550"/>
            <a:ext cx="426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b="1" dirty="0" smtClean="0">
                <a:sym typeface="Wingdings" panose="05000000000000000000" pitchFamily="2" charset="2"/>
              </a:rPr>
              <a:t>The Lift and Decile-wise Charts are helpful in following scenario: 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Choosing </a:t>
            </a:r>
            <a:r>
              <a:rPr lang="en-US" altLang="en-US" sz="1600" dirty="0">
                <a:sym typeface="Wingdings" panose="05000000000000000000" pitchFamily="2" charset="2"/>
              </a:rPr>
              <a:t>the top 10% of the cars that gave the </a:t>
            </a:r>
            <a:r>
              <a:rPr lang="en-US" altLang="en-US" sz="1600" dirty="0" smtClean="0">
                <a:sym typeface="Wingdings" panose="05000000000000000000" pitchFamily="2" charset="2"/>
              </a:rPr>
              <a:t>highest predicted sales.</a:t>
            </a:r>
          </a:p>
          <a:p>
            <a:pPr lvl="1"/>
            <a:endParaRPr lang="en-US" altLang="en-US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Example</a:t>
            </a:r>
            <a:r>
              <a:rPr lang="en-US" altLang="en-US" sz="1600" dirty="0">
                <a:sym typeface="Wingdings" panose="05000000000000000000" pitchFamily="2" charset="2"/>
              </a:rPr>
              <a:t>: we would gain 1.7 times the amount of revenue</a:t>
            </a:r>
            <a:r>
              <a:rPr lang="en-US" altLang="en-US" sz="1600" dirty="0" smtClean="0">
                <a:sym typeface="Wingdings" panose="05000000000000000000" pitchFamily="2" charset="2"/>
              </a:rPr>
              <a:t>, compared </a:t>
            </a:r>
            <a:r>
              <a:rPr lang="en-US" altLang="en-US" sz="1600" dirty="0">
                <a:sym typeface="Wingdings" panose="05000000000000000000" pitchFamily="2" charset="2"/>
              </a:rPr>
              <a:t>to choosing 10% of the cars at random  This can be seen from </a:t>
            </a:r>
            <a:r>
              <a:rPr lang="en-US" altLang="en-US" sz="1600" dirty="0" smtClean="0">
                <a:sym typeface="Wingdings" panose="05000000000000000000" pitchFamily="2" charset="2"/>
              </a:rPr>
              <a:t>the decile chart.</a:t>
            </a:r>
          </a:p>
          <a:p>
            <a:pPr lvl="1"/>
            <a:endParaRPr lang="en-US" altLang="en-US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This </a:t>
            </a:r>
            <a:r>
              <a:rPr lang="en-US" altLang="en-US" sz="1600" dirty="0">
                <a:sym typeface="Wingdings" panose="05000000000000000000" pitchFamily="2" charset="2"/>
              </a:rPr>
              <a:t>number can also be computed from the lift </a:t>
            </a:r>
            <a:r>
              <a:rPr lang="en-US" altLang="en-US" sz="1600" dirty="0" smtClean="0">
                <a:sym typeface="Wingdings" panose="05000000000000000000" pitchFamily="2" charset="2"/>
              </a:rPr>
              <a:t>chart by </a:t>
            </a:r>
            <a:r>
              <a:rPr lang="en-US" altLang="en-US" sz="1600" dirty="0">
                <a:sym typeface="Wingdings" panose="05000000000000000000" pitchFamily="2" charset="2"/>
              </a:rPr>
              <a:t>comparing the sales for 40 random cars (the value of the baseline curve </a:t>
            </a:r>
            <a:r>
              <a:rPr lang="en-US" altLang="en-US" sz="1600" dirty="0" smtClean="0">
                <a:sym typeface="Wingdings" panose="05000000000000000000" pitchFamily="2" charset="2"/>
              </a:rPr>
              <a:t>at x </a:t>
            </a:r>
            <a:r>
              <a:rPr lang="en-US" altLang="en-US" sz="1600" dirty="0">
                <a:sym typeface="Wingdings" panose="05000000000000000000" pitchFamily="2" charset="2"/>
              </a:rPr>
              <a:t>= 40), which is $486,871 (= the sum of the actual sales for the 400 </a:t>
            </a:r>
            <a:r>
              <a:rPr lang="en-US" altLang="en-US" sz="1600" dirty="0" smtClean="0">
                <a:sym typeface="Wingdings" panose="05000000000000000000" pitchFamily="2" charset="2"/>
              </a:rPr>
              <a:t>validation set </a:t>
            </a:r>
            <a:r>
              <a:rPr lang="en-US" altLang="en-US" sz="1600" dirty="0">
                <a:sym typeface="Wingdings" panose="05000000000000000000" pitchFamily="2" charset="2"/>
              </a:rPr>
              <a:t>cars divided by 10) with the actual sales of the 40 cars that have the highest predicted values (the value of the lift curve at x = 40), $835,883. The </a:t>
            </a:r>
            <a:r>
              <a:rPr lang="en-US" altLang="en-US" sz="1600" dirty="0" smtClean="0">
                <a:sym typeface="Wingdings" panose="05000000000000000000" pitchFamily="2" charset="2"/>
              </a:rPr>
              <a:t>ratio between </a:t>
            </a:r>
            <a:r>
              <a:rPr lang="en-US" altLang="en-US" sz="1600" dirty="0">
                <a:sym typeface="Wingdings" panose="05000000000000000000" pitchFamily="2" charset="2"/>
              </a:rPr>
              <a:t>these numbers is 1.7.</a:t>
            </a:r>
          </a:p>
          <a:p>
            <a:pPr lvl="1"/>
            <a:endParaRPr lang="en-US" altLang="en-US" sz="1600" dirty="0" smtClean="0">
              <a:sym typeface="Wingdings" panose="05000000000000000000" pitchFamily="2" charset="2"/>
            </a:endParaRPr>
          </a:p>
          <a:p>
            <a:endParaRPr lang="en-US" altLang="en-US" sz="1600" b="1" dirty="0" smtClean="0">
              <a:sym typeface="Wingdings" panose="05000000000000000000" pitchFamily="2" charset="2"/>
            </a:endParaRPr>
          </a:p>
          <a:p>
            <a:pPr marL="520700" lvl="1" indent="0"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>
                <a:sym typeface="Wingdings" panose="05000000000000000000" pitchFamily="2" charset="2"/>
              </a:rPr>
              <a:t>Many choice of classifiers and predictive methods  need for performance</a:t>
            </a:r>
          </a:p>
          <a:p>
            <a:r>
              <a:rPr lang="en-US" altLang="en-US" sz="1600" dirty="0" smtClean="0">
                <a:sym typeface="Wingdings" panose="05000000000000000000" pitchFamily="2" charset="2"/>
              </a:rPr>
              <a:t>Many options in a single method (predictive / classification methods) which can leads to different results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Example: Choice of predictors used within a particular predictive algorithm</a:t>
            </a:r>
          </a:p>
          <a:p>
            <a:r>
              <a:rPr lang="en-US" altLang="en-US" sz="1600" b="1" dirty="0" smtClean="0">
                <a:sym typeface="Wingdings" panose="05000000000000000000" pitchFamily="2" charset="2"/>
              </a:rPr>
              <a:t>Natural Criteria</a:t>
            </a:r>
            <a:r>
              <a:rPr lang="en-US" altLang="en-US" sz="1600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Judging </a:t>
            </a:r>
            <a:r>
              <a:rPr lang="en-US" altLang="en-US" sz="1600" dirty="0">
                <a:sym typeface="Wingdings" panose="05000000000000000000" pitchFamily="2" charset="2"/>
              </a:rPr>
              <a:t>the performance of a classifier is the </a:t>
            </a:r>
            <a:r>
              <a:rPr lang="en-US" altLang="en-US" sz="1600" dirty="0" smtClean="0">
                <a:sym typeface="Wingdings" panose="05000000000000000000" pitchFamily="2" charset="2"/>
              </a:rPr>
              <a:t>probability of </a:t>
            </a:r>
            <a:r>
              <a:rPr lang="en-US" altLang="en-US" sz="1600" dirty="0">
                <a:sym typeface="Wingdings" panose="05000000000000000000" pitchFamily="2" charset="2"/>
              </a:rPr>
              <a:t>making a </a:t>
            </a:r>
            <a:r>
              <a:rPr lang="en-US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misclassification error</a:t>
            </a:r>
            <a:r>
              <a:rPr lang="en-US" altLang="en-US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en-US" sz="1600" b="1" dirty="0" smtClean="0">
                <a:sym typeface="Wingdings" panose="05000000000000000000" pitchFamily="2" charset="2"/>
              </a:rPr>
              <a:t>Misclassification</a:t>
            </a:r>
            <a:r>
              <a:rPr lang="en-US" altLang="en-US" sz="1600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It means </a:t>
            </a:r>
            <a:r>
              <a:rPr lang="en-US" altLang="en-US" sz="1600" dirty="0">
                <a:sym typeface="Wingdings" panose="05000000000000000000" pitchFamily="2" charset="2"/>
              </a:rPr>
              <a:t>that the </a:t>
            </a:r>
            <a:r>
              <a:rPr lang="en-US" altLang="en-US" sz="1600" dirty="0" smtClean="0">
                <a:sym typeface="Wingdings" panose="05000000000000000000" pitchFamily="2" charset="2"/>
              </a:rPr>
              <a:t>record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belongs </a:t>
            </a:r>
            <a:r>
              <a:rPr lang="en-US" altLang="en-US" sz="1600" b="1" dirty="0">
                <a:sym typeface="Wingdings" panose="05000000000000000000" pitchFamily="2" charset="2"/>
              </a:rPr>
              <a:t>to one class </a:t>
            </a:r>
            <a:r>
              <a:rPr lang="en-US" altLang="en-US" sz="1600" dirty="0">
                <a:sym typeface="Wingdings" panose="05000000000000000000" pitchFamily="2" charset="2"/>
              </a:rPr>
              <a:t>but </a:t>
            </a:r>
            <a:r>
              <a:rPr lang="en-US" altLang="en-US" sz="1600" b="1" dirty="0">
                <a:sym typeface="Wingdings" panose="05000000000000000000" pitchFamily="2" charset="2"/>
              </a:rPr>
              <a:t>the model classifies </a:t>
            </a:r>
            <a:r>
              <a:rPr lang="en-US" altLang="en-US" sz="1600" dirty="0">
                <a:sym typeface="Wingdings" panose="05000000000000000000" pitchFamily="2" charset="2"/>
              </a:rPr>
              <a:t>it as a member of a </a:t>
            </a:r>
            <a:r>
              <a:rPr lang="en-US" altLang="en-US" sz="1600" b="1" dirty="0">
                <a:sym typeface="Wingdings" panose="05000000000000000000" pitchFamily="2" charset="2"/>
              </a:rPr>
              <a:t>different class</a:t>
            </a:r>
            <a:r>
              <a:rPr lang="en-US" altLang="en-US" sz="16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Due to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noise</a:t>
            </a:r>
            <a:r>
              <a:rPr lang="en-US" altLang="en-US" sz="1600" dirty="0" smtClean="0">
                <a:sym typeface="Wingdings" panose="05000000000000000000" pitchFamily="2" charset="2"/>
              </a:rPr>
              <a:t> and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lack in all information </a:t>
            </a:r>
            <a:r>
              <a:rPr lang="en-US" altLang="en-US" sz="1600" dirty="0" smtClean="0">
                <a:sym typeface="Wingdings" panose="05000000000000000000" pitchFamily="2" charset="2"/>
              </a:rPr>
              <a:t>needed for classification,  classifier can makes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errors</a:t>
            </a:r>
            <a:r>
              <a:rPr lang="en-US" altLang="en-US" sz="16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en-US" sz="1600" b="1" dirty="0" smtClean="0">
              <a:sym typeface="Wingdings" panose="05000000000000000000" pitchFamily="2" charset="2"/>
            </a:endParaRPr>
          </a:p>
          <a:p>
            <a:pPr marL="520700" lvl="1" indent="0">
              <a:buNone/>
            </a:pPr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4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>
                <a:sym typeface="Wingdings" panose="05000000000000000000" pitchFamily="2" charset="2"/>
              </a:rPr>
              <a:t>Benchmark:  The Naïve Rule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A simple </a:t>
            </a:r>
            <a:r>
              <a:rPr lang="en-US" altLang="en-US" sz="1600" dirty="0">
                <a:sym typeface="Wingdings" panose="05000000000000000000" pitchFamily="2" charset="2"/>
              </a:rPr>
              <a:t>rule for classifying a record into one of </a:t>
            </a:r>
            <a:r>
              <a:rPr lang="en-US" altLang="en-US" sz="1600" dirty="0" smtClean="0">
                <a:sym typeface="Wingdings" panose="05000000000000000000" pitchFamily="2" charset="2"/>
              </a:rPr>
              <a:t>m – classes, </a:t>
            </a:r>
            <a:r>
              <a:rPr lang="en-US" altLang="en-US" sz="1600" dirty="0">
                <a:sym typeface="Wingdings" panose="05000000000000000000" pitchFamily="2" charset="2"/>
              </a:rPr>
              <a:t>ignoring all </a:t>
            </a:r>
            <a:r>
              <a:rPr lang="en-US" altLang="en-US" sz="1600" dirty="0" smtClean="0">
                <a:sym typeface="Wingdings" panose="05000000000000000000" pitchFamily="2" charset="2"/>
              </a:rPr>
              <a:t>predictor information </a:t>
            </a:r>
            <a:r>
              <a:rPr lang="en-US" altLang="en-US" sz="1600" dirty="0">
                <a:sym typeface="Wingdings" panose="05000000000000000000" pitchFamily="2" charset="2"/>
              </a:rPr>
              <a:t>(x</a:t>
            </a:r>
            <a:r>
              <a:rPr lang="en-US" altLang="en-US" sz="1600" baseline="-25000" dirty="0">
                <a:sym typeface="Wingdings" panose="05000000000000000000" pitchFamily="2" charset="2"/>
              </a:rPr>
              <a:t>1</a:t>
            </a:r>
            <a:r>
              <a:rPr lang="en-US" altLang="en-US" sz="1600" dirty="0">
                <a:sym typeface="Wingdings" panose="05000000000000000000" pitchFamily="2" charset="2"/>
              </a:rPr>
              <a:t>; x</a:t>
            </a:r>
            <a:r>
              <a:rPr lang="en-US" altLang="en-US" sz="1600" baseline="-25000" dirty="0">
                <a:sym typeface="Wingdings" panose="05000000000000000000" pitchFamily="2" charset="2"/>
              </a:rPr>
              <a:t>2</a:t>
            </a:r>
            <a:r>
              <a:rPr lang="en-US" altLang="en-US" sz="1600" dirty="0">
                <a:sym typeface="Wingdings" panose="05000000000000000000" pitchFamily="2" charset="2"/>
              </a:rPr>
              <a:t>; </a:t>
            </a:r>
            <a:r>
              <a:rPr lang="en-US" altLang="en-US" sz="1600" dirty="0" smtClean="0">
                <a:sym typeface="Wingdings" panose="05000000000000000000" pitchFamily="2" charset="2"/>
              </a:rPr>
              <a:t>…; </a:t>
            </a:r>
            <a:r>
              <a:rPr lang="en-US" altLang="en-US" sz="1600" dirty="0" err="1">
                <a:sym typeface="Wingdings" panose="05000000000000000000" pitchFamily="2" charset="2"/>
              </a:rPr>
              <a:t>x</a:t>
            </a:r>
            <a:r>
              <a:rPr lang="en-US" altLang="en-US" sz="1600" baseline="-25000" dirty="0" err="1">
                <a:sym typeface="Wingdings" panose="05000000000000000000" pitchFamily="2" charset="2"/>
              </a:rPr>
              <a:t>p</a:t>
            </a:r>
            <a:r>
              <a:rPr lang="en-US" altLang="en-US" sz="1600" dirty="0">
                <a:sym typeface="Wingdings" panose="05000000000000000000" pitchFamily="2" charset="2"/>
              </a:rPr>
              <a:t>) that we may have, is to classify the </a:t>
            </a:r>
            <a:r>
              <a:rPr lang="en-US" altLang="en-US" sz="1600" dirty="0" smtClean="0">
                <a:sym typeface="Wingdings" panose="05000000000000000000" pitchFamily="2" charset="2"/>
              </a:rPr>
              <a:t>record as </a:t>
            </a:r>
            <a:r>
              <a:rPr lang="en-US" altLang="en-US" sz="1600" dirty="0">
                <a:sym typeface="Wingdings" panose="05000000000000000000" pitchFamily="2" charset="2"/>
              </a:rPr>
              <a:t>a member of the majority class</a:t>
            </a:r>
            <a:r>
              <a:rPr lang="en-US" altLang="en-US" sz="16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Simply </a:t>
            </a:r>
            <a:r>
              <a:rPr lang="en-US" altLang="en-US" sz="1600" dirty="0">
                <a:sym typeface="Wingdings" panose="05000000000000000000" pitchFamily="2" charset="2"/>
              </a:rPr>
              <a:t> </a:t>
            </a:r>
            <a:r>
              <a:rPr lang="en-US" altLang="en-US" sz="1600" dirty="0" smtClean="0">
                <a:sym typeface="Wingdings" panose="05000000000000000000" pitchFamily="2" charset="2"/>
              </a:rPr>
              <a:t>“ classify </a:t>
            </a:r>
            <a:r>
              <a:rPr lang="en-US" altLang="en-US" sz="1600" dirty="0">
                <a:sym typeface="Wingdings" panose="05000000000000000000" pitchFamily="2" charset="2"/>
              </a:rPr>
              <a:t>as belonging to </a:t>
            </a:r>
            <a:r>
              <a:rPr lang="en-US" altLang="en-US" sz="1600" dirty="0" smtClean="0">
                <a:sym typeface="Wingdings" panose="05000000000000000000" pitchFamily="2" charset="2"/>
              </a:rPr>
              <a:t>the most </a:t>
            </a:r>
            <a:r>
              <a:rPr lang="en-US" altLang="en-US" sz="1600" dirty="0">
                <a:sym typeface="Wingdings" panose="05000000000000000000" pitchFamily="2" charset="2"/>
              </a:rPr>
              <a:t>prevalent </a:t>
            </a:r>
            <a:r>
              <a:rPr lang="en-US" altLang="en-US" sz="1600" dirty="0" smtClean="0">
                <a:sym typeface="Wingdings" panose="05000000000000000000" pitchFamily="2" charset="2"/>
              </a:rPr>
              <a:t>class”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This rules is used for evaluating more complicated classifiers.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Classifier that </a:t>
            </a:r>
            <a:r>
              <a:rPr lang="en-US" altLang="en-US" sz="1600" dirty="0">
                <a:sym typeface="Wingdings" panose="05000000000000000000" pitchFamily="2" charset="2"/>
              </a:rPr>
              <a:t>uses external predictor information </a:t>
            </a:r>
            <a:r>
              <a:rPr lang="en-US" altLang="en-US" sz="1600" dirty="0" smtClean="0">
                <a:sym typeface="Wingdings" panose="05000000000000000000" pitchFamily="2" charset="2"/>
              </a:rPr>
              <a:t>should </a:t>
            </a:r>
            <a:r>
              <a:rPr lang="en-US" altLang="en-US" sz="1600" dirty="0">
                <a:sym typeface="Wingdings" panose="05000000000000000000" pitchFamily="2" charset="2"/>
              </a:rPr>
              <a:t>outperform the naive </a:t>
            </a:r>
            <a:r>
              <a:rPr lang="en-US" altLang="en-US" sz="1600" dirty="0" smtClean="0">
                <a:sym typeface="Wingdings" panose="05000000000000000000" pitchFamily="2" charset="2"/>
              </a:rPr>
              <a:t>rule.</a:t>
            </a:r>
          </a:p>
          <a:p>
            <a:pPr lvl="1"/>
            <a:r>
              <a:rPr lang="en-US" altLang="en-US" sz="1600" dirty="0">
                <a:sym typeface="Wingdings" panose="05000000000000000000" pitchFamily="2" charset="2"/>
              </a:rPr>
              <a:t>There are various </a:t>
            </a:r>
            <a:r>
              <a:rPr lang="en-US" altLang="en-US" sz="1600" dirty="0" smtClean="0">
                <a:sym typeface="Wingdings" panose="05000000000000000000" pitchFamily="2" charset="2"/>
              </a:rPr>
              <a:t>performance measures </a:t>
            </a:r>
            <a:r>
              <a:rPr lang="en-US" altLang="en-US" sz="1600" dirty="0">
                <a:sym typeface="Wingdings" panose="05000000000000000000" pitchFamily="2" charset="2"/>
              </a:rPr>
              <a:t>based on the naive rule that measure how much better than the </a:t>
            </a:r>
            <a:r>
              <a:rPr lang="en-US" altLang="en-US" sz="1600" dirty="0" smtClean="0">
                <a:sym typeface="Wingdings" panose="05000000000000000000" pitchFamily="2" charset="2"/>
              </a:rPr>
              <a:t>naïve rule </a:t>
            </a:r>
            <a:r>
              <a:rPr lang="en-US" altLang="en-US" sz="1600" dirty="0">
                <a:sym typeface="Wingdings" panose="05000000000000000000" pitchFamily="2" charset="2"/>
              </a:rPr>
              <a:t>a certain classifier performs</a:t>
            </a:r>
            <a:r>
              <a:rPr lang="en-US" altLang="en-US" sz="1600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en-US" sz="1600" dirty="0" smtClean="0">
                <a:sym typeface="Wingdings" panose="05000000000000000000" pitchFamily="2" charset="2"/>
              </a:rPr>
              <a:t>Example: </a:t>
            </a:r>
            <a:r>
              <a:rPr lang="en-US" altLang="en-US" sz="1600" dirty="0">
                <a:sym typeface="Wingdings" panose="05000000000000000000" pitchFamily="2" charset="2"/>
              </a:rPr>
              <a:t>Multiple R</a:t>
            </a:r>
            <a:r>
              <a:rPr lang="en-US" altLang="en-US" sz="1600" b="1" baseline="30000" dirty="0">
                <a:sym typeface="Wingdings" panose="05000000000000000000" pitchFamily="2" charset="2"/>
              </a:rPr>
              <a:t>2</a:t>
            </a:r>
            <a:r>
              <a:rPr lang="en-US" altLang="en-US" sz="1600" dirty="0">
                <a:sym typeface="Wingdings" panose="05000000000000000000" pitchFamily="2" charset="2"/>
              </a:rPr>
              <a:t> </a:t>
            </a:r>
            <a:r>
              <a:rPr lang="en-US" altLang="en-US" sz="1600" dirty="0" smtClean="0">
                <a:sym typeface="Wingdings" panose="05000000000000000000" pitchFamily="2" charset="2"/>
              </a:rPr>
              <a:t>which measures the </a:t>
            </a:r>
            <a:r>
              <a:rPr lang="en-US" altLang="en-US" sz="1600" dirty="0">
                <a:sym typeface="Wingdings" panose="05000000000000000000" pitchFamily="2" charset="2"/>
              </a:rPr>
              <a:t>distance between the fit of the classifier to the data the fit of the </a:t>
            </a:r>
            <a:r>
              <a:rPr lang="en-US" altLang="en-US" sz="1600" dirty="0" smtClean="0">
                <a:sym typeface="Wingdings" panose="05000000000000000000" pitchFamily="2" charset="2"/>
              </a:rPr>
              <a:t>naïve rule </a:t>
            </a:r>
            <a:r>
              <a:rPr lang="en-US" altLang="en-US" sz="1600" dirty="0">
                <a:sym typeface="Wingdings" panose="05000000000000000000" pitchFamily="2" charset="2"/>
              </a:rPr>
              <a:t>to the </a:t>
            </a:r>
            <a:r>
              <a:rPr lang="en-US" altLang="en-US" sz="1600" dirty="0" smtClean="0">
                <a:sym typeface="Wingdings" panose="05000000000000000000" pitchFamily="2" charset="2"/>
              </a:rPr>
              <a:t>data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The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naïve rule</a:t>
            </a:r>
            <a:r>
              <a:rPr lang="en-US" altLang="en-US" sz="1600" dirty="0" smtClean="0">
                <a:sym typeface="Wingdings" panose="05000000000000000000" pitchFamily="2" charset="2"/>
              </a:rPr>
              <a:t> for </a:t>
            </a:r>
            <a:r>
              <a:rPr lang="en-US" altLang="en-US" sz="1600" b="1" dirty="0">
                <a:sym typeface="Wingdings" panose="05000000000000000000" pitchFamily="2" charset="2"/>
              </a:rPr>
              <a:t>classification relies solely </a:t>
            </a:r>
            <a:r>
              <a:rPr lang="en-US" altLang="en-US" sz="1600" dirty="0">
                <a:sym typeface="Wingdings" panose="05000000000000000000" pitchFamily="2" charset="2"/>
              </a:rPr>
              <a:t>on the</a:t>
            </a:r>
            <a:r>
              <a:rPr lang="en-US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y </a:t>
            </a:r>
            <a:r>
              <a:rPr lang="en-US" altLang="en-US" sz="1600" dirty="0" smtClean="0">
                <a:sym typeface="Wingdings" panose="05000000000000000000" pitchFamily="2" charset="2"/>
              </a:rPr>
              <a:t>information and </a:t>
            </a:r>
            <a:r>
              <a:rPr lang="en-US" altLang="en-US" sz="1600" b="1" dirty="0">
                <a:sym typeface="Wingdings" panose="05000000000000000000" pitchFamily="2" charset="2"/>
              </a:rPr>
              <a:t>excludes</a:t>
            </a:r>
            <a:r>
              <a:rPr lang="en-US" altLang="en-US" sz="1600" dirty="0">
                <a:sym typeface="Wingdings" panose="05000000000000000000" pitchFamily="2" charset="2"/>
              </a:rPr>
              <a:t> any additional predictor information.</a:t>
            </a:r>
            <a:endParaRPr lang="en-US" altLang="en-US" sz="1600" dirty="0" smtClean="0">
              <a:sym typeface="Wingdings" panose="05000000000000000000" pitchFamily="2" charset="2"/>
            </a:endParaRPr>
          </a:p>
          <a:p>
            <a:endParaRPr lang="en-US" altLang="en-US" sz="1600" b="1" dirty="0" smtClean="0">
              <a:sym typeface="Wingdings" panose="05000000000000000000" pitchFamily="2" charset="2"/>
            </a:endParaRPr>
          </a:p>
          <a:p>
            <a:pPr marL="520700" lvl="1" indent="0">
              <a:buNone/>
            </a:pPr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1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>
                <a:sym typeface="Wingdings" panose="05000000000000000000" pitchFamily="2" charset="2"/>
              </a:rPr>
              <a:t>Benchmark:  The Naïve Rule  :: Class Separation</a:t>
            </a:r>
          </a:p>
          <a:p>
            <a:pPr lvl="1"/>
            <a:r>
              <a:rPr lang="en-US" altLang="en-US" sz="1800" dirty="0" smtClean="0"/>
              <a:t>If </a:t>
            </a:r>
            <a:r>
              <a:rPr lang="en-US" altLang="en-US" sz="1800" dirty="0"/>
              <a:t>the classes are well separated by the predictor information, even a small </a:t>
            </a:r>
            <a:r>
              <a:rPr lang="en-US" altLang="en-US" sz="1800" dirty="0" smtClean="0"/>
              <a:t>dataset will </a:t>
            </a:r>
            <a:r>
              <a:rPr lang="en-US" altLang="en-US" sz="1800" dirty="0"/>
              <a:t>suffice in finding a good </a:t>
            </a:r>
            <a:r>
              <a:rPr lang="en-US" altLang="en-US" sz="1800" dirty="0" smtClean="0"/>
              <a:t>classifier.</a:t>
            </a:r>
          </a:p>
          <a:p>
            <a:pPr lvl="1"/>
            <a:r>
              <a:rPr lang="en-US" altLang="en-US" sz="1800" dirty="0"/>
              <a:t>if the classes are not separated </a:t>
            </a:r>
            <a:r>
              <a:rPr lang="en-US" altLang="en-US" sz="1800" dirty="0" smtClean="0"/>
              <a:t>at all </a:t>
            </a:r>
            <a:r>
              <a:rPr lang="en-US" altLang="en-US" sz="1800" dirty="0"/>
              <a:t>by the predictors, even a very large dataset will not </a:t>
            </a:r>
            <a:r>
              <a:rPr lang="en-US" altLang="en-US" sz="1800" dirty="0" smtClean="0"/>
              <a:t>help.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2571750"/>
            <a:ext cx="426027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71750"/>
            <a:ext cx="4419600" cy="256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6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Need for Evaluate: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Multiple</a:t>
            </a:r>
            <a:r>
              <a:rPr lang="en-US" dirty="0" smtClean="0"/>
              <a:t> </a:t>
            </a:r>
            <a:r>
              <a:rPr lang="en-US" dirty="0"/>
              <a:t>methods are available to classify or predict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each method, </a:t>
            </a:r>
            <a:r>
              <a:rPr lang="en-US" b="1" dirty="0"/>
              <a:t>multiple choices </a:t>
            </a:r>
            <a:r>
              <a:rPr lang="en-US" dirty="0"/>
              <a:t>are available for settings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</a:t>
            </a:r>
            <a:r>
              <a:rPr lang="en-US" b="1" dirty="0"/>
              <a:t>choose best model</a:t>
            </a:r>
            <a:r>
              <a:rPr lang="en-US" dirty="0"/>
              <a:t>, need to assess each model’s performance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>
                <a:sym typeface="Wingdings" panose="05000000000000000000" pitchFamily="2" charset="2"/>
              </a:rPr>
              <a:t>Benchmark:  The Naïve Rule  :: Confusion (Classification) Matrix</a:t>
            </a:r>
          </a:p>
          <a:p>
            <a:pPr lvl="1"/>
            <a:r>
              <a:rPr lang="en-US" altLang="en-US" sz="1800" dirty="0" smtClean="0"/>
              <a:t>Generally, most accuracy measures are derived from the </a:t>
            </a:r>
            <a:r>
              <a:rPr lang="en-US" altLang="en-US" sz="1800" b="1" dirty="0" smtClean="0"/>
              <a:t>confusion matrix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This </a:t>
            </a:r>
            <a:r>
              <a:rPr lang="en-US" altLang="en-US" sz="1800" b="1" dirty="0"/>
              <a:t>matrix summarizes </a:t>
            </a:r>
            <a:r>
              <a:rPr lang="en-US" altLang="en-US" sz="1800" dirty="0"/>
              <a:t>the </a:t>
            </a:r>
            <a:r>
              <a:rPr lang="en-US" altLang="en-US" sz="1800" b="1" dirty="0"/>
              <a:t>correct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incorrect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classifications that </a:t>
            </a:r>
            <a:r>
              <a:rPr lang="en-US" altLang="en-US" sz="1800" dirty="0"/>
              <a:t>a classifier produced for a certain dataset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Rows </a:t>
            </a:r>
            <a:r>
              <a:rPr lang="en-US" altLang="en-US" sz="1800" dirty="0" smtClean="0"/>
              <a:t>of </a:t>
            </a:r>
            <a:r>
              <a:rPr lang="en-US" altLang="en-US" sz="1800" dirty="0"/>
              <a:t>the confusion matrix </a:t>
            </a:r>
            <a:r>
              <a:rPr lang="en-US" altLang="en-US" sz="1800" dirty="0" smtClean="0"/>
              <a:t>corresponds </a:t>
            </a:r>
            <a:r>
              <a:rPr lang="en-US" altLang="en-US" sz="1800" dirty="0"/>
              <a:t>to the predicted </a:t>
            </a:r>
            <a:r>
              <a:rPr lang="en-US" altLang="en-US" sz="1800" dirty="0" smtClean="0"/>
              <a:t>classes.</a:t>
            </a:r>
          </a:p>
          <a:p>
            <a:pPr lvl="1"/>
            <a:r>
              <a:rPr lang="en-US" altLang="en-US" sz="1800" dirty="0" smtClean="0"/>
              <a:t>Columns </a:t>
            </a:r>
            <a:r>
              <a:rPr lang="en-US" altLang="en-US" sz="1800" dirty="0"/>
              <a:t>of the confusion matrix </a:t>
            </a:r>
            <a:r>
              <a:rPr lang="en-US" altLang="en-US" sz="1800" dirty="0" smtClean="0"/>
              <a:t>corresponds </a:t>
            </a:r>
            <a:r>
              <a:rPr lang="en-US" altLang="en-US" sz="1800" dirty="0"/>
              <a:t>to the </a:t>
            </a:r>
            <a:r>
              <a:rPr lang="en-US" altLang="en-US" sz="1800" dirty="0" smtClean="0"/>
              <a:t>true </a:t>
            </a:r>
            <a:r>
              <a:rPr lang="en-US" altLang="en-US" sz="1800" dirty="0"/>
              <a:t>(actual) </a:t>
            </a:r>
            <a:r>
              <a:rPr lang="en-US" altLang="en-US" sz="1800" dirty="0" smtClean="0"/>
              <a:t>classes.</a:t>
            </a:r>
          </a:p>
          <a:p>
            <a:pPr lvl="1"/>
            <a:r>
              <a:rPr lang="en-US" altLang="en-US" sz="1800" dirty="0" smtClean="0"/>
              <a:t>Two </a:t>
            </a:r>
            <a:r>
              <a:rPr lang="en-US" altLang="en-US" sz="1800" dirty="0"/>
              <a:t>diagonal cells (upper left, lower </a:t>
            </a:r>
            <a:endParaRPr lang="en-US" altLang="en-US" sz="1800" dirty="0" smtClean="0"/>
          </a:p>
          <a:p>
            <a:pPr marL="520700" lvl="1" indent="0">
              <a:buNone/>
            </a:pPr>
            <a:r>
              <a:rPr lang="en-US" altLang="en-US" sz="1800" dirty="0" smtClean="0"/>
              <a:t>       right) gives the # of correct classification</a:t>
            </a:r>
          </a:p>
          <a:p>
            <a:pPr lvl="1"/>
            <a:r>
              <a:rPr lang="en-US" altLang="en-US" sz="1800" dirty="0" smtClean="0"/>
              <a:t>Off-diagonal </a:t>
            </a:r>
            <a:r>
              <a:rPr lang="en-US" altLang="en-US" sz="1800" dirty="0"/>
              <a:t>cells </a:t>
            </a:r>
            <a:r>
              <a:rPr lang="en-US" altLang="en-US" sz="1800" dirty="0" smtClean="0"/>
              <a:t>gives # of misclassification</a:t>
            </a:r>
            <a:endParaRPr lang="en-US" altLang="en-US" sz="1800" dirty="0"/>
          </a:p>
          <a:p>
            <a:pPr lvl="1"/>
            <a:r>
              <a:rPr lang="en-US" altLang="en-US" sz="1800" dirty="0" smtClean="0"/>
              <a:t>It gives the estimation of the true</a:t>
            </a:r>
          </a:p>
          <a:p>
            <a:pPr marL="520700" lvl="1" indent="0">
              <a:buNone/>
            </a:pPr>
            <a:r>
              <a:rPr lang="en-US" altLang="en-US" sz="1800" dirty="0" smtClean="0"/>
              <a:t>      classification and misclassification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76550"/>
            <a:ext cx="3886200" cy="218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5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>
                <a:sym typeface="Wingdings" panose="05000000000000000000" pitchFamily="2" charset="2"/>
              </a:rPr>
              <a:t>Benchmark:  The Naïve Rule  ::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Using Validation Data</a:t>
            </a:r>
          </a:p>
          <a:p>
            <a:pPr lvl="1"/>
            <a:r>
              <a:rPr lang="en-US" altLang="en-US" sz="1800" dirty="0"/>
              <a:t>To </a:t>
            </a:r>
            <a:r>
              <a:rPr lang="en-US" altLang="en-US" sz="1800" b="1" dirty="0" smtClean="0"/>
              <a:t>get honest </a:t>
            </a:r>
            <a:r>
              <a:rPr lang="en-US" altLang="en-US" sz="1800" b="1" dirty="0"/>
              <a:t>estimate </a:t>
            </a:r>
            <a:r>
              <a:rPr lang="en-US" altLang="en-US" sz="1800" dirty="0"/>
              <a:t>of future classification error, we use the </a:t>
            </a:r>
            <a:r>
              <a:rPr lang="en-US" altLang="en-US" sz="1800" dirty="0" smtClean="0"/>
              <a:t>confusion matrix </a:t>
            </a:r>
            <a:r>
              <a:rPr lang="en-US" altLang="en-US" sz="1800" dirty="0"/>
              <a:t>that is computed from the validation data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Simply, partition the data into </a:t>
            </a:r>
            <a:r>
              <a:rPr lang="en-US" altLang="en-US" sz="1800" b="1" dirty="0" smtClean="0"/>
              <a:t>training and validation sets </a:t>
            </a:r>
            <a:r>
              <a:rPr lang="en-US" altLang="en-US" sz="1800" dirty="0" smtClean="0"/>
              <a:t>by randomly.</a:t>
            </a:r>
          </a:p>
          <a:p>
            <a:pPr lvl="1"/>
            <a:r>
              <a:rPr lang="en-US" altLang="en-US" sz="1800" dirty="0" smtClean="0"/>
              <a:t>Construct the classifier using the training data and then apply it to the validation data.  </a:t>
            </a:r>
            <a:r>
              <a:rPr lang="en-US" altLang="en-US" sz="1800" dirty="0" smtClean="0">
                <a:sym typeface="Wingdings" panose="05000000000000000000" pitchFamily="2" charset="2"/>
              </a:rPr>
              <a:t> it gives the predicted classifications for records in validation data.   now construct the confusion matrix.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We can construct confusion matrix for training data also. But it is not useful for getting honest estimation of the misclassification rate for new data due to the </a:t>
            </a:r>
            <a:r>
              <a:rPr lang="en-US" altLang="en-US" sz="1800" b="1" dirty="0" smtClean="0">
                <a:sym typeface="Wingdings" panose="05000000000000000000" pitchFamily="2" charset="2"/>
              </a:rPr>
              <a:t>danger of overfitting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To detect overfitting  compare confusion matrix on validation dataset summary  with confusion matrix on training dataset  large discrepancy.</a:t>
            </a: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2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Google Shape;16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173950"/>
                <a:ext cx="7848600" cy="33790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r>
                  <a:rPr lang="en-US" altLang="en-US" sz="1600" dirty="0" smtClean="0">
                    <a:sym typeface="Wingdings" panose="05000000000000000000" pitchFamily="2" charset="2"/>
                  </a:rPr>
                  <a:t>Benchmark:  The Naïve Rule  :: </a:t>
                </a:r>
                <a:r>
                  <a:rPr lang="en-US" altLang="en-US" sz="1600" b="1" dirty="0" smtClean="0">
                    <a:sym typeface="Wingdings" panose="05000000000000000000" pitchFamily="2" charset="2"/>
                  </a:rPr>
                  <a:t>Accuracy Measures</a:t>
                </a:r>
              </a:p>
              <a:p>
                <a:pPr lvl="1"/>
                <a:r>
                  <a:rPr lang="en-US" altLang="en-US" sz="1800" dirty="0" smtClean="0"/>
                  <a:t>Different accuracy measure can be derived from the confusion matrix.</a:t>
                </a:r>
              </a:p>
              <a:p>
                <a:pPr lvl="1"/>
                <a:r>
                  <a:rPr lang="en-US" altLang="en-US" sz="1800" dirty="0" smtClean="0"/>
                  <a:t>Consider two classes – </a:t>
                </a:r>
                <a:r>
                  <a:rPr lang="en-US" altLang="en-US" sz="1800" b="1" dirty="0" smtClean="0"/>
                  <a:t>C</a:t>
                </a:r>
                <a:r>
                  <a:rPr lang="en-US" altLang="en-US" sz="1800" b="1" baseline="-25000" dirty="0" smtClean="0"/>
                  <a:t>1</a:t>
                </a:r>
                <a:r>
                  <a:rPr lang="en-US" altLang="en-US" sz="1800" dirty="0" smtClean="0"/>
                  <a:t> and </a:t>
                </a:r>
                <a:r>
                  <a:rPr lang="en-US" altLang="en-US" sz="1800" b="1" dirty="0" smtClean="0"/>
                  <a:t>C</a:t>
                </a:r>
                <a:r>
                  <a:rPr lang="en-US" altLang="en-US" sz="1800" b="1" baseline="-25000" dirty="0" smtClean="0"/>
                  <a:t>2</a:t>
                </a:r>
                <a:r>
                  <a:rPr lang="en-US" altLang="en-US" sz="1800" dirty="0" smtClean="0"/>
                  <a:t>.  example: buyer and non-buyer</a:t>
                </a:r>
              </a:p>
              <a:p>
                <a:pPr lvl="1"/>
                <a:r>
                  <a:rPr lang="en-US" altLang="en-US" sz="1800" b="1" dirty="0" err="1"/>
                  <a:t>n</a:t>
                </a:r>
                <a:r>
                  <a:rPr lang="en-US" altLang="en-US" sz="1800" b="1" baseline="-25000" dirty="0" err="1" smtClean="0"/>
                  <a:t>i,j</a:t>
                </a:r>
                <a:r>
                  <a:rPr lang="en-US" altLang="en-US" sz="1800" dirty="0" smtClean="0"/>
                  <a:t> denotes the number of records that the class </a:t>
                </a:r>
                <a:r>
                  <a:rPr lang="en-US" altLang="en-US" sz="1800" b="1" dirty="0" smtClean="0"/>
                  <a:t>C</a:t>
                </a:r>
                <a:r>
                  <a:rPr lang="en-US" altLang="en-US" sz="1800" b="1" baseline="-25000" dirty="0" smtClean="0"/>
                  <a:t>i</a:t>
                </a:r>
                <a:r>
                  <a:rPr lang="en-US" altLang="en-US" sz="1800" dirty="0" smtClean="0"/>
                  <a:t> members and were classified as </a:t>
                </a:r>
                <a:r>
                  <a:rPr lang="en-US" altLang="en-US" sz="1800" b="1" dirty="0" err="1" smtClean="0"/>
                  <a:t>C</a:t>
                </a:r>
                <a:r>
                  <a:rPr lang="en-US" altLang="en-US" sz="1800" b="1" baseline="-25000" dirty="0" err="1" smtClean="0"/>
                  <a:t>j</a:t>
                </a:r>
                <a:r>
                  <a:rPr lang="en-US" altLang="en-US" sz="1800" b="1" dirty="0" smtClean="0"/>
                  <a:t> </a:t>
                </a:r>
                <a:r>
                  <a:rPr lang="en-US" altLang="en-US" sz="1800" dirty="0" smtClean="0"/>
                  <a:t>members. </a:t>
                </a:r>
                <a:r>
                  <a:rPr lang="en-US" altLang="en-US" sz="1800" dirty="0" smtClean="0">
                    <a:sym typeface="Wingdings" panose="05000000000000000000" pitchFamily="2" charset="2"/>
                  </a:rPr>
                  <a:t> if </a:t>
                </a:r>
                <a:r>
                  <a:rPr lang="en-US" altLang="en-US" sz="180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altLang="en-US" sz="18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≠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en-US" sz="1800" dirty="0" smtClean="0"/>
                  <a:t> j , these are counts for misclassifications.</a:t>
                </a:r>
              </a:p>
              <a:p>
                <a:pPr lvl="1"/>
                <a:r>
                  <a:rPr lang="en-US" altLang="en-US" sz="1800" dirty="0" smtClean="0"/>
                  <a:t>The total number of records is </a:t>
                </a:r>
                <a:r>
                  <a:rPr lang="en-US" altLang="en-US" sz="1800" b="1" dirty="0" smtClean="0"/>
                  <a:t>n </a:t>
                </a:r>
                <a:r>
                  <a:rPr lang="en-US" altLang="en-US" sz="1800" dirty="0" smtClean="0"/>
                  <a:t>=</a:t>
                </a:r>
                <a:r>
                  <a:rPr lang="en-US" altLang="en-US" sz="1800" b="1" dirty="0" smtClean="0"/>
                  <a:t> n</a:t>
                </a:r>
                <a:r>
                  <a:rPr lang="en-US" altLang="en-US" sz="1800" b="1" baseline="-25000" dirty="0" smtClean="0"/>
                  <a:t>1,1</a:t>
                </a:r>
                <a:r>
                  <a:rPr lang="en-US" altLang="en-US" sz="1800" b="1" dirty="0" smtClean="0"/>
                  <a:t> + n</a:t>
                </a:r>
                <a:r>
                  <a:rPr lang="en-US" altLang="en-US" sz="1800" b="1" baseline="-25000" dirty="0" smtClean="0"/>
                  <a:t>1,2</a:t>
                </a:r>
                <a:r>
                  <a:rPr lang="en-US" altLang="en-US" sz="1800" b="1" dirty="0" smtClean="0"/>
                  <a:t> + n</a:t>
                </a:r>
                <a:r>
                  <a:rPr lang="en-US" altLang="en-US" sz="1800" b="1" baseline="-25000" dirty="0" smtClean="0"/>
                  <a:t>2,1</a:t>
                </a:r>
                <a:r>
                  <a:rPr lang="en-US" altLang="en-US" sz="1800" b="1" dirty="0" smtClean="0"/>
                  <a:t> + n</a:t>
                </a:r>
                <a:r>
                  <a:rPr lang="en-US" altLang="en-US" sz="1800" b="1" baseline="-25000" dirty="0" smtClean="0"/>
                  <a:t>2,2</a:t>
                </a:r>
              </a:p>
              <a:p>
                <a:pPr lvl="1"/>
                <a:r>
                  <a:rPr lang="en-US" altLang="en-US" sz="1800" dirty="0"/>
                  <a:t>A main </a:t>
                </a:r>
                <a:r>
                  <a:rPr lang="en-US" altLang="en-US" sz="1800" b="1" dirty="0"/>
                  <a:t>accuracy measure </a:t>
                </a:r>
                <a:r>
                  <a:rPr lang="en-US" altLang="en-US" sz="1800" dirty="0"/>
                  <a:t>is the estimated misclassification rate, also called </a:t>
                </a:r>
                <a:r>
                  <a:rPr lang="en-US" altLang="en-US" sz="1800" dirty="0" smtClean="0"/>
                  <a:t>the </a:t>
                </a:r>
                <a:r>
                  <a:rPr lang="en-US" altLang="en-US" sz="1800" b="1" dirty="0" smtClean="0"/>
                  <a:t>overall </a:t>
                </a:r>
                <a:r>
                  <a:rPr lang="en-US" altLang="en-US" sz="1800" b="1" dirty="0"/>
                  <a:t>error </a:t>
                </a:r>
                <a:r>
                  <a:rPr lang="en-US" altLang="en-US" sz="1800" b="1" dirty="0" smtClean="0"/>
                  <a:t>rate</a:t>
                </a:r>
                <a:r>
                  <a:rPr lang="en-US" altLang="en-US" sz="1800" dirty="0" smtClean="0"/>
                  <a:t>. </a:t>
                </a:r>
                <a:r>
                  <a:rPr lang="en-US" altLang="en-US" sz="18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  <a:sym typeface="Wingdings" panose="05000000000000000000" pitchFamily="2" charset="2"/>
                      </a:rPr>
                      <m:t>𝑒𝑟𝑟</m:t>
                    </m:r>
                    <m:r>
                      <a:rPr lang="en-US" altLang="en-US" sz="1800" b="0" i="1" smtClean="0">
                        <a:latin typeface="Cambria Math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altLang="en-US" sz="18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1,2</m:t>
                            </m:r>
                          </m:sub>
                        </m:sSub>
                        <m:r>
                          <a:rPr lang="en-US" altLang="en-US" sz="1800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2,1</m:t>
                            </m:r>
                          </m:sub>
                        </m:sSub>
                      </m:num>
                      <m:den>
                        <m:r>
                          <a:rPr lang="en-US" altLang="en-US" sz="1800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endParaRPr lang="en-US" altLang="en-US" sz="1800" dirty="0" smtClean="0"/>
              </a:p>
              <a:p>
                <a:pPr lvl="1"/>
                <a:endParaRPr lang="en-US" altLang="en-US" sz="1800" dirty="0" smtClean="0"/>
              </a:p>
              <a:p>
                <a:endParaRPr lang="en-US" altLang="en-US" sz="1800" dirty="0" smtClean="0"/>
              </a:p>
              <a:p>
                <a:endParaRPr lang="en-US" altLang="en-US" sz="1800" dirty="0" smtClean="0"/>
              </a:p>
              <a:p>
                <a:endParaRPr lang="en-US" altLang="en-US" sz="1800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marL="520700" lvl="1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6" name="Google Shape;16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73950"/>
                <a:ext cx="7848600" cy="3379000"/>
              </a:xfrm>
              <a:prstGeom prst="rect">
                <a:avLst/>
              </a:prstGeom>
              <a:blipFill rotWithShape="1">
                <a:blip r:embed="rId3"/>
                <a:stretch>
                  <a:fillRect l="-1630" t="-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3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>
                <a:sym typeface="Wingdings" panose="05000000000000000000" pitchFamily="2" charset="2"/>
              </a:rPr>
              <a:t>Benchmark:  The Naïve Rule  :: Accuracy Measures</a:t>
            </a:r>
          </a:p>
          <a:p>
            <a:endParaRPr lang="en-US" altLang="en-US" sz="16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4950"/>
            <a:ext cx="81248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Google Shape;16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173950"/>
                <a:ext cx="4724400" cy="33790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r>
                  <a:rPr lang="en-US" altLang="en-US" sz="1600" dirty="0" smtClean="0">
                    <a:sym typeface="Wingdings" panose="05000000000000000000" pitchFamily="2" charset="2"/>
                  </a:rPr>
                  <a:t>Benchmark:  The Naïve Rule  :: Accuracy Measures</a:t>
                </a:r>
              </a:p>
              <a:p>
                <a:pPr lvl="1"/>
                <a:r>
                  <a:rPr lang="en-US" altLang="en-US" sz="1600" dirty="0" smtClean="0">
                    <a:sym typeface="Wingdings" panose="05000000000000000000" pitchFamily="2" charset="2"/>
                  </a:rPr>
                  <a:t>err = (25+85)/3000 = 3.67% </a:t>
                </a:r>
              </a:p>
              <a:p>
                <a:pPr lvl="1"/>
                <a:r>
                  <a:rPr lang="en-US" altLang="en-US" sz="1800" dirty="0"/>
                  <a:t>We can measure accuracy by looking </a:t>
                </a:r>
                <a:endParaRPr lang="en-US" altLang="en-US" sz="1800" dirty="0" smtClean="0"/>
              </a:p>
              <a:p>
                <a:pPr marL="520700" lvl="1" indent="0">
                  <a:buNone/>
                </a:pPr>
                <a:r>
                  <a:rPr lang="en-US" altLang="en-US" sz="1800" dirty="0" smtClean="0"/>
                  <a:t>    at </a:t>
                </a:r>
                <a:r>
                  <a:rPr lang="en-US" altLang="en-US" sz="1800" dirty="0"/>
                  <a:t>the correct classifications, instead of </a:t>
                </a:r>
                <a:endParaRPr lang="en-US" altLang="en-US" sz="1800" dirty="0" smtClean="0"/>
              </a:p>
              <a:p>
                <a:pPr marL="520700" lvl="1" indent="0">
                  <a:buNone/>
                </a:pPr>
                <a:r>
                  <a:rPr lang="en-US" altLang="en-US" sz="1800" dirty="0" smtClean="0"/>
                  <a:t>    the misclassifications.</a:t>
                </a:r>
              </a:p>
              <a:p>
                <a:pPr lvl="1"/>
                <a:r>
                  <a:rPr lang="en-US" altLang="en-US" sz="1800" dirty="0"/>
                  <a:t>The overall accuracy of a </a:t>
                </a:r>
                <a:r>
                  <a:rPr lang="en-US" altLang="en-US" sz="1800" dirty="0" smtClean="0"/>
                  <a:t>classifier </a:t>
                </a:r>
              </a:p>
              <a:p>
                <a:pPr lvl="1"/>
                <a:r>
                  <a:rPr lang="en-US" altLang="en-US" sz="1800" dirty="0" smtClean="0"/>
                  <a:t>is </a:t>
                </a:r>
                <a:r>
                  <a:rPr lang="en-US" altLang="en-US" sz="1800" dirty="0"/>
                  <a:t>estimated </a:t>
                </a:r>
                <a:r>
                  <a:rPr lang="en-US" altLang="en-US" sz="18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  <a:sym typeface="Wingdings" panose="05000000000000000000" pitchFamily="2" charset="2"/>
                      </a:rPr>
                      <m:t>𝑎𝑐𝑐𝑢𝑟𝑎𝑐𝑦</m:t>
                    </m:r>
                    <m:r>
                      <a:rPr lang="en-US" altLang="en-US" sz="1800" b="0" i="1" smtClean="0">
                        <a:latin typeface="Cambria Math"/>
                        <a:sym typeface="Wingdings" panose="05000000000000000000" pitchFamily="2" charset="2"/>
                      </a:rPr>
                      <m:t>=1 −</m:t>
                    </m:r>
                    <m:r>
                      <a:rPr lang="en-US" altLang="en-US" sz="1800" b="0" i="1" smtClean="0">
                        <a:latin typeface="Cambria Math"/>
                        <a:sym typeface="Wingdings" panose="05000000000000000000" pitchFamily="2" charset="2"/>
                      </a:rPr>
                      <m:t>𝑒𝑟𝑟</m:t>
                    </m:r>
                    <m:r>
                      <a:rPr lang="en-US" altLang="en-US" sz="1800" b="0" i="1" smtClean="0">
                        <a:latin typeface="Cambria Math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altLang="en-US" sz="18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1,1</m:t>
                            </m:r>
                          </m:sub>
                        </m:sSub>
                        <m:r>
                          <a:rPr lang="en-US" altLang="en-US" sz="1800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2,2</m:t>
                            </m:r>
                          </m:sub>
                        </m:sSub>
                      </m:num>
                      <m:den>
                        <m:r>
                          <a:rPr lang="en-US" altLang="en-US" sz="1800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sz="1800" dirty="0" smtClean="0"/>
                  <a:t> </a:t>
                </a:r>
                <a:r>
                  <a:rPr lang="en-US" altLang="en-US" sz="1800" dirty="0"/>
                  <a:t> </a:t>
                </a:r>
              </a:p>
              <a:p>
                <a:pPr lvl="1"/>
                <a:r>
                  <a:rPr lang="en-US" altLang="en-US" sz="1800" dirty="0"/>
                  <a:t> </a:t>
                </a:r>
                <a:r>
                  <a:rPr lang="en-US" altLang="en-US" sz="1800" dirty="0" smtClean="0"/>
                  <a:t>in this example </a:t>
                </a:r>
                <a:r>
                  <a:rPr lang="en-US" altLang="en-US" sz="1800" dirty="0" smtClean="0">
                    <a:sym typeface="Wingdings" panose="05000000000000000000" pitchFamily="2" charset="2"/>
                  </a:rPr>
                  <a:t> (201+2689)/3000 = 96.33%</a:t>
                </a:r>
                <a:endParaRPr lang="en-US" altLang="en-US" sz="1800" dirty="0" smtClean="0"/>
              </a:p>
              <a:p>
                <a:endParaRPr lang="en-US" altLang="en-US" sz="1800" dirty="0" smtClean="0"/>
              </a:p>
              <a:p>
                <a:endParaRPr lang="en-US" altLang="en-US" sz="1800" dirty="0" smtClean="0"/>
              </a:p>
              <a:p>
                <a:endParaRPr lang="en-US" altLang="en-US" sz="1800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marL="520700" lvl="1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6" name="Google Shape;16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73950"/>
                <a:ext cx="4724400" cy="3379000"/>
              </a:xfrm>
              <a:prstGeom prst="rect">
                <a:avLst/>
              </a:prstGeom>
              <a:blipFill rotWithShape="1">
                <a:blip r:embed="rId3"/>
                <a:stretch>
                  <a:fillRect l="-2710" t="-3971" r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76350"/>
            <a:ext cx="3886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>
                <a:sym typeface="Wingdings" panose="05000000000000000000" pitchFamily="2" charset="2"/>
              </a:rPr>
              <a:t>Propensities and Cutoff for </a:t>
            </a:r>
            <a:r>
              <a:rPr lang="en-US" altLang="en-US" sz="1800" dirty="0" smtClean="0">
                <a:sym typeface="Wingdings" panose="05000000000000000000" pitchFamily="2" charset="2"/>
              </a:rPr>
              <a:t>Classification: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The </a:t>
            </a:r>
            <a:r>
              <a:rPr lang="en-US" altLang="en-US" sz="1800" b="1" dirty="0">
                <a:sym typeface="Wingdings" panose="05000000000000000000" pitchFamily="2" charset="2"/>
              </a:rPr>
              <a:t>first step </a:t>
            </a:r>
            <a:r>
              <a:rPr lang="en-US" altLang="en-US" sz="1800" dirty="0" smtClean="0">
                <a:sym typeface="Wingdings" panose="05000000000000000000" pitchFamily="2" charset="2"/>
              </a:rPr>
              <a:t>in classification </a:t>
            </a:r>
            <a:r>
              <a:rPr lang="en-US" altLang="en-US" sz="1800" dirty="0">
                <a:sym typeface="Wingdings" panose="05000000000000000000" pitchFamily="2" charset="2"/>
              </a:rPr>
              <a:t>algorithms is to </a:t>
            </a:r>
            <a:r>
              <a:rPr lang="en-US" altLang="en-US" sz="1800" b="1" dirty="0">
                <a:sym typeface="Wingdings" panose="05000000000000000000" pitchFamily="2" charset="2"/>
              </a:rPr>
              <a:t>estimate the probability </a:t>
            </a:r>
            <a:r>
              <a:rPr lang="en-US" altLang="en-US" sz="1800" dirty="0" smtClean="0">
                <a:sym typeface="Wingdings" panose="05000000000000000000" pitchFamily="2" charset="2"/>
              </a:rPr>
              <a:t>that a </a:t>
            </a:r>
            <a:r>
              <a:rPr lang="en-US" altLang="en-US" sz="1800" b="1" dirty="0">
                <a:sym typeface="Wingdings" panose="05000000000000000000" pitchFamily="2" charset="2"/>
              </a:rPr>
              <a:t>record belongs </a:t>
            </a:r>
            <a:r>
              <a:rPr lang="en-US" altLang="en-US" sz="1800" dirty="0">
                <a:sym typeface="Wingdings" panose="05000000000000000000" pitchFamily="2" charset="2"/>
              </a:rPr>
              <a:t>to </a:t>
            </a:r>
            <a:r>
              <a:rPr lang="en-US" altLang="en-US" sz="1800" b="1" dirty="0">
                <a:sym typeface="Wingdings" panose="05000000000000000000" pitchFamily="2" charset="2"/>
              </a:rPr>
              <a:t>each of the classes</a:t>
            </a:r>
            <a:r>
              <a:rPr lang="en-US" altLang="en-US" sz="1800" dirty="0" smtClean="0">
                <a:sym typeface="Wingdings" panose="05000000000000000000" pitchFamily="2" charset="2"/>
              </a:rPr>
              <a:t>. </a:t>
            </a:r>
            <a:r>
              <a:rPr lang="en-US" altLang="en-US" sz="1800" dirty="0">
                <a:sym typeface="Wingdings" panose="05000000000000000000" pitchFamily="2" charset="2"/>
              </a:rPr>
              <a:t> These probabilities are also called </a:t>
            </a:r>
            <a:r>
              <a:rPr lang="en-US" altLang="en-US" sz="1800" b="1" dirty="0">
                <a:sym typeface="Wingdings" panose="05000000000000000000" pitchFamily="2" charset="2"/>
              </a:rPr>
              <a:t>propensities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Propensities are typically used either as 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en-US" sz="1800" dirty="0" smtClean="0">
                <a:sym typeface="Wingdings" panose="05000000000000000000" pitchFamily="2" charset="2"/>
              </a:rPr>
              <a:t>1. An </a:t>
            </a:r>
            <a:r>
              <a:rPr lang="en-US" altLang="en-US" sz="1800" dirty="0">
                <a:sym typeface="Wingdings" panose="05000000000000000000" pitchFamily="2" charset="2"/>
              </a:rPr>
              <a:t>interim step for </a:t>
            </a:r>
            <a:r>
              <a:rPr lang="en-US" altLang="en-US" sz="1800" dirty="0" smtClean="0">
                <a:sym typeface="Wingdings" panose="05000000000000000000" pitchFamily="2" charset="2"/>
              </a:rPr>
              <a:t>generating predicted </a:t>
            </a:r>
            <a:r>
              <a:rPr lang="en-US" altLang="en-US" sz="1800" dirty="0">
                <a:sym typeface="Wingdings" panose="05000000000000000000" pitchFamily="2" charset="2"/>
              </a:rPr>
              <a:t>class membership (classification</a:t>
            </a:r>
            <a:r>
              <a:rPr lang="en-US" altLang="en-US" sz="180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en-US" sz="1800" dirty="0" smtClean="0">
                <a:sym typeface="Wingdings" panose="05000000000000000000" pitchFamily="2" charset="2"/>
              </a:rPr>
              <a:t>2. For </a:t>
            </a:r>
            <a:r>
              <a:rPr lang="en-US" altLang="en-US" sz="1800" dirty="0">
                <a:sym typeface="Wingdings" panose="05000000000000000000" pitchFamily="2" charset="2"/>
              </a:rPr>
              <a:t>rank-ordering the records </a:t>
            </a:r>
            <a:r>
              <a:rPr lang="en-US" altLang="en-US" sz="1800" dirty="0" smtClean="0">
                <a:sym typeface="Wingdings" panose="05000000000000000000" pitchFamily="2" charset="2"/>
              </a:rPr>
              <a:t>by their </a:t>
            </a:r>
            <a:r>
              <a:rPr lang="en-US" altLang="en-US" sz="1800" dirty="0">
                <a:sym typeface="Wingdings" panose="05000000000000000000" pitchFamily="2" charset="2"/>
              </a:rPr>
              <a:t>probability of belonging to a class of </a:t>
            </a:r>
            <a:r>
              <a:rPr lang="en-US" altLang="en-US" sz="1800" dirty="0" smtClean="0">
                <a:sym typeface="Wingdings" panose="05000000000000000000" pitchFamily="2" charset="2"/>
              </a:rPr>
              <a:t>interest.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If overall classification accuracy (involving all the classes) is of interest, </a:t>
            </a:r>
            <a:r>
              <a:rPr lang="en-US" altLang="en-US" sz="1800" dirty="0" smtClean="0">
                <a:sym typeface="Wingdings" panose="05000000000000000000" pitchFamily="2" charset="2"/>
              </a:rPr>
              <a:t>the record </a:t>
            </a:r>
            <a:r>
              <a:rPr lang="en-US" altLang="en-US" sz="1800" dirty="0">
                <a:sym typeface="Wingdings" panose="05000000000000000000" pitchFamily="2" charset="2"/>
              </a:rPr>
              <a:t>can be assigned to the class with the highest probability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1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>
                <a:sym typeface="Wingdings" panose="05000000000000000000" pitchFamily="2" charset="2"/>
              </a:rPr>
              <a:t>Propensities and Cutoff for </a:t>
            </a:r>
            <a:r>
              <a:rPr lang="en-US" altLang="en-US" sz="1800" dirty="0" smtClean="0">
                <a:sym typeface="Wingdings" panose="05000000000000000000" pitchFamily="2" charset="2"/>
              </a:rPr>
              <a:t>Classification: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In many records</a:t>
            </a:r>
            <a:r>
              <a:rPr lang="en-US" altLang="en-US" sz="1800" dirty="0" smtClean="0">
                <a:sym typeface="Wingdings" panose="05000000000000000000" pitchFamily="2" charset="2"/>
              </a:rPr>
              <a:t>, a </a:t>
            </a:r>
            <a:r>
              <a:rPr lang="en-US" altLang="en-US" sz="1800" dirty="0">
                <a:sym typeface="Wingdings" panose="05000000000000000000" pitchFamily="2" charset="2"/>
              </a:rPr>
              <a:t>single class is of special interest, so we will focus on that particular class </a:t>
            </a:r>
            <a:r>
              <a:rPr lang="en-US" altLang="en-US" sz="1800" dirty="0" smtClean="0">
                <a:sym typeface="Wingdings" panose="05000000000000000000" pitchFamily="2" charset="2"/>
              </a:rPr>
              <a:t>and compare </a:t>
            </a:r>
            <a:r>
              <a:rPr lang="en-US" altLang="en-US" sz="1800" dirty="0">
                <a:sym typeface="Wingdings" panose="05000000000000000000" pitchFamily="2" charset="2"/>
              </a:rPr>
              <a:t>the propensity of belonging to that class to a cutoff value set by </a:t>
            </a:r>
            <a:r>
              <a:rPr lang="en-US" altLang="en-US" sz="1800" dirty="0" smtClean="0">
                <a:sym typeface="Wingdings" panose="05000000000000000000" pitchFamily="2" charset="2"/>
              </a:rPr>
              <a:t>the analyst.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This approach can be used with two classes or more than two </a:t>
            </a:r>
            <a:r>
              <a:rPr lang="en-US" altLang="en-US" sz="1800" dirty="0" smtClean="0">
                <a:sym typeface="Wingdings" panose="05000000000000000000" pitchFamily="2" charset="2"/>
              </a:rPr>
              <a:t>classes.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If the probability of </a:t>
            </a:r>
            <a:r>
              <a:rPr lang="en-US" altLang="en-US" sz="1800" dirty="0" smtClean="0">
                <a:sym typeface="Wingdings" panose="05000000000000000000" pitchFamily="2" charset="2"/>
              </a:rPr>
              <a:t>belonging to </a:t>
            </a:r>
            <a:r>
              <a:rPr lang="en-US" altLang="en-US" sz="1800" dirty="0">
                <a:sym typeface="Wingdings" panose="05000000000000000000" pitchFamily="2" charset="2"/>
              </a:rPr>
              <a:t>the class of interest is above the cutoff, the record is assigned to that class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The default cutoff value in two-class classifiers is 0.5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If </a:t>
            </a:r>
            <a:r>
              <a:rPr lang="en-US" altLang="en-US" sz="1800" dirty="0">
                <a:sym typeface="Wingdings" panose="05000000000000000000" pitchFamily="2" charset="2"/>
              </a:rPr>
              <a:t>the </a:t>
            </a:r>
            <a:r>
              <a:rPr lang="en-US" altLang="en-US" sz="1800" dirty="0" smtClean="0">
                <a:sym typeface="Wingdings" panose="05000000000000000000" pitchFamily="2" charset="2"/>
              </a:rPr>
              <a:t>probability of </a:t>
            </a:r>
            <a:r>
              <a:rPr lang="en-US" altLang="en-US" sz="1800" dirty="0">
                <a:sym typeface="Wingdings" panose="05000000000000000000" pitchFamily="2" charset="2"/>
              </a:rPr>
              <a:t>a record being a class </a:t>
            </a:r>
            <a:r>
              <a:rPr lang="en-US" altLang="en-US" sz="1800" b="1" dirty="0">
                <a:sym typeface="Wingdings" panose="05000000000000000000" pitchFamily="2" charset="2"/>
              </a:rPr>
              <a:t>C</a:t>
            </a:r>
            <a:r>
              <a:rPr lang="en-US" altLang="en-US" sz="1800" b="1" baseline="-25000" dirty="0">
                <a:sym typeface="Wingdings" panose="05000000000000000000" pitchFamily="2" charset="2"/>
              </a:rPr>
              <a:t>1</a:t>
            </a:r>
            <a:r>
              <a:rPr lang="en-US" altLang="en-US" sz="1800" dirty="0">
                <a:sym typeface="Wingdings" panose="05000000000000000000" pitchFamily="2" charset="2"/>
              </a:rPr>
              <a:t> member is greater than 0.5, that record is </a:t>
            </a:r>
            <a:r>
              <a:rPr lang="en-US" altLang="en-US" sz="1800" dirty="0" smtClean="0">
                <a:sym typeface="Wingdings" panose="05000000000000000000" pitchFamily="2" charset="2"/>
              </a:rPr>
              <a:t>classified as </a:t>
            </a:r>
            <a:r>
              <a:rPr lang="en-US" altLang="en-US" sz="1800" dirty="0">
                <a:sym typeface="Wingdings" panose="05000000000000000000" pitchFamily="2" charset="2"/>
              </a:rPr>
              <a:t>a </a:t>
            </a:r>
            <a:r>
              <a:rPr lang="en-US" altLang="en-US" sz="1800" b="1" dirty="0">
                <a:sym typeface="Wingdings" panose="05000000000000000000" pitchFamily="2" charset="2"/>
              </a:rPr>
              <a:t>C</a:t>
            </a:r>
            <a:r>
              <a:rPr lang="en-US" altLang="en-US" sz="1800" b="1" baseline="-25000" dirty="0">
                <a:sym typeface="Wingdings" panose="05000000000000000000" pitchFamily="2" charset="2"/>
              </a:rPr>
              <a:t>1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Any record with an estimated probability of less than 0.5 would </a:t>
            </a:r>
            <a:r>
              <a:rPr lang="en-US" altLang="en-US" sz="1800" dirty="0" smtClean="0">
                <a:sym typeface="Wingdings" panose="05000000000000000000" pitchFamily="2" charset="2"/>
              </a:rPr>
              <a:t>be classified </a:t>
            </a:r>
            <a:r>
              <a:rPr lang="en-US" altLang="en-US" sz="1800" dirty="0">
                <a:sym typeface="Wingdings" panose="05000000000000000000" pitchFamily="2" charset="2"/>
              </a:rPr>
              <a:t>as a </a:t>
            </a:r>
            <a:r>
              <a:rPr lang="en-US" altLang="en-US" sz="1800" b="1" dirty="0">
                <a:sym typeface="Wingdings" panose="05000000000000000000" pitchFamily="2" charset="2"/>
              </a:rPr>
              <a:t>C</a:t>
            </a:r>
            <a:r>
              <a:rPr lang="en-US" altLang="en-US" sz="1800" b="1" baseline="-25000" dirty="0">
                <a:sym typeface="Wingdings" panose="05000000000000000000" pitchFamily="2" charset="2"/>
              </a:rPr>
              <a:t>2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The </a:t>
            </a:r>
            <a:r>
              <a:rPr lang="en-US" altLang="en-US" sz="1800" dirty="0">
                <a:sym typeface="Wingdings" panose="05000000000000000000" pitchFamily="2" charset="2"/>
              </a:rPr>
              <a:t>misclassification rate will rise in either </a:t>
            </a:r>
            <a:r>
              <a:rPr lang="en-US" altLang="en-US" sz="1800" dirty="0" smtClean="0">
                <a:sym typeface="Wingdings" panose="05000000000000000000" pitchFamily="2" charset="2"/>
              </a:rPr>
              <a:t>case.</a:t>
            </a: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5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0150"/>
            <a:ext cx="89154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8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3581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23875"/>
            <a:ext cx="3810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02539"/>
            <a:ext cx="59436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4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Judging Classifier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If </a:t>
            </a:r>
            <a:r>
              <a:rPr lang="en-US" altLang="en-US" sz="1800" dirty="0">
                <a:sym typeface="Wingdings" panose="05000000000000000000" pitchFamily="2" charset="2"/>
              </a:rPr>
              <a:t>we adopt the standard 0.5 as the cutoff, our misclassification </a:t>
            </a:r>
            <a:r>
              <a:rPr lang="en-US" altLang="en-US" sz="1800" dirty="0" smtClean="0">
                <a:sym typeface="Wingdings" panose="05000000000000000000" pitchFamily="2" charset="2"/>
              </a:rPr>
              <a:t>rate is 3/24.</a:t>
            </a:r>
          </a:p>
          <a:p>
            <a:r>
              <a:rPr lang="en-US" altLang="en-US" sz="1800" dirty="0">
                <a:sym typeface="Wingdings" panose="05000000000000000000" pitchFamily="2" charset="2"/>
              </a:rPr>
              <a:t>if we </a:t>
            </a:r>
            <a:r>
              <a:rPr lang="en-US" altLang="en-US" sz="1800" dirty="0" smtClean="0">
                <a:sym typeface="Wingdings" panose="05000000000000000000" pitchFamily="2" charset="2"/>
              </a:rPr>
              <a:t>adopt </a:t>
            </a:r>
            <a:r>
              <a:rPr lang="en-US" altLang="en-US" sz="1800" dirty="0">
                <a:sym typeface="Wingdings" panose="05000000000000000000" pitchFamily="2" charset="2"/>
              </a:rPr>
              <a:t>a cutoff of 0.25, we </a:t>
            </a:r>
            <a:r>
              <a:rPr lang="en-US" altLang="en-US" sz="1800" dirty="0" smtClean="0">
                <a:sym typeface="Wingdings" panose="05000000000000000000" pitchFamily="2" charset="2"/>
              </a:rPr>
              <a:t>can classify </a:t>
            </a:r>
            <a:r>
              <a:rPr lang="en-US" altLang="en-US" sz="1800" dirty="0">
                <a:sym typeface="Wingdings" panose="05000000000000000000" pitchFamily="2" charset="2"/>
              </a:rPr>
              <a:t>more </a:t>
            </a:r>
            <a:r>
              <a:rPr lang="en-US" altLang="en-US" sz="1800" dirty="0" smtClean="0">
                <a:sym typeface="Wingdings" panose="05000000000000000000" pitchFamily="2" charset="2"/>
              </a:rPr>
              <a:t>records as </a:t>
            </a:r>
            <a:r>
              <a:rPr lang="en-US" altLang="en-US" sz="1800" dirty="0">
                <a:sym typeface="Wingdings" panose="05000000000000000000" pitchFamily="2" charset="2"/>
              </a:rPr>
              <a:t>owners and the misclassification rate goes </a:t>
            </a:r>
            <a:r>
              <a:rPr lang="en-US" altLang="en-US" sz="1800" dirty="0" smtClean="0">
                <a:sym typeface="Wingdings" panose="05000000000000000000" pitchFamily="2" charset="2"/>
              </a:rPr>
              <a:t>up to 5/24.</a:t>
            </a:r>
          </a:p>
          <a:p>
            <a:r>
              <a:rPr lang="en-US" altLang="en-US" sz="1800" dirty="0">
                <a:sym typeface="Wingdings" panose="05000000000000000000" pitchFamily="2" charset="2"/>
              </a:rPr>
              <a:t>if we adopt a cutoff of 0.75, </a:t>
            </a:r>
            <a:r>
              <a:rPr lang="en-US" altLang="en-US" sz="1800" dirty="0" smtClean="0">
                <a:sym typeface="Wingdings" panose="05000000000000000000" pitchFamily="2" charset="2"/>
              </a:rPr>
              <a:t>we classify </a:t>
            </a:r>
            <a:r>
              <a:rPr lang="en-US" altLang="en-US" sz="1800" dirty="0">
                <a:sym typeface="Wingdings" panose="05000000000000000000" pitchFamily="2" charset="2"/>
              </a:rPr>
              <a:t>fewer records as owners</a:t>
            </a:r>
            <a:r>
              <a:rPr lang="en-US" altLang="en-US" sz="1800" dirty="0" smtClean="0">
                <a:sym typeface="Wingdings" panose="05000000000000000000" pitchFamily="2" charset="2"/>
              </a:rPr>
              <a:t>.  misclassification </a:t>
            </a:r>
            <a:r>
              <a:rPr lang="en-US" altLang="en-US" sz="1800" dirty="0">
                <a:sym typeface="Wingdings" panose="05000000000000000000" pitchFamily="2" charset="2"/>
              </a:rPr>
              <a:t>rate goes up </a:t>
            </a:r>
            <a:r>
              <a:rPr lang="en-US" altLang="en-US" sz="1800" dirty="0" smtClean="0">
                <a:sym typeface="Wingdings" panose="05000000000000000000" pitchFamily="2" charset="2"/>
              </a:rPr>
              <a:t>to </a:t>
            </a:r>
            <a:r>
              <a:rPr lang="en-US" altLang="en-US" sz="1800" dirty="0">
                <a:sym typeface="Wingdings" panose="05000000000000000000" pitchFamily="2" charset="2"/>
              </a:rPr>
              <a:t>6/24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3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dirty="0" smtClean="0"/>
              <a:t>In supervised learning, the users are interested in predicting the outcome variable for new record.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dirty="0" smtClean="0"/>
              <a:t>Three types of outcomes of interested: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Predicted numerical </a:t>
            </a:r>
            <a:r>
              <a:rPr lang="en-US" altLang="en-US" sz="2400" dirty="0" smtClean="0"/>
              <a:t>value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</a:rPr>
              <a:t>Outcome variable is numerical and </a:t>
            </a:r>
            <a:r>
              <a:rPr lang="en-US" altLang="en-US" sz="2000" dirty="0" smtClean="0">
                <a:solidFill>
                  <a:srgbClr val="FF0000"/>
                </a:solidFill>
              </a:rPr>
              <a:t>continuous (Example: House Price)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Predicted class membership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Outcome variable is 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categorical (Buyer / non-buyer)</a:t>
            </a:r>
            <a:endParaRPr lang="en-US" alt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Propensity</a:t>
            </a:r>
            <a:r>
              <a:rPr lang="en-US" altLang="en-US" dirty="0" smtClean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Probability of class membership when the outcome variable is 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categorical (The propensity to default)</a:t>
            </a:r>
            <a:endParaRPr lang="en-US" alt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8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>
                <a:sym typeface="Wingdings" panose="05000000000000000000" pitchFamily="2" charset="2"/>
              </a:rPr>
              <a:t>Suppose that it is more important to predict membership correctly in class C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1</a:t>
            </a:r>
            <a:r>
              <a:rPr lang="en-US" altLang="en-US" sz="1600" dirty="0" smtClean="0">
                <a:sym typeface="Wingdings" panose="05000000000000000000" pitchFamily="2" charset="2"/>
              </a:rPr>
              <a:t> than in class C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2</a:t>
            </a:r>
          </a:p>
          <a:p>
            <a:r>
              <a:rPr lang="en-US" altLang="en-US" sz="1600" dirty="0" smtClean="0">
                <a:sym typeface="Wingdings" panose="05000000000000000000" pitchFamily="2" charset="2"/>
              </a:rPr>
              <a:t>Example: predicting the financial status  (bankrupt/solvent)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In such a case, the overall accuracy is not a good measure for evaluating the classifier.</a:t>
            </a:r>
          </a:p>
          <a:p>
            <a:r>
              <a:rPr lang="en-US" altLang="en-US" sz="1600" dirty="0" smtClean="0">
                <a:sym typeface="Wingdings" panose="05000000000000000000" pitchFamily="2" charset="2"/>
              </a:rPr>
              <a:t>The pair of accuracy measures are the most popular: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Sensitivity (Recall):</a:t>
            </a:r>
          </a:p>
          <a:p>
            <a:pPr lvl="2"/>
            <a:r>
              <a:rPr lang="en-US" altLang="en-US" sz="1600" dirty="0" smtClean="0">
                <a:sym typeface="Wingdings" panose="05000000000000000000" pitchFamily="2" charset="2"/>
              </a:rPr>
              <a:t>a classifier is its ability to detect the important class members correctly  This is measure by  n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1,1</a:t>
            </a:r>
            <a:r>
              <a:rPr lang="en-US" altLang="en-US" sz="1600" dirty="0" smtClean="0">
                <a:sym typeface="Wingdings" panose="05000000000000000000" pitchFamily="2" charset="2"/>
              </a:rPr>
              <a:t> / (n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1,1</a:t>
            </a:r>
            <a:r>
              <a:rPr lang="en-US" altLang="en-US" sz="1600" dirty="0" smtClean="0">
                <a:sym typeface="Wingdings" panose="05000000000000000000" pitchFamily="2" charset="2"/>
              </a:rPr>
              <a:t> + n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2,2</a:t>
            </a:r>
            <a:r>
              <a:rPr lang="en-US" altLang="en-US" sz="1600" dirty="0" smtClean="0">
                <a:sym typeface="Wingdings" panose="05000000000000000000" pitchFamily="2" charset="2"/>
              </a:rPr>
              <a:t>) , the percentage of C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1</a:t>
            </a:r>
            <a:r>
              <a:rPr lang="en-US" altLang="en-US" sz="1600" dirty="0" smtClean="0">
                <a:sym typeface="Wingdings" panose="05000000000000000000" pitchFamily="2" charset="2"/>
              </a:rPr>
              <a:t> members classified correctly.  Hit rate = True Positive rate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Specificity:</a:t>
            </a:r>
          </a:p>
          <a:p>
            <a:pPr lvl="2"/>
            <a:r>
              <a:rPr lang="en-US" altLang="en-US" sz="1600" dirty="0" smtClean="0">
                <a:sym typeface="Wingdings" panose="05000000000000000000" pitchFamily="2" charset="2"/>
              </a:rPr>
              <a:t>a classifier is its ability to rule out C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2</a:t>
            </a:r>
            <a:r>
              <a:rPr lang="en-US" altLang="en-US" sz="1600" dirty="0" smtClean="0">
                <a:sym typeface="Wingdings" panose="05000000000000000000" pitchFamily="2" charset="2"/>
              </a:rPr>
              <a:t> members correctly.  This is measure by  n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2,2</a:t>
            </a:r>
            <a:r>
              <a:rPr lang="en-US" altLang="en-US" sz="1600" dirty="0" smtClean="0">
                <a:sym typeface="Wingdings" panose="05000000000000000000" pitchFamily="2" charset="2"/>
              </a:rPr>
              <a:t> / (n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2,1</a:t>
            </a:r>
            <a:r>
              <a:rPr lang="en-US" altLang="en-US" sz="1600" dirty="0" smtClean="0">
                <a:sym typeface="Wingdings" panose="05000000000000000000" pitchFamily="2" charset="2"/>
              </a:rPr>
              <a:t> + n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2,2</a:t>
            </a:r>
            <a:r>
              <a:rPr lang="en-US" altLang="en-US" sz="1600" dirty="0" smtClean="0">
                <a:sym typeface="Wingdings" panose="05000000000000000000" pitchFamily="2" charset="2"/>
              </a:rPr>
              <a:t>) , the percentage of C</a:t>
            </a:r>
            <a:r>
              <a:rPr lang="en-US" altLang="en-US" sz="1600" baseline="-25000" dirty="0" smtClean="0">
                <a:sym typeface="Wingdings" panose="05000000000000000000" pitchFamily="2" charset="2"/>
              </a:rPr>
              <a:t>2</a:t>
            </a:r>
            <a:r>
              <a:rPr lang="en-US" altLang="en-US" sz="1600" dirty="0" smtClean="0">
                <a:sym typeface="Wingdings" panose="05000000000000000000" pitchFamily="2" charset="2"/>
              </a:rPr>
              <a:t> members classified correctly.  1 – Specificity = False Positive rate  </a:t>
            </a:r>
          </a:p>
          <a:p>
            <a:pPr lvl="2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0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Characteristic)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A more popular method for plotting the two measures </a:t>
            </a:r>
            <a:r>
              <a:rPr lang="en-US" altLang="en-US" sz="1800" dirty="0" smtClean="0">
                <a:sym typeface="Wingdings" panose="05000000000000000000" pitchFamily="2" charset="2"/>
              </a:rPr>
              <a:t>is through ROC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Starting from </a:t>
            </a:r>
            <a:r>
              <a:rPr lang="en-US" altLang="en-US" sz="1800" dirty="0" smtClean="0">
                <a:sym typeface="Wingdings" panose="05000000000000000000" pitchFamily="2" charset="2"/>
              </a:rPr>
              <a:t>the lower </a:t>
            </a:r>
            <a:r>
              <a:rPr lang="en-US" altLang="en-US" sz="1800" dirty="0">
                <a:sym typeface="Wingdings" panose="05000000000000000000" pitchFamily="2" charset="2"/>
              </a:rPr>
              <a:t>left, the ROC curve plots the pairs {sensitivity, specificity} as the </a:t>
            </a:r>
            <a:r>
              <a:rPr lang="en-US" altLang="en-US" sz="1800" dirty="0" smtClean="0">
                <a:sym typeface="Wingdings" panose="05000000000000000000" pitchFamily="2" charset="2"/>
              </a:rPr>
              <a:t>cutoff value </a:t>
            </a:r>
            <a:r>
              <a:rPr lang="en-US" altLang="en-US" sz="1800" dirty="0">
                <a:sym typeface="Wingdings" panose="05000000000000000000" pitchFamily="2" charset="2"/>
              </a:rPr>
              <a:t>descends from 1 to 0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Better performance is reflected by curves that are </a:t>
            </a:r>
            <a:r>
              <a:rPr lang="en-US" altLang="en-US" sz="1800" dirty="0" smtClean="0">
                <a:sym typeface="Wingdings" panose="05000000000000000000" pitchFamily="2" charset="2"/>
              </a:rPr>
              <a:t>closer to </a:t>
            </a:r>
            <a:r>
              <a:rPr lang="en-US" altLang="en-US" sz="1800" dirty="0">
                <a:sym typeface="Wingdings" panose="05000000000000000000" pitchFamily="2" charset="2"/>
              </a:rPr>
              <a:t>the top-left corner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The comparison curve is the diagonal, which reflects </a:t>
            </a:r>
            <a:r>
              <a:rPr lang="en-US" altLang="en-US" sz="1800" dirty="0" smtClean="0">
                <a:sym typeface="Wingdings" panose="05000000000000000000" pitchFamily="2" charset="2"/>
              </a:rPr>
              <a:t>the performance </a:t>
            </a:r>
            <a:r>
              <a:rPr lang="en-US" altLang="en-US" sz="1800" dirty="0">
                <a:sym typeface="Wingdings" panose="05000000000000000000" pitchFamily="2" charset="2"/>
              </a:rPr>
              <a:t>of the naive rule, using varying cutoff </a:t>
            </a:r>
            <a:r>
              <a:rPr lang="en-US" altLang="en-US" sz="1800" dirty="0" smtClean="0">
                <a:sym typeface="Wingdings" panose="05000000000000000000" pitchFamily="2" charset="2"/>
              </a:rPr>
              <a:t>values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A common </a:t>
            </a:r>
            <a:r>
              <a:rPr lang="en-US" altLang="en-US" sz="1800" dirty="0" smtClean="0">
                <a:sym typeface="Wingdings" panose="05000000000000000000" pitchFamily="2" charset="2"/>
              </a:rPr>
              <a:t>metric to </a:t>
            </a:r>
            <a:r>
              <a:rPr lang="en-US" altLang="en-US" sz="1800" dirty="0">
                <a:sym typeface="Wingdings" panose="05000000000000000000" pitchFamily="2" charset="2"/>
              </a:rPr>
              <a:t>summarize an ROC curve is “area under the curve (AUC),” which ranges from 1 (perfect discrimination between classes) to 0.5 (no better than the </a:t>
            </a:r>
            <a:r>
              <a:rPr lang="en-US" altLang="en-US" sz="1800" dirty="0" smtClean="0">
                <a:sym typeface="Wingdings" panose="05000000000000000000" pitchFamily="2" charset="2"/>
              </a:rPr>
              <a:t>naïve rule</a:t>
            </a:r>
            <a:r>
              <a:rPr lang="en-US" altLang="en-US" sz="1800" dirty="0">
                <a:sym typeface="Wingdings" panose="05000000000000000000" pitchFamily="2" charset="2"/>
              </a:rPr>
              <a:t>).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1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Characteristic)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1150"/>
            <a:ext cx="853439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1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Characteristic)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1800" b="1" dirty="0">
                <a:sym typeface="Wingdings" panose="05000000000000000000" pitchFamily="2" charset="2"/>
              </a:rPr>
              <a:t>It is a plot of the true positive rate against the </a:t>
            </a:r>
            <a:r>
              <a:rPr lang="en-US" altLang="en-US" sz="1800" b="1" dirty="0" smtClean="0">
                <a:sym typeface="Wingdings" panose="05000000000000000000" pitchFamily="2" charset="2"/>
              </a:rPr>
              <a:t>false positive </a:t>
            </a:r>
            <a:r>
              <a:rPr lang="en-US" altLang="en-US" sz="1800" b="1" dirty="0">
                <a:sym typeface="Wingdings" panose="05000000000000000000" pitchFamily="2" charset="2"/>
              </a:rPr>
              <a:t>rate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The relationship between sensitivity and </a:t>
            </a:r>
            <a:r>
              <a:rPr lang="en-US" altLang="en-US" sz="1800" dirty="0" smtClean="0">
                <a:sym typeface="Wingdings" panose="05000000000000000000" pitchFamily="2" charset="2"/>
              </a:rPr>
              <a:t>specificity.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 smtClean="0">
                <a:sym typeface="Wingdings" panose="05000000000000000000" pitchFamily="2" charset="2"/>
              </a:rPr>
              <a:t>a decrease </a:t>
            </a:r>
            <a:r>
              <a:rPr lang="en-US" altLang="en-US" sz="1800" dirty="0">
                <a:sym typeface="Wingdings" panose="05000000000000000000" pitchFamily="2" charset="2"/>
              </a:rPr>
              <a:t>in sensitivity results in an increase in </a:t>
            </a:r>
            <a:r>
              <a:rPr lang="en-US" altLang="en-US" sz="1800" dirty="0" smtClean="0">
                <a:sym typeface="Wingdings" panose="05000000000000000000" pitchFamily="2" charset="2"/>
              </a:rPr>
              <a:t>specificity.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Test accuracy; the closer the graph is to the top and </a:t>
            </a:r>
            <a:r>
              <a:rPr lang="en-US" altLang="en-US" sz="1800" dirty="0" smtClean="0">
                <a:sym typeface="Wingdings" panose="05000000000000000000" pitchFamily="2" charset="2"/>
              </a:rPr>
              <a:t>left-hand borders</a:t>
            </a:r>
            <a:r>
              <a:rPr lang="en-US" altLang="en-US" sz="1800" dirty="0">
                <a:sym typeface="Wingdings" panose="05000000000000000000" pitchFamily="2" charset="2"/>
              </a:rPr>
              <a:t>, the more accurate the test. Likewise, the closer the graph </a:t>
            </a:r>
            <a:r>
              <a:rPr lang="en-US" altLang="en-US" sz="1800" dirty="0" smtClean="0">
                <a:sym typeface="Wingdings" panose="05000000000000000000" pitchFamily="2" charset="2"/>
              </a:rPr>
              <a:t>to the </a:t>
            </a:r>
            <a:r>
              <a:rPr lang="en-US" altLang="en-US" sz="1800" dirty="0">
                <a:sym typeface="Wingdings" panose="05000000000000000000" pitchFamily="2" charset="2"/>
              </a:rPr>
              <a:t>diagonal, the less accurate the test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A perfect test would go straight from zero up the top-left corner </a:t>
            </a:r>
            <a:r>
              <a:rPr lang="en-US" altLang="en-US" sz="1800" dirty="0" smtClean="0">
                <a:sym typeface="Wingdings" panose="05000000000000000000" pitchFamily="2" charset="2"/>
              </a:rPr>
              <a:t>and then </a:t>
            </a:r>
            <a:r>
              <a:rPr lang="en-US" altLang="en-US" sz="1800" dirty="0">
                <a:sym typeface="Wingdings" panose="05000000000000000000" pitchFamily="2" charset="2"/>
              </a:rPr>
              <a:t>straight across the horizontal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The likelihood ratio; given by the derivative at any particular </a:t>
            </a:r>
            <a:r>
              <a:rPr lang="en-US" altLang="en-US" sz="1800" dirty="0" smtClean="0">
                <a:sym typeface="Wingdings" panose="05000000000000000000" pitchFamily="2" charset="2"/>
              </a:rPr>
              <a:t>cut point</a:t>
            </a:r>
            <a:r>
              <a:rPr lang="en-US" altLang="en-US" sz="1800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4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Characteristic)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36" y="1581150"/>
            <a:ext cx="6867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</a:t>
            </a:r>
            <a:r>
              <a:rPr lang="en-US" altLang="en-US" sz="18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en-US" sz="1600" b="1" dirty="0" smtClean="0">
                <a:sym typeface="Wingdings" panose="05000000000000000000" pitchFamily="2" charset="2"/>
              </a:rPr>
              <a:t>Specificity </a:t>
            </a:r>
            <a:r>
              <a:rPr lang="en-US" altLang="en-US" sz="1600" b="1" dirty="0">
                <a:sym typeface="Wingdings" panose="05000000000000000000" pitchFamily="2" charset="2"/>
              </a:rPr>
              <a:t>is a performance measure of the whole negative part of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a dataset.</a:t>
            </a:r>
          </a:p>
          <a:p>
            <a:pPr lvl="1"/>
            <a:r>
              <a:rPr lang="en-US" altLang="en-US" sz="1600" b="1" dirty="0" smtClean="0">
                <a:sym typeface="Wingdings" panose="05000000000000000000" pitchFamily="2" charset="2"/>
              </a:rPr>
              <a:t>Sensitivity </a:t>
            </a:r>
            <a:r>
              <a:rPr lang="en-US" altLang="en-US" sz="1600" b="1" dirty="0">
                <a:sym typeface="Wingdings" panose="05000000000000000000" pitchFamily="2" charset="2"/>
              </a:rPr>
              <a:t>is a performance measure of the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whole positive </a:t>
            </a:r>
            <a:r>
              <a:rPr lang="en-US" altLang="en-US" sz="1600" b="1" dirty="0">
                <a:sym typeface="Wingdings" panose="05000000000000000000" pitchFamily="2" charset="2"/>
              </a:rPr>
              <a:t>part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600" b="1" dirty="0">
                <a:sym typeface="Wingdings" panose="05000000000000000000" pitchFamily="2" charset="2"/>
              </a:rPr>
              <a:t>The ROC plot uses 1 – specificity on the x-axis and sensitivity on the </a:t>
            </a:r>
            <a:r>
              <a:rPr lang="en-US" altLang="en-US" sz="1600" b="1" dirty="0" smtClean="0">
                <a:sym typeface="Wingdings" panose="05000000000000000000" pitchFamily="2" charset="2"/>
              </a:rPr>
              <a:t>y-axis.</a:t>
            </a:r>
          </a:p>
          <a:p>
            <a:pPr lvl="1"/>
            <a:r>
              <a:rPr lang="en-US" altLang="en-US" sz="1600" dirty="0">
                <a:sym typeface="Wingdings" panose="05000000000000000000" pitchFamily="2" charset="2"/>
              </a:rPr>
              <a:t>False positive rate (FPR) is identical with 1 – specificity, and </a:t>
            </a:r>
            <a:r>
              <a:rPr lang="en-US" altLang="en-US" sz="1600" dirty="0" smtClean="0">
                <a:sym typeface="Wingdings" panose="05000000000000000000" pitchFamily="2" charset="2"/>
              </a:rPr>
              <a:t>true positive </a:t>
            </a:r>
            <a:r>
              <a:rPr lang="en-US" altLang="en-US" sz="1600" dirty="0">
                <a:sym typeface="Wingdings" panose="05000000000000000000" pitchFamily="2" charset="2"/>
              </a:rPr>
              <a:t>rate (TPR) is identical with sensitivity</a:t>
            </a:r>
            <a:r>
              <a:rPr lang="en-US" altLang="en-US" sz="16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600" dirty="0">
                <a:sym typeface="Wingdings" panose="05000000000000000000" pitchFamily="2" charset="2"/>
              </a:rPr>
              <a:t>A ROC point is a point with a pair of x and y values in the ROC </a:t>
            </a:r>
            <a:r>
              <a:rPr lang="en-US" altLang="en-US" sz="1600" dirty="0" smtClean="0">
                <a:sym typeface="Wingdings" panose="05000000000000000000" pitchFamily="2" charset="2"/>
              </a:rPr>
              <a:t>space where </a:t>
            </a:r>
            <a:r>
              <a:rPr lang="en-US" altLang="en-US" sz="1600" dirty="0">
                <a:sym typeface="Wingdings" panose="05000000000000000000" pitchFamily="2" charset="2"/>
              </a:rPr>
              <a:t>x is 1 – specificity and y is sensitivity</a:t>
            </a:r>
            <a:r>
              <a:rPr lang="en-US" altLang="en-US" sz="16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600" dirty="0">
                <a:sym typeface="Wingdings" panose="05000000000000000000" pitchFamily="2" charset="2"/>
              </a:rPr>
              <a:t>A ROC curve is created by connecting all ROC points of a classifier </a:t>
            </a:r>
            <a:r>
              <a:rPr lang="en-US" altLang="en-US" sz="1600" dirty="0" smtClean="0">
                <a:sym typeface="Wingdings" panose="05000000000000000000" pitchFamily="2" charset="2"/>
              </a:rPr>
              <a:t>in the </a:t>
            </a:r>
            <a:r>
              <a:rPr lang="en-US" altLang="en-US" sz="1600" dirty="0">
                <a:sym typeface="Wingdings" panose="05000000000000000000" pitchFamily="2" charset="2"/>
              </a:rPr>
              <a:t>ROC space. </a:t>
            </a:r>
            <a:endParaRPr lang="en-US" altLang="en-US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Two </a:t>
            </a:r>
            <a:r>
              <a:rPr lang="en-US" altLang="en-US" sz="1600" dirty="0">
                <a:sym typeface="Wingdings" panose="05000000000000000000" pitchFamily="2" charset="2"/>
              </a:rPr>
              <a:t>adjacent ROC points can be connected by </a:t>
            </a:r>
            <a:r>
              <a:rPr lang="en-US" altLang="en-US" sz="1600" dirty="0" smtClean="0">
                <a:sym typeface="Wingdings" panose="05000000000000000000" pitchFamily="2" charset="2"/>
              </a:rPr>
              <a:t>a straight </a:t>
            </a:r>
            <a:r>
              <a:rPr lang="en-US" altLang="en-US" sz="1600" dirty="0">
                <a:sym typeface="Wingdings" panose="05000000000000000000" pitchFamily="2" charset="2"/>
              </a:rPr>
              <a:t>line, and the curve starts at (0.0, 0.0) and ends at (1.0, 1.0).</a:t>
            </a: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6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78486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</a:t>
            </a:r>
            <a:r>
              <a:rPr lang="en-US" altLang="en-US" sz="1800" dirty="0" smtClean="0">
                <a:sym typeface="Wingdings" panose="05000000000000000000" pitchFamily="2" charset="2"/>
              </a:rPr>
              <a:t>) : Example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We show a simple example to make a ROC curve by connecting several </a:t>
            </a:r>
            <a:r>
              <a:rPr lang="en-US" altLang="en-US" sz="1800" dirty="0" smtClean="0">
                <a:sym typeface="Wingdings" panose="05000000000000000000" pitchFamily="2" charset="2"/>
              </a:rPr>
              <a:t>ROC points</a:t>
            </a:r>
            <a:r>
              <a:rPr lang="en-US" altLang="en-US" sz="1800" dirty="0">
                <a:sym typeface="Wingdings" panose="05000000000000000000" pitchFamily="2" charset="2"/>
              </a:rPr>
              <a:t>. Let us assume that we have calculated sensitivity and </a:t>
            </a:r>
            <a:r>
              <a:rPr lang="en-US" altLang="en-US" sz="1800" dirty="0" smtClean="0">
                <a:sym typeface="Wingdings" panose="05000000000000000000" pitchFamily="2" charset="2"/>
              </a:rPr>
              <a:t>specificity values </a:t>
            </a:r>
            <a:r>
              <a:rPr lang="en-US" altLang="en-US" sz="1800" dirty="0">
                <a:sym typeface="Wingdings" panose="05000000000000000000" pitchFamily="2" charset="2"/>
              </a:rPr>
              <a:t>from multiple confusion matrices for four different threshold values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90767"/>
              </p:ext>
            </p:extLst>
          </p:nvPr>
        </p:nvGraphicFramePr>
        <p:xfrm>
          <a:off x="1371600" y="2800350"/>
          <a:ext cx="4648200" cy="1854200"/>
        </p:xfrm>
        <a:graphic>
          <a:graphicData uri="http://schemas.openxmlformats.org/drawingml/2006/table">
            <a:tbl>
              <a:tblPr firstRow="1" bandRow="1">
                <a:tableStyleId>{8E34909B-6401-4FC6-9F6B-054A83EE410C}</a:tableStyleId>
              </a:tblPr>
              <a:tblGrid>
                <a:gridCol w="1066800"/>
                <a:gridCol w="1143000"/>
                <a:gridCol w="11430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Threshold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Sensitivity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Specificity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1-Specificity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5257800" cy="33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</a:t>
            </a:r>
            <a:r>
              <a:rPr lang="en-US" altLang="en-US" sz="1800" dirty="0" smtClean="0">
                <a:sym typeface="Wingdings" panose="05000000000000000000" pitchFamily="2" charset="2"/>
              </a:rPr>
              <a:t>) :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We first added four points that </a:t>
            </a:r>
            <a:r>
              <a:rPr lang="en-US" altLang="en-US" sz="1800" dirty="0" smtClean="0">
                <a:sym typeface="Wingdings" panose="05000000000000000000" pitchFamily="2" charset="2"/>
              </a:rPr>
              <a:t>matches with </a:t>
            </a:r>
            <a:r>
              <a:rPr lang="en-US" altLang="en-US" sz="1800" dirty="0">
                <a:sym typeface="Wingdings" panose="05000000000000000000" pitchFamily="2" charset="2"/>
              </a:rPr>
              <a:t>the pairs of sensitivity and </a:t>
            </a:r>
            <a:r>
              <a:rPr lang="en-US" altLang="en-US" sz="1800" dirty="0" smtClean="0">
                <a:sym typeface="Wingdings" panose="05000000000000000000" pitchFamily="2" charset="2"/>
              </a:rPr>
              <a:t>specificity values </a:t>
            </a:r>
            <a:r>
              <a:rPr lang="en-US" altLang="en-US" sz="1800" dirty="0">
                <a:sym typeface="Wingdings" panose="05000000000000000000" pitchFamily="2" charset="2"/>
              </a:rPr>
              <a:t>and then connected the points </a:t>
            </a:r>
            <a:r>
              <a:rPr lang="en-US" altLang="en-US" sz="1800" dirty="0" smtClean="0">
                <a:sym typeface="Wingdings" panose="05000000000000000000" pitchFamily="2" charset="2"/>
              </a:rPr>
              <a:t>to create </a:t>
            </a:r>
            <a:r>
              <a:rPr lang="en-US" altLang="en-US" sz="1800" dirty="0">
                <a:sym typeface="Wingdings" panose="05000000000000000000" pitchFamily="2" charset="2"/>
              </a:rPr>
              <a:t>a ROC curve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The plot shows a ROC curve </a:t>
            </a:r>
            <a:r>
              <a:rPr lang="en-US" altLang="en-US" sz="1800" dirty="0" smtClean="0">
                <a:sym typeface="Wingdings" panose="05000000000000000000" pitchFamily="2" charset="2"/>
              </a:rPr>
              <a:t>connecting four </a:t>
            </a:r>
            <a:r>
              <a:rPr lang="en-US" altLang="en-US" sz="1800" dirty="0">
                <a:sym typeface="Wingdings" panose="05000000000000000000" pitchFamily="2" charset="2"/>
              </a:rPr>
              <a:t>ROC points.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47750"/>
            <a:ext cx="33718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7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51816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</a:t>
            </a:r>
            <a:r>
              <a:rPr lang="en-US" altLang="en-US" sz="1800" dirty="0" smtClean="0">
                <a:sym typeface="Wingdings" panose="05000000000000000000" pitchFamily="2" charset="2"/>
              </a:rPr>
              <a:t>) :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A </a:t>
            </a:r>
            <a:r>
              <a:rPr lang="en-US" altLang="en-US" sz="1600" dirty="0">
                <a:sym typeface="Wingdings" panose="05000000000000000000" pitchFamily="2" charset="2"/>
              </a:rPr>
              <a:t>classifier with </a:t>
            </a:r>
            <a:r>
              <a:rPr lang="en-US" altLang="en-US" sz="1600" b="1" dirty="0">
                <a:sym typeface="Wingdings" panose="05000000000000000000" pitchFamily="2" charset="2"/>
              </a:rPr>
              <a:t>the random performance </a:t>
            </a:r>
            <a:r>
              <a:rPr lang="en-US" altLang="en-US" sz="1600" dirty="0" smtClean="0">
                <a:sym typeface="Wingdings" panose="05000000000000000000" pitchFamily="2" charset="2"/>
              </a:rPr>
              <a:t>level always </a:t>
            </a:r>
            <a:r>
              <a:rPr lang="en-US" altLang="en-US" sz="1600" dirty="0">
                <a:sym typeface="Wingdings" panose="05000000000000000000" pitchFamily="2" charset="2"/>
              </a:rPr>
              <a:t>shows a straight line from the origin (0.0</a:t>
            </a:r>
            <a:r>
              <a:rPr lang="en-US" altLang="en-US" sz="1600" dirty="0" smtClean="0">
                <a:sym typeface="Wingdings" panose="05000000000000000000" pitchFamily="2" charset="2"/>
              </a:rPr>
              <a:t>, 0.0</a:t>
            </a:r>
            <a:r>
              <a:rPr lang="en-US" altLang="en-US" sz="1600" dirty="0">
                <a:sym typeface="Wingdings" panose="05000000000000000000" pitchFamily="2" charset="2"/>
              </a:rPr>
              <a:t>) to the top right corner (1.0, 1.0).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Two </a:t>
            </a:r>
            <a:r>
              <a:rPr lang="en-US" altLang="en-US" sz="1600" dirty="0">
                <a:sym typeface="Wingdings" panose="05000000000000000000" pitchFamily="2" charset="2"/>
              </a:rPr>
              <a:t>areas separated by this ROC curve </a:t>
            </a:r>
            <a:r>
              <a:rPr lang="en-US" altLang="en-US" sz="1600" dirty="0" smtClean="0">
                <a:sym typeface="Wingdings" panose="05000000000000000000" pitchFamily="2" charset="2"/>
              </a:rPr>
              <a:t>indicates a </a:t>
            </a:r>
            <a:r>
              <a:rPr lang="en-US" altLang="en-US" sz="1600" dirty="0">
                <a:sym typeface="Wingdings" panose="05000000000000000000" pitchFamily="2" charset="2"/>
              </a:rPr>
              <a:t>simple estimation of the performance level</a:t>
            </a:r>
            <a:r>
              <a:rPr lang="en-US" altLang="en-US" sz="1600" dirty="0" smtClean="0">
                <a:sym typeface="Wingdings" panose="05000000000000000000" pitchFamily="2" charset="2"/>
              </a:rPr>
              <a:t>. ROC </a:t>
            </a:r>
            <a:r>
              <a:rPr lang="en-US" altLang="en-US" sz="1600" dirty="0">
                <a:sym typeface="Wingdings" panose="05000000000000000000" pitchFamily="2" charset="2"/>
              </a:rPr>
              <a:t>curves in the area with the top left </a:t>
            </a:r>
            <a:r>
              <a:rPr lang="en-US" altLang="en-US" sz="1600" dirty="0" smtClean="0">
                <a:sym typeface="Wingdings" panose="05000000000000000000" pitchFamily="2" charset="2"/>
              </a:rPr>
              <a:t>corner (</a:t>
            </a:r>
            <a:r>
              <a:rPr lang="en-US" altLang="en-US" sz="1600" dirty="0">
                <a:sym typeface="Wingdings" panose="05000000000000000000" pitchFamily="2" charset="2"/>
              </a:rPr>
              <a:t>0.0, 1.0) indicate good performance levels</a:t>
            </a:r>
            <a:r>
              <a:rPr lang="en-US" altLang="en-US" sz="1600" dirty="0" smtClean="0">
                <a:sym typeface="Wingdings" panose="05000000000000000000" pitchFamily="2" charset="2"/>
              </a:rPr>
              <a:t>, whereas </a:t>
            </a:r>
            <a:r>
              <a:rPr lang="en-US" altLang="en-US" sz="1600" dirty="0">
                <a:sym typeface="Wingdings" panose="05000000000000000000" pitchFamily="2" charset="2"/>
              </a:rPr>
              <a:t>ROC curves in the other area with </a:t>
            </a:r>
            <a:r>
              <a:rPr lang="en-US" altLang="en-US" sz="1600" dirty="0" smtClean="0">
                <a:sym typeface="Wingdings" panose="05000000000000000000" pitchFamily="2" charset="2"/>
              </a:rPr>
              <a:t>the bottom </a:t>
            </a:r>
            <a:r>
              <a:rPr lang="en-US" altLang="en-US" sz="1600" dirty="0">
                <a:sym typeface="Wingdings" panose="05000000000000000000" pitchFamily="2" charset="2"/>
              </a:rPr>
              <a:t>right corner (1.0, 0.0) indicate </a:t>
            </a:r>
            <a:r>
              <a:rPr lang="en-US" altLang="en-US" sz="1600" dirty="0" smtClean="0">
                <a:sym typeface="Wingdings" panose="05000000000000000000" pitchFamily="2" charset="2"/>
              </a:rPr>
              <a:t>poor performance </a:t>
            </a:r>
            <a:r>
              <a:rPr lang="en-US" altLang="en-US" sz="1600" dirty="0">
                <a:sym typeface="Wingdings" panose="05000000000000000000" pitchFamily="2" charset="2"/>
              </a:rPr>
              <a:t>levels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A </a:t>
            </a:r>
            <a:r>
              <a:rPr lang="en-US" altLang="en-US" sz="1600" dirty="0">
                <a:sym typeface="Wingdings" panose="05000000000000000000" pitchFamily="2" charset="2"/>
              </a:rPr>
              <a:t>ROC curve represents a classifier with </a:t>
            </a:r>
            <a:r>
              <a:rPr lang="en-US" altLang="en-US" sz="1600" dirty="0" smtClean="0">
                <a:sym typeface="Wingdings" panose="05000000000000000000" pitchFamily="2" charset="2"/>
              </a:rPr>
              <a:t>the random </a:t>
            </a:r>
            <a:r>
              <a:rPr lang="en-US" altLang="en-US" sz="1600" dirty="0">
                <a:sym typeface="Wingdings" panose="05000000000000000000" pitchFamily="2" charset="2"/>
              </a:rPr>
              <a:t>performance level. The curve </a:t>
            </a:r>
            <a:r>
              <a:rPr lang="en-US" altLang="en-US" sz="1600" dirty="0" smtClean="0">
                <a:sym typeface="Wingdings" panose="05000000000000000000" pitchFamily="2" charset="2"/>
              </a:rPr>
              <a:t>separates the </a:t>
            </a:r>
            <a:r>
              <a:rPr lang="en-US" altLang="en-US" sz="1600" dirty="0">
                <a:sym typeface="Wingdings" panose="05000000000000000000" pitchFamily="2" charset="2"/>
              </a:rPr>
              <a:t>space into two areas for good and </a:t>
            </a:r>
            <a:r>
              <a:rPr lang="en-US" altLang="en-US" sz="1600" dirty="0" smtClean="0">
                <a:sym typeface="Wingdings" panose="05000000000000000000" pitchFamily="2" charset="2"/>
              </a:rPr>
              <a:t>poor performance </a:t>
            </a:r>
            <a:r>
              <a:rPr lang="en-US" altLang="en-US" sz="1600" dirty="0">
                <a:sym typeface="Wingdings" panose="05000000000000000000" pitchFamily="2" charset="2"/>
              </a:rPr>
              <a:t>levels.</a:t>
            </a: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71550"/>
            <a:ext cx="3463636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2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51816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</a:t>
            </a:r>
            <a:r>
              <a:rPr lang="en-US" altLang="en-US" sz="1800" dirty="0" smtClean="0">
                <a:sym typeface="Wingdings" panose="05000000000000000000" pitchFamily="2" charset="2"/>
              </a:rPr>
              <a:t>) :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A classifier with the </a:t>
            </a:r>
            <a:r>
              <a:rPr lang="en-US" altLang="en-US" sz="1800" b="1" dirty="0">
                <a:sym typeface="Wingdings" panose="05000000000000000000" pitchFamily="2" charset="2"/>
              </a:rPr>
              <a:t>perfect performance </a:t>
            </a:r>
            <a:r>
              <a:rPr lang="en-US" altLang="en-US" sz="1800" dirty="0" smtClean="0">
                <a:sym typeface="Wingdings" panose="05000000000000000000" pitchFamily="2" charset="2"/>
              </a:rPr>
              <a:t>level shows </a:t>
            </a:r>
            <a:r>
              <a:rPr lang="en-US" altLang="en-US" sz="1800" dirty="0">
                <a:sym typeface="Wingdings" panose="05000000000000000000" pitchFamily="2" charset="2"/>
              </a:rPr>
              <a:t>a combination of two straight lines – from </a:t>
            </a:r>
            <a:r>
              <a:rPr lang="en-US" altLang="en-US" sz="1800" dirty="0" smtClean="0">
                <a:sym typeface="Wingdings" panose="05000000000000000000" pitchFamily="2" charset="2"/>
              </a:rPr>
              <a:t>the origin </a:t>
            </a:r>
            <a:r>
              <a:rPr lang="en-US" altLang="en-US" sz="1800" dirty="0">
                <a:sym typeface="Wingdings" panose="05000000000000000000" pitchFamily="2" charset="2"/>
              </a:rPr>
              <a:t>(0.0, 0.0) to the top left corner (0.0, 1.0) </a:t>
            </a:r>
            <a:r>
              <a:rPr lang="en-US" altLang="en-US" sz="1800" dirty="0" smtClean="0">
                <a:sym typeface="Wingdings" panose="05000000000000000000" pitchFamily="2" charset="2"/>
              </a:rPr>
              <a:t>and further </a:t>
            </a:r>
            <a:r>
              <a:rPr lang="en-US" altLang="en-US" sz="1800" dirty="0">
                <a:sym typeface="Wingdings" panose="05000000000000000000" pitchFamily="2" charset="2"/>
              </a:rPr>
              <a:t>to the top right corner (1.0, 1.0).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It </a:t>
            </a:r>
            <a:r>
              <a:rPr lang="en-US" altLang="en-US" sz="1800" dirty="0">
                <a:sym typeface="Wingdings" panose="05000000000000000000" pitchFamily="2" charset="2"/>
              </a:rPr>
              <a:t>is important to notice that classifiers </a:t>
            </a:r>
            <a:r>
              <a:rPr lang="en-US" altLang="en-US" sz="1800" dirty="0" smtClean="0">
                <a:sym typeface="Wingdings" panose="05000000000000000000" pitchFamily="2" charset="2"/>
              </a:rPr>
              <a:t>with meaningful </a:t>
            </a:r>
            <a:r>
              <a:rPr lang="en-US" altLang="en-US" sz="1800" dirty="0">
                <a:sym typeface="Wingdings" panose="05000000000000000000" pitchFamily="2" charset="2"/>
              </a:rPr>
              <a:t>performance levels usually lie in the </a:t>
            </a:r>
            <a:r>
              <a:rPr lang="en-US" altLang="en-US" sz="1800" dirty="0" smtClean="0">
                <a:sym typeface="Wingdings" panose="05000000000000000000" pitchFamily="2" charset="2"/>
              </a:rPr>
              <a:t>area between </a:t>
            </a:r>
            <a:r>
              <a:rPr lang="en-US" altLang="en-US" sz="1800" dirty="0">
                <a:sym typeface="Wingdings" panose="05000000000000000000" pitchFamily="2" charset="2"/>
              </a:rPr>
              <a:t>the random ROC curve (baseline) and </a:t>
            </a:r>
            <a:r>
              <a:rPr lang="en-US" altLang="en-US" sz="1800" dirty="0" smtClean="0">
                <a:sym typeface="Wingdings" panose="05000000000000000000" pitchFamily="2" charset="2"/>
              </a:rPr>
              <a:t>the perfect </a:t>
            </a:r>
            <a:r>
              <a:rPr lang="en-US" altLang="en-US" sz="1800" dirty="0">
                <a:sym typeface="Wingdings" panose="05000000000000000000" pitchFamily="2" charset="2"/>
              </a:rPr>
              <a:t>ROC curve.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859" y="1123950"/>
            <a:ext cx="33718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3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b="1" dirty="0" smtClean="0"/>
              <a:t>Prediction methods </a:t>
            </a:r>
            <a:r>
              <a:rPr lang="en-US" sz="2000" dirty="0" smtClean="0"/>
              <a:t>are used for generating </a:t>
            </a:r>
            <a:r>
              <a:rPr lang="en-US" sz="2000" b="1" dirty="0" smtClean="0"/>
              <a:t>numerical predictions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b="1" dirty="0" smtClean="0"/>
              <a:t>Classification methods </a:t>
            </a:r>
            <a:r>
              <a:rPr lang="en-US" sz="2000" dirty="0" smtClean="0"/>
              <a:t>are used for generating </a:t>
            </a:r>
            <a:r>
              <a:rPr lang="en-US" sz="2000" b="1" dirty="0" smtClean="0"/>
              <a:t>propensities</a:t>
            </a:r>
            <a:r>
              <a:rPr lang="en-US" sz="2000" dirty="0" smtClean="0"/>
              <a:t>. </a:t>
            </a:r>
            <a:r>
              <a:rPr lang="en-US" sz="2000" dirty="0" smtClean="0">
                <a:sym typeface="Wingdings" panose="05000000000000000000" pitchFamily="2" charset="2"/>
              </a:rPr>
              <a:t> using cutoff value on the propensities, we can generate predicted class membership.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>
                <a:sym typeface="Wingdings" panose="05000000000000000000" pitchFamily="2" charset="2"/>
              </a:rPr>
              <a:t>A subtle distinction to keep in mind is the two distinct predictive uses of classifier: </a:t>
            </a:r>
          </a:p>
          <a:p>
            <a:pPr lvl="1">
              <a:spcBef>
                <a:spcPts val="600"/>
              </a:spcBef>
              <a:buChar char="◈"/>
            </a:pPr>
            <a:r>
              <a:rPr lang="en-US" sz="2000" dirty="0" smtClean="0">
                <a:sym typeface="Wingdings" panose="05000000000000000000" pitchFamily="2" charset="2"/>
              </a:rPr>
              <a:t>1. classification, aimed at predicting class membership for new record</a:t>
            </a:r>
          </a:p>
          <a:p>
            <a:pPr lvl="1">
              <a:spcBef>
                <a:spcPts val="600"/>
              </a:spcBef>
              <a:buChar char="◈"/>
            </a:pPr>
            <a:r>
              <a:rPr lang="en-US" sz="2000" dirty="0" smtClean="0">
                <a:sym typeface="Wingdings" panose="05000000000000000000" pitchFamily="2" charset="2"/>
              </a:rPr>
              <a:t>2. Ranking, is detecting among a set of new records the ones most likely to belong to a class of </a:t>
            </a:r>
            <a:r>
              <a:rPr lang="en-US" sz="2000" b="1" dirty="0" smtClean="0">
                <a:sym typeface="Wingdings" panose="05000000000000000000" pitchFamily="2" charset="2"/>
              </a:rPr>
              <a:t>interest</a:t>
            </a:r>
            <a:endParaRPr lang="en-US" sz="2000" b="1" dirty="0" smtClean="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6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in Unequal Importance of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51816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ROC </a:t>
            </a:r>
            <a:r>
              <a:rPr lang="en-US" altLang="en-US" sz="1800" dirty="0">
                <a:sym typeface="Wingdings" panose="05000000000000000000" pitchFamily="2" charset="2"/>
              </a:rPr>
              <a:t>Curve: (Receiver Operating Characteristic</a:t>
            </a:r>
            <a:r>
              <a:rPr lang="en-US" altLang="en-US" sz="1800" dirty="0" smtClean="0">
                <a:sym typeface="Wingdings" panose="05000000000000000000" pitchFamily="2" charset="2"/>
              </a:rPr>
              <a:t>) :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AUC (Area under the ROC curve) </a:t>
            </a:r>
            <a:r>
              <a:rPr lang="en-US" altLang="en-US" sz="1800" dirty="0" smtClean="0">
                <a:sym typeface="Wingdings" panose="05000000000000000000" pitchFamily="2" charset="2"/>
              </a:rPr>
              <a:t>score:</a:t>
            </a:r>
          </a:p>
          <a:p>
            <a:pPr lvl="1"/>
            <a:r>
              <a:rPr lang="en-US" altLang="en-US" sz="1600" dirty="0">
                <a:sym typeface="Wingdings" panose="05000000000000000000" pitchFamily="2" charset="2"/>
              </a:rPr>
              <a:t>Another advantage of using the ROC plot is a </a:t>
            </a:r>
            <a:r>
              <a:rPr lang="en-US" altLang="en-US" sz="1600" dirty="0" smtClean="0">
                <a:sym typeface="Wingdings" panose="05000000000000000000" pitchFamily="2" charset="2"/>
              </a:rPr>
              <a:t>single measure </a:t>
            </a:r>
            <a:r>
              <a:rPr lang="en-US" altLang="en-US" sz="1600" dirty="0">
                <a:sym typeface="Wingdings" panose="05000000000000000000" pitchFamily="2" charset="2"/>
              </a:rPr>
              <a:t>called the AUC (area under the ROC curve</a:t>
            </a:r>
            <a:r>
              <a:rPr lang="en-US" altLang="en-US" sz="1600" dirty="0" smtClean="0">
                <a:sym typeface="Wingdings" panose="05000000000000000000" pitchFamily="2" charset="2"/>
              </a:rPr>
              <a:t>) score</a:t>
            </a:r>
            <a:r>
              <a:rPr lang="en-US" altLang="en-US" sz="1600" dirty="0">
                <a:sym typeface="Wingdings" panose="05000000000000000000" pitchFamily="2" charset="2"/>
              </a:rPr>
              <a:t>. As the name indicates, it is an area under </a:t>
            </a:r>
            <a:r>
              <a:rPr lang="en-US" altLang="en-US" sz="1600" dirty="0" smtClean="0">
                <a:sym typeface="Wingdings" panose="05000000000000000000" pitchFamily="2" charset="2"/>
              </a:rPr>
              <a:t>the curve </a:t>
            </a:r>
            <a:r>
              <a:rPr lang="en-US" altLang="en-US" sz="1600" dirty="0">
                <a:sym typeface="Wingdings" panose="05000000000000000000" pitchFamily="2" charset="2"/>
              </a:rPr>
              <a:t>calculated in the ROC space.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One </a:t>
            </a:r>
            <a:r>
              <a:rPr lang="en-US" altLang="en-US" sz="1600" dirty="0">
                <a:sym typeface="Wingdings" panose="05000000000000000000" pitchFamily="2" charset="2"/>
              </a:rPr>
              <a:t>of the easy ways to calculate the AUC score </a:t>
            </a:r>
            <a:r>
              <a:rPr lang="en-US" altLang="en-US" sz="1600" dirty="0" smtClean="0">
                <a:sym typeface="Wingdings" panose="05000000000000000000" pitchFamily="2" charset="2"/>
              </a:rPr>
              <a:t>is using </a:t>
            </a:r>
            <a:r>
              <a:rPr lang="en-US" altLang="en-US" sz="1600" dirty="0">
                <a:sym typeface="Wingdings" panose="05000000000000000000" pitchFamily="2" charset="2"/>
              </a:rPr>
              <a:t>the trapezoidal rule, which is adding up </a:t>
            </a:r>
            <a:r>
              <a:rPr lang="en-US" altLang="en-US" sz="1600" dirty="0" smtClean="0">
                <a:sym typeface="Wingdings" panose="05000000000000000000" pitchFamily="2" charset="2"/>
              </a:rPr>
              <a:t>all trapezoids </a:t>
            </a:r>
            <a:r>
              <a:rPr lang="en-US" altLang="en-US" sz="1600" dirty="0">
                <a:sym typeface="Wingdings" panose="05000000000000000000" pitchFamily="2" charset="2"/>
              </a:rPr>
              <a:t>under the curve.</a:t>
            </a:r>
          </a:p>
          <a:p>
            <a:pPr lvl="1"/>
            <a:r>
              <a:rPr lang="en-US" altLang="en-US" sz="1600" dirty="0" smtClean="0">
                <a:sym typeface="Wingdings" panose="05000000000000000000" pitchFamily="2" charset="2"/>
              </a:rPr>
              <a:t>The </a:t>
            </a:r>
            <a:r>
              <a:rPr lang="en-US" altLang="en-US" sz="1600" dirty="0">
                <a:sym typeface="Wingdings" panose="05000000000000000000" pitchFamily="2" charset="2"/>
              </a:rPr>
              <a:t>AUC score can be calculated by the </a:t>
            </a:r>
            <a:r>
              <a:rPr lang="en-US" altLang="en-US" sz="1600" dirty="0" smtClean="0">
                <a:sym typeface="Wingdings" panose="05000000000000000000" pitchFamily="2" charset="2"/>
              </a:rPr>
              <a:t>trapezoidal rule</a:t>
            </a:r>
            <a:r>
              <a:rPr lang="en-US" altLang="en-US" sz="1600" dirty="0">
                <a:sym typeface="Wingdings" panose="05000000000000000000" pitchFamily="2" charset="2"/>
              </a:rPr>
              <a:t>, which is adding up all trapezoids under </a:t>
            </a:r>
            <a:r>
              <a:rPr lang="en-US" altLang="en-US" sz="1600" dirty="0" smtClean="0">
                <a:sym typeface="Wingdings" panose="05000000000000000000" pitchFamily="2" charset="2"/>
              </a:rPr>
              <a:t>the curve</a:t>
            </a:r>
            <a:r>
              <a:rPr lang="en-US" altLang="en-US" sz="1600" dirty="0">
                <a:sym typeface="Wingdings" panose="05000000000000000000" pitchFamily="2" charset="2"/>
              </a:rPr>
              <a:t>. The areas of the three trapezoids 1, 2, 3 </a:t>
            </a:r>
            <a:r>
              <a:rPr lang="en-US" altLang="en-US" sz="1600" dirty="0" smtClean="0">
                <a:sym typeface="Wingdings" panose="05000000000000000000" pitchFamily="2" charset="2"/>
              </a:rPr>
              <a:t>are 0.0625</a:t>
            </a:r>
            <a:r>
              <a:rPr lang="en-US" altLang="en-US" sz="1600" dirty="0">
                <a:sym typeface="Wingdings" panose="05000000000000000000" pitchFamily="2" charset="2"/>
              </a:rPr>
              <a:t>, 0.15625, and 0.4375. The AUC score is </a:t>
            </a:r>
            <a:r>
              <a:rPr lang="en-US" altLang="en-US" sz="1600" dirty="0" smtClean="0">
                <a:sym typeface="Wingdings" panose="05000000000000000000" pitchFamily="2" charset="2"/>
              </a:rPr>
              <a:t> then 0.65625</a:t>
            </a:r>
            <a:r>
              <a:rPr lang="en-US" altLang="en-US" sz="1600" dirty="0">
                <a:sym typeface="Wingdings" panose="05000000000000000000" pitchFamily="2" charset="2"/>
              </a:rPr>
              <a:t>.</a:t>
            </a:r>
            <a:endParaRPr lang="en-US" altLang="en-US" sz="1600" dirty="0" smtClean="0">
              <a:sym typeface="Wingdings" panose="05000000000000000000" pitchFamily="2" charset="2"/>
            </a:endParaRPr>
          </a:p>
          <a:p>
            <a:pPr lvl="2"/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23950"/>
            <a:ext cx="3248025" cy="403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Asymmetric misclassification cost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4582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400" b="1" dirty="0">
                <a:sym typeface="Wingdings" panose="05000000000000000000" pitchFamily="2" charset="2"/>
              </a:rPr>
              <a:t>lift curve</a:t>
            </a:r>
            <a:r>
              <a:rPr lang="en-US" altLang="en-US" sz="2400" dirty="0">
                <a:sym typeface="Wingdings" panose="05000000000000000000" pitchFamily="2" charset="2"/>
              </a:rPr>
              <a:t>: measures how effective </a:t>
            </a:r>
            <a:r>
              <a:rPr lang="en-US" altLang="en-US" sz="2400" dirty="0" smtClean="0">
                <a:sym typeface="Wingdings" panose="05000000000000000000" pitchFamily="2" charset="2"/>
              </a:rPr>
              <a:t>we are </a:t>
            </a:r>
            <a:r>
              <a:rPr lang="en-US" altLang="en-US" sz="2400" dirty="0">
                <a:sym typeface="Wingdings" panose="05000000000000000000" pitchFamily="2" charset="2"/>
              </a:rPr>
              <a:t>in identifying the members of one particular class  the assumption that </a:t>
            </a:r>
            <a:r>
              <a:rPr lang="en-US" altLang="en-US" sz="2400" dirty="0" smtClean="0">
                <a:sym typeface="Wingdings" panose="05000000000000000000" pitchFamily="2" charset="2"/>
              </a:rPr>
              <a:t>the error </a:t>
            </a:r>
            <a:r>
              <a:rPr lang="en-US" altLang="en-US" sz="2400" dirty="0">
                <a:sym typeface="Wingdings" panose="05000000000000000000" pitchFamily="2" charset="2"/>
              </a:rPr>
              <a:t>of misclassifying a record belonging to one class is more serious than </a:t>
            </a:r>
            <a:r>
              <a:rPr lang="en-US" altLang="en-US" sz="2400" dirty="0" smtClean="0">
                <a:sym typeface="Wingdings" panose="05000000000000000000" pitchFamily="2" charset="2"/>
              </a:rPr>
              <a:t>for the </a:t>
            </a:r>
            <a:r>
              <a:rPr lang="en-US" altLang="en-US" sz="2400" dirty="0">
                <a:sym typeface="Wingdings" panose="05000000000000000000" pitchFamily="2" charset="2"/>
              </a:rPr>
              <a:t>other class</a:t>
            </a:r>
            <a:r>
              <a:rPr lang="en-US" altLang="en-US" sz="2400" dirty="0" smtClean="0">
                <a:sym typeface="Wingdings" panose="05000000000000000000" pitchFamily="2" charset="2"/>
              </a:rPr>
              <a:t>.	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The cost of making a misclassification error may be higher for one class than the other(s)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Looked at another way, the benefit of making a correct classification may be higher for one class than the other(s)</a:t>
            </a: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5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Asymmetric misclassification cost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4582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Example: 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Consider the situation where the sales offer is mailed to a random sample </a:t>
            </a:r>
            <a:r>
              <a:rPr lang="en-US" altLang="en-US" sz="1800" dirty="0" smtClean="0">
                <a:sym typeface="Wingdings" panose="05000000000000000000" pitchFamily="2" charset="2"/>
              </a:rPr>
              <a:t>of people </a:t>
            </a:r>
            <a:r>
              <a:rPr lang="en-US" altLang="en-US" sz="1800" dirty="0">
                <a:sym typeface="Wingdings" panose="05000000000000000000" pitchFamily="2" charset="2"/>
              </a:rPr>
              <a:t>for the purpose of constructing a good classifier. Suppose that the offer </a:t>
            </a:r>
            <a:r>
              <a:rPr lang="en-US" altLang="en-US" sz="1800" dirty="0" smtClean="0">
                <a:sym typeface="Wingdings" panose="05000000000000000000" pitchFamily="2" charset="2"/>
              </a:rPr>
              <a:t>is accepted </a:t>
            </a:r>
            <a:r>
              <a:rPr lang="en-US" altLang="en-US" sz="1800" dirty="0">
                <a:sym typeface="Wingdings" panose="05000000000000000000" pitchFamily="2" charset="2"/>
              </a:rPr>
              <a:t>by 1% of those households. For these data, if a classifier simply </a:t>
            </a:r>
            <a:r>
              <a:rPr lang="en-US" altLang="en-US" sz="1800" dirty="0" smtClean="0">
                <a:sym typeface="Wingdings" panose="05000000000000000000" pitchFamily="2" charset="2"/>
              </a:rPr>
              <a:t>classifies every </a:t>
            </a:r>
            <a:r>
              <a:rPr lang="en-US" altLang="en-US" sz="1800" dirty="0">
                <a:sym typeface="Wingdings" panose="05000000000000000000" pitchFamily="2" charset="2"/>
              </a:rPr>
              <a:t>household as a non-responder, it will have an error rate of only 1% but </a:t>
            </a:r>
            <a:r>
              <a:rPr lang="en-US" altLang="en-US" sz="1800" dirty="0" smtClean="0">
                <a:sym typeface="Wingdings" panose="05000000000000000000" pitchFamily="2" charset="2"/>
              </a:rPr>
              <a:t>it will </a:t>
            </a:r>
            <a:r>
              <a:rPr lang="en-US" altLang="en-US" sz="1800" dirty="0">
                <a:sym typeface="Wingdings" panose="05000000000000000000" pitchFamily="2" charset="2"/>
              </a:rPr>
              <a:t>be useless in practice. A classifier that misclassifies 2% of buying </a:t>
            </a:r>
            <a:r>
              <a:rPr lang="en-US" altLang="en-US" sz="1800" dirty="0" smtClean="0">
                <a:sym typeface="Wingdings" panose="05000000000000000000" pitchFamily="2" charset="2"/>
              </a:rPr>
              <a:t>households as non-buyers </a:t>
            </a:r>
            <a:r>
              <a:rPr lang="en-US" altLang="en-US" sz="1800" dirty="0">
                <a:sym typeface="Wingdings" panose="05000000000000000000" pitchFamily="2" charset="2"/>
              </a:rPr>
              <a:t>and 20% of the </a:t>
            </a:r>
            <a:r>
              <a:rPr lang="en-US" altLang="en-US" sz="1800" dirty="0" smtClean="0">
                <a:sym typeface="Wingdings" panose="05000000000000000000" pitchFamily="2" charset="2"/>
              </a:rPr>
              <a:t>non-buyers </a:t>
            </a:r>
            <a:r>
              <a:rPr lang="en-US" altLang="en-US" sz="1800" dirty="0">
                <a:sym typeface="Wingdings" panose="05000000000000000000" pitchFamily="2" charset="2"/>
              </a:rPr>
              <a:t>as buyers would have a higher error </a:t>
            </a:r>
            <a:r>
              <a:rPr lang="en-US" altLang="en-US" sz="1800" dirty="0" smtClean="0">
                <a:sym typeface="Wingdings" panose="05000000000000000000" pitchFamily="2" charset="2"/>
              </a:rPr>
              <a:t>rate but </a:t>
            </a:r>
            <a:r>
              <a:rPr lang="en-US" altLang="en-US" sz="1800" dirty="0">
                <a:sym typeface="Wingdings" panose="05000000000000000000" pitchFamily="2" charset="2"/>
              </a:rPr>
              <a:t>would be better if the profit from a sale is substantially higher than the </a:t>
            </a:r>
            <a:r>
              <a:rPr lang="en-US" altLang="en-US" sz="1800" dirty="0" smtClean="0">
                <a:sym typeface="Wingdings" panose="05000000000000000000" pitchFamily="2" charset="2"/>
              </a:rPr>
              <a:t>cost of </a:t>
            </a:r>
            <a:r>
              <a:rPr lang="en-US" altLang="en-US" sz="1800" dirty="0">
                <a:sym typeface="Wingdings" panose="05000000000000000000" pitchFamily="2" charset="2"/>
              </a:rPr>
              <a:t>sending out an offer. In these situations, if we have estimates of the cost </a:t>
            </a:r>
            <a:r>
              <a:rPr lang="en-US" altLang="en-US" sz="1800" dirty="0" smtClean="0">
                <a:sym typeface="Wingdings" panose="05000000000000000000" pitchFamily="2" charset="2"/>
              </a:rPr>
              <a:t>of both </a:t>
            </a:r>
            <a:r>
              <a:rPr lang="en-US" altLang="en-US" sz="1800" dirty="0">
                <a:sym typeface="Wingdings" panose="05000000000000000000" pitchFamily="2" charset="2"/>
              </a:rPr>
              <a:t>types of misclassification, we can use the confusion matrix to compute </a:t>
            </a:r>
            <a:r>
              <a:rPr lang="en-US" altLang="en-US" sz="1800" dirty="0" smtClean="0">
                <a:sym typeface="Wingdings" panose="05000000000000000000" pitchFamily="2" charset="2"/>
              </a:rPr>
              <a:t>the expected </a:t>
            </a:r>
            <a:r>
              <a:rPr lang="en-US" altLang="en-US" sz="1800" dirty="0">
                <a:sym typeface="Wingdings" panose="05000000000000000000" pitchFamily="2" charset="2"/>
              </a:rPr>
              <a:t>cost of misclassification for each record in the validation data. </a:t>
            </a:r>
            <a:r>
              <a:rPr lang="en-US" altLang="en-US" sz="1800" dirty="0" smtClean="0">
                <a:sym typeface="Wingdings" panose="05000000000000000000" pitchFamily="2" charset="2"/>
              </a:rPr>
              <a:t>This enables </a:t>
            </a:r>
            <a:r>
              <a:rPr lang="en-US" altLang="en-US" sz="1800" dirty="0">
                <a:sym typeface="Wingdings" panose="05000000000000000000" pitchFamily="2" charset="2"/>
              </a:rPr>
              <a:t>us to compare different classifiers using overall expected costs (or profits</a:t>
            </a:r>
            <a:r>
              <a:rPr lang="en-US" altLang="en-US" sz="1800" dirty="0" smtClean="0">
                <a:sym typeface="Wingdings" panose="05000000000000000000" pitchFamily="2" charset="2"/>
              </a:rPr>
              <a:t>) as </a:t>
            </a:r>
            <a:r>
              <a:rPr lang="en-US" altLang="en-US" sz="1800" dirty="0">
                <a:sym typeface="Wingdings" panose="05000000000000000000" pitchFamily="2" charset="2"/>
              </a:rPr>
              <a:t>the criterion.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8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Asymmetric misclassification cost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4582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Example: 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Suppose </a:t>
            </a:r>
            <a:r>
              <a:rPr lang="en-US" altLang="en-US" sz="1800" dirty="0">
                <a:sym typeface="Wingdings" panose="05000000000000000000" pitchFamily="2" charset="2"/>
              </a:rPr>
              <a:t>that we are considering sending an offer to 1000 more people</a:t>
            </a:r>
            <a:r>
              <a:rPr lang="en-US" altLang="en-US" sz="1800" dirty="0" smtClean="0">
                <a:sym typeface="Wingdings" panose="05000000000000000000" pitchFamily="2" charset="2"/>
              </a:rPr>
              <a:t>, where </a:t>
            </a:r>
            <a:r>
              <a:rPr lang="en-US" altLang="en-US" sz="1800" dirty="0">
                <a:sym typeface="Wingdings" panose="05000000000000000000" pitchFamily="2" charset="2"/>
              </a:rPr>
              <a:t>on average 1% of whom respond (1). Naively classifying everyone </a:t>
            </a:r>
            <a:r>
              <a:rPr lang="en-US" altLang="en-US" sz="1800" dirty="0" smtClean="0">
                <a:sym typeface="Wingdings" panose="05000000000000000000" pitchFamily="2" charset="2"/>
              </a:rPr>
              <a:t>as a </a:t>
            </a:r>
            <a:r>
              <a:rPr lang="en-US" altLang="en-US" sz="1800" dirty="0">
                <a:sym typeface="Wingdings" panose="05000000000000000000" pitchFamily="2" charset="2"/>
              </a:rPr>
              <a:t>0 has an error rate of only 1%. Using a data mining routine, suppose that </a:t>
            </a:r>
            <a:r>
              <a:rPr lang="en-US" altLang="en-US" sz="1800" dirty="0" smtClean="0">
                <a:sym typeface="Wingdings" panose="05000000000000000000" pitchFamily="2" charset="2"/>
              </a:rPr>
              <a:t>we can </a:t>
            </a:r>
            <a:r>
              <a:rPr lang="en-US" altLang="en-US" sz="1800" dirty="0">
                <a:sym typeface="Wingdings" panose="05000000000000000000" pitchFamily="2" charset="2"/>
              </a:rPr>
              <a:t>produce these classifications</a:t>
            </a:r>
            <a:r>
              <a:rPr lang="en-US" altLang="en-US" sz="1800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Confusion Matrix:</a:t>
            </a: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Error </a:t>
            </a:r>
            <a:r>
              <a:rPr lang="en-US" altLang="en-US" sz="1800" dirty="0">
                <a:sym typeface="Wingdings" panose="05000000000000000000" pitchFamily="2" charset="2"/>
              </a:rPr>
              <a:t>rate = (2+20) = 2.2%  (higher than naïve rate)</a:t>
            </a: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2571750"/>
            <a:ext cx="3756025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Asymmetric misclassification cost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4582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Example: 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Introducing  Costs and Benefits: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Suppose:</a:t>
            </a:r>
          </a:p>
          <a:p>
            <a:pPr lvl="2"/>
            <a:r>
              <a:rPr lang="en-US" altLang="en-US" sz="1800" dirty="0">
                <a:sym typeface="Wingdings" panose="05000000000000000000" pitchFamily="2" charset="2"/>
              </a:rPr>
              <a:t>Profit from a “1” is $10</a:t>
            </a:r>
          </a:p>
          <a:p>
            <a:pPr lvl="2"/>
            <a:r>
              <a:rPr lang="en-US" altLang="en-US" sz="1800" dirty="0">
                <a:sym typeface="Wingdings" panose="05000000000000000000" pitchFamily="2" charset="2"/>
              </a:rPr>
              <a:t>Cost of sending offer is $1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Then:</a:t>
            </a:r>
          </a:p>
          <a:p>
            <a:pPr lvl="2"/>
            <a:r>
              <a:rPr lang="en-US" altLang="en-US" sz="1800" dirty="0">
                <a:sym typeface="Wingdings" panose="05000000000000000000" pitchFamily="2" charset="2"/>
              </a:rPr>
              <a:t>Under naïve rule, all are classified as “0”, so no offers are sent: no cost, no profit</a:t>
            </a:r>
          </a:p>
          <a:p>
            <a:pPr lvl="2"/>
            <a:r>
              <a:rPr lang="en-US" altLang="en-US" sz="1800" dirty="0">
                <a:sym typeface="Wingdings" panose="05000000000000000000" pitchFamily="2" charset="2"/>
              </a:rPr>
              <a:t>Under DM predictions, 28 offers are sent.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800" dirty="0">
                <a:sym typeface="Wingdings" panose="05000000000000000000" pitchFamily="2" charset="2"/>
              </a:rPr>
              <a:t>8 respond with profit of $10 each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800" dirty="0">
                <a:sym typeface="Wingdings" panose="05000000000000000000" pitchFamily="2" charset="2"/>
              </a:rPr>
              <a:t>20 fail to respond, cost $1 each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800" dirty="0">
                <a:sym typeface="Wingdings" panose="05000000000000000000" pitchFamily="2" charset="2"/>
              </a:rPr>
              <a:t>972 receive nothing (no cost, no profit)</a:t>
            </a:r>
          </a:p>
          <a:p>
            <a:pPr lvl="2"/>
            <a:r>
              <a:rPr lang="en-US" altLang="en-US" sz="1800" dirty="0">
                <a:sym typeface="Wingdings" panose="05000000000000000000" pitchFamily="2" charset="2"/>
              </a:rPr>
              <a:t>Net profit = $60</a:t>
            </a:r>
          </a:p>
          <a:p>
            <a:pPr lvl="1"/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971550"/>
            <a:ext cx="3962400" cy="1611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943600" y="2724150"/>
            <a:ext cx="2286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Profit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75466"/>
              </p:ext>
            </p:extLst>
          </p:nvPr>
        </p:nvGraphicFramePr>
        <p:xfrm>
          <a:off x="5791200" y="3440430"/>
          <a:ext cx="3276600" cy="1112520"/>
        </p:xfrm>
        <a:graphic>
          <a:graphicData uri="http://schemas.openxmlformats.org/drawingml/2006/table">
            <a:tbl>
              <a:tblPr firstRow="1" bandRow="1">
                <a:tableStyleId>{8E34909B-6401-4FC6-9F6B-054A83EE410C}</a:tableStyleId>
              </a:tblPr>
              <a:tblGrid>
                <a:gridCol w="1092200"/>
                <a:gridCol w="1092200"/>
                <a:gridCol w="109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7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Asymmetric misclassification cost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4953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>
                <a:sym typeface="Wingdings" panose="05000000000000000000" pitchFamily="2" charset="2"/>
              </a:rPr>
              <a:t>Example: 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Looked at purely in terms of </a:t>
            </a:r>
            <a:r>
              <a:rPr lang="en-US" altLang="en-US" sz="1800" dirty="0" smtClean="0">
                <a:sym typeface="Wingdings" panose="05000000000000000000" pitchFamily="2" charset="2"/>
              </a:rPr>
              <a:t>costs.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when everyone is classified as a 0, </a:t>
            </a:r>
            <a:r>
              <a:rPr lang="en-US" altLang="en-US" sz="1800" dirty="0" smtClean="0">
                <a:sym typeface="Wingdings" panose="05000000000000000000" pitchFamily="2" charset="2"/>
              </a:rPr>
              <a:t>there are </a:t>
            </a:r>
            <a:r>
              <a:rPr lang="en-US" altLang="en-US" sz="1800" dirty="0">
                <a:sym typeface="Wingdings" panose="05000000000000000000" pitchFamily="2" charset="2"/>
              </a:rPr>
              <a:t>no costs of sending the offer</a:t>
            </a:r>
            <a:r>
              <a:rPr lang="en-US" altLang="en-US" sz="1800" dirty="0" smtClean="0">
                <a:sym typeface="Wingdings" panose="05000000000000000000" pitchFamily="2" charset="2"/>
              </a:rPr>
              <a:t>; the </a:t>
            </a:r>
            <a:r>
              <a:rPr lang="en-US" altLang="en-US" sz="1800" dirty="0">
                <a:sym typeface="Wingdings" panose="05000000000000000000" pitchFamily="2" charset="2"/>
              </a:rPr>
              <a:t>only costs are the opportunity costs </a:t>
            </a:r>
            <a:r>
              <a:rPr lang="en-US" altLang="en-US" sz="1800" dirty="0" smtClean="0">
                <a:sym typeface="Wingdings" panose="05000000000000000000" pitchFamily="2" charset="2"/>
              </a:rPr>
              <a:t>of failing </a:t>
            </a:r>
            <a:r>
              <a:rPr lang="en-US" altLang="en-US" sz="1800" dirty="0">
                <a:sym typeface="Wingdings" panose="05000000000000000000" pitchFamily="2" charset="2"/>
              </a:rPr>
              <a:t>to make sales to the ten 1’s = $100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The cost of using the data mining </a:t>
            </a:r>
            <a:r>
              <a:rPr lang="en-US" altLang="en-US" sz="1800" dirty="0" smtClean="0">
                <a:sym typeface="Wingdings" panose="05000000000000000000" pitchFamily="2" charset="2"/>
              </a:rPr>
              <a:t>routine to </a:t>
            </a:r>
            <a:r>
              <a:rPr lang="en-US" altLang="en-US" sz="1800" dirty="0">
                <a:sym typeface="Wingdings" panose="05000000000000000000" pitchFamily="2" charset="2"/>
              </a:rPr>
              <a:t>select people to send the offer to is only $48, as </a:t>
            </a:r>
            <a:r>
              <a:rPr lang="en-US" altLang="en-US" sz="1800" dirty="0" smtClean="0">
                <a:sym typeface="Wingdings" panose="05000000000000000000" pitchFamily="2" charset="2"/>
              </a:rPr>
              <a:t>follows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However, this does not improve the actual classifications themselves  A better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method is to change the classification rules </a:t>
            </a:r>
            <a:r>
              <a:rPr lang="en-US" altLang="en-US" sz="1800" dirty="0" smtClean="0">
                <a:sym typeface="Wingdings" panose="05000000000000000000" pitchFamily="2" charset="2"/>
              </a:rPr>
              <a:t>to reflect the </a:t>
            </a:r>
            <a:r>
              <a:rPr lang="en-US" altLang="en-US" sz="1800" b="1" dirty="0" smtClean="0">
                <a:sym typeface="Wingdings" panose="05000000000000000000" pitchFamily="2" charset="2"/>
              </a:rPr>
              <a:t>asymmetric costs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867400" y="4248150"/>
            <a:ext cx="2286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Pure cost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88672"/>
              </p:ext>
            </p:extLst>
          </p:nvPr>
        </p:nvGraphicFramePr>
        <p:xfrm>
          <a:off x="5638800" y="3028950"/>
          <a:ext cx="3276600" cy="1112520"/>
        </p:xfrm>
        <a:graphic>
          <a:graphicData uri="http://schemas.openxmlformats.org/drawingml/2006/table">
            <a:tbl>
              <a:tblPr firstRow="1" bandRow="1">
                <a:tableStyleId>{8E34909B-6401-4FC6-9F6B-054A83EE410C}</a:tableStyleId>
              </a:tblPr>
              <a:tblGrid>
                <a:gridCol w="1092200"/>
                <a:gridCol w="1092200"/>
                <a:gridCol w="109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7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Asymmetric misclassification cost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A popular performance measure that </a:t>
            </a:r>
            <a:r>
              <a:rPr lang="en-US" altLang="en-US" sz="1800" b="1" dirty="0"/>
              <a:t>includes costs </a:t>
            </a:r>
            <a:r>
              <a:rPr lang="en-US" altLang="en-US" sz="1800" dirty="0"/>
              <a:t>is the </a:t>
            </a:r>
            <a:r>
              <a:rPr lang="en-US" altLang="en-US" sz="1800" b="1" dirty="0"/>
              <a:t>average </a:t>
            </a:r>
            <a:r>
              <a:rPr lang="en-US" altLang="en-US" sz="1800" b="1" dirty="0" smtClean="0"/>
              <a:t>misclassification cost</a:t>
            </a:r>
            <a:r>
              <a:rPr lang="en-US" altLang="en-US" sz="1800" dirty="0"/>
              <a:t>, which measures the average cost of misclassification per classified record.</a:t>
            </a:r>
            <a:endParaRPr lang="en-US" altLang="en-US" sz="1800" dirty="0" smtClean="0"/>
          </a:p>
          <a:p>
            <a:r>
              <a:rPr lang="en-US" altLang="en-US" sz="1800" dirty="0"/>
              <a:t>Denote by q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the cost of misclassifying a class 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record (as belonging to </a:t>
            </a:r>
            <a:r>
              <a:rPr lang="en-US" altLang="en-US" sz="1800" dirty="0" smtClean="0"/>
              <a:t>class C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/>
              <a:t>) and by q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the cost of misclassifying a class C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record (as belonging to </a:t>
            </a:r>
            <a:r>
              <a:rPr lang="en-US" altLang="en-US" sz="1800" dirty="0" smtClean="0"/>
              <a:t>class C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/>
              <a:t>). The average misclassification cost </a:t>
            </a:r>
            <a:r>
              <a:rPr lang="en-US" altLang="en-US" sz="1800" dirty="0" smtClean="0"/>
              <a:t>is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r>
              <a:rPr lang="en-US" altLang="en-US" sz="1800" dirty="0"/>
              <a:t>Thus, we are looking for a classifier that minimizes this quantity. This can </a:t>
            </a:r>
            <a:r>
              <a:rPr lang="en-US" altLang="en-US" sz="1800" dirty="0" smtClean="0"/>
              <a:t>be computed</a:t>
            </a:r>
            <a:r>
              <a:rPr lang="en-US" altLang="en-US" sz="1800" dirty="0"/>
              <a:t>, for instance, for different cutoff values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/>
              <a:t>It turns out that the optimal parameters are affected by the </a:t>
            </a:r>
            <a:r>
              <a:rPr lang="en-US" altLang="en-US" sz="1800" dirty="0" smtClean="0"/>
              <a:t>misclassification costs </a:t>
            </a:r>
            <a:r>
              <a:rPr lang="en-US" altLang="en-US" sz="1800" dirty="0"/>
              <a:t>only through the ratio of these costs.</a:t>
            </a:r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71750"/>
            <a:ext cx="1895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3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Asymmetric misclassification cost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This can be seen if we write </a:t>
            </a:r>
            <a:r>
              <a:rPr lang="en-US" altLang="en-US" sz="1800" dirty="0" smtClean="0"/>
              <a:t>the foregoing </a:t>
            </a:r>
            <a:r>
              <a:rPr lang="en-US" altLang="en-US" sz="1800" dirty="0"/>
              <a:t>measure slightly differently</a:t>
            </a:r>
            <a:r>
              <a:rPr lang="en-US" altLang="en-US" sz="1800" dirty="0" smtClean="0"/>
              <a:t>: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5550"/>
            <a:ext cx="8210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1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Generalization to More Than Two Classes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Let us suppose that we have m </a:t>
            </a:r>
            <a:r>
              <a:rPr lang="en-US" altLang="en-US" sz="1800" dirty="0" smtClean="0"/>
              <a:t>classes C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;C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/>
              <a:t>; : : : ;C</a:t>
            </a:r>
            <a:r>
              <a:rPr lang="en-US" altLang="en-US" sz="1800" baseline="-25000" dirty="0"/>
              <a:t>m</a:t>
            </a:r>
            <a:r>
              <a:rPr lang="en-US" altLang="en-US" sz="1800" dirty="0"/>
              <a:t>. </a:t>
            </a:r>
            <a:endParaRPr lang="en-US" altLang="en-US" sz="1800" dirty="0" smtClean="0"/>
          </a:p>
          <a:p>
            <a:r>
              <a:rPr lang="en-US" altLang="en-US" sz="1800" dirty="0"/>
              <a:t>For m classes, confusion matrix has m rows and m columns</a:t>
            </a:r>
          </a:p>
          <a:p>
            <a:r>
              <a:rPr lang="en-US" altLang="en-US" sz="1800" dirty="0" smtClean="0"/>
              <a:t>Theoretically</a:t>
            </a:r>
            <a:r>
              <a:rPr lang="en-US" altLang="en-US" sz="1800" dirty="0"/>
              <a:t>, there are m(m-1) misclassification costs, since any case could be misclassified in m-1 ways</a:t>
            </a:r>
          </a:p>
          <a:p>
            <a:r>
              <a:rPr lang="en-US" altLang="en-US" sz="1800" dirty="0" smtClean="0"/>
              <a:t>Practically </a:t>
            </a:r>
            <a:r>
              <a:rPr lang="en-US" altLang="en-US" sz="1800" dirty="0"/>
              <a:t>too many to work </a:t>
            </a:r>
            <a:r>
              <a:rPr lang="en-US" altLang="en-US" sz="1800" dirty="0" smtClean="0"/>
              <a:t>with</a:t>
            </a:r>
          </a:p>
          <a:p>
            <a:r>
              <a:rPr lang="en-US" altLang="en-US" sz="1800" dirty="0"/>
              <a:t>In decision-making context, though, such complexity rarely arises – one class is usually of primary interest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97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b="1" dirty="0" smtClean="0"/>
              <a:t>To </a:t>
            </a:r>
            <a:r>
              <a:rPr lang="en-US" altLang="en-US" sz="1800" b="1" dirty="0"/>
              <a:t>the predictive goal of detecting, among a set of new records</a:t>
            </a:r>
            <a:r>
              <a:rPr lang="en-US" altLang="en-US" sz="1800" b="1" dirty="0" smtClean="0"/>
              <a:t>, the </a:t>
            </a:r>
            <a:r>
              <a:rPr lang="en-US" altLang="en-US" sz="1800" b="1" dirty="0"/>
              <a:t>ones most likely to belong to a class of interest</a:t>
            </a:r>
            <a:r>
              <a:rPr lang="en-US" altLang="en-US" sz="1800" b="1" dirty="0" smtClean="0"/>
              <a:t>.</a:t>
            </a:r>
          </a:p>
          <a:p>
            <a:r>
              <a:rPr lang="en-US" altLang="en-US" sz="1800" b="1" dirty="0" smtClean="0"/>
              <a:t>This </a:t>
            </a:r>
            <a:r>
              <a:rPr lang="en-US" altLang="en-US" sz="1800" b="1" dirty="0"/>
              <a:t>differs </a:t>
            </a:r>
            <a:r>
              <a:rPr lang="en-US" altLang="en-US" sz="1800" b="1" dirty="0" smtClean="0"/>
              <a:t>from the </a:t>
            </a:r>
            <a:r>
              <a:rPr lang="en-US" altLang="en-US" sz="1800" b="1" dirty="0"/>
              <a:t>goal of predicting class membership for each new record</a:t>
            </a:r>
            <a:r>
              <a:rPr lang="en-US" altLang="en-US" sz="1800" b="1" dirty="0" smtClean="0"/>
              <a:t>.</a:t>
            </a:r>
          </a:p>
          <a:p>
            <a:r>
              <a:rPr lang="en-US" altLang="en-US" sz="1800" dirty="0"/>
              <a:t>Lift Charts for Binary </a:t>
            </a:r>
            <a:r>
              <a:rPr lang="en-US" altLang="en-US" sz="1800" dirty="0" smtClean="0"/>
              <a:t>Data</a:t>
            </a:r>
          </a:p>
          <a:p>
            <a:pPr lvl="1"/>
            <a:r>
              <a:rPr lang="en-US" altLang="en-US" sz="1800" dirty="0"/>
              <a:t>lift charts, also called lift curves, gains curves, or </a:t>
            </a:r>
            <a:r>
              <a:rPr lang="en-US" altLang="en-US" sz="1800" dirty="0" smtClean="0"/>
              <a:t>gains charts</a:t>
            </a:r>
            <a:r>
              <a:rPr lang="en-US" altLang="en-US" sz="1800" dirty="0"/>
              <a:t>, for a binary </a:t>
            </a:r>
            <a:r>
              <a:rPr lang="en-US" altLang="en-US" sz="1800" dirty="0" smtClean="0"/>
              <a:t>outcome</a:t>
            </a:r>
          </a:p>
          <a:p>
            <a:pPr lvl="1"/>
            <a:r>
              <a:rPr lang="en-US" altLang="en-US" sz="1800" dirty="0"/>
              <a:t>This is a more common usage than for </a:t>
            </a:r>
            <a:r>
              <a:rPr lang="en-US" altLang="en-US" sz="1800" dirty="0" smtClean="0"/>
              <a:t>predicted continuous </a:t>
            </a:r>
            <a:r>
              <a:rPr lang="en-US" altLang="en-US" sz="1800" dirty="0"/>
              <a:t>outcomes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The lift curve helps us determine how effectively we </a:t>
            </a:r>
            <a:r>
              <a:rPr lang="en-US" altLang="en-US" sz="1800" dirty="0" smtClean="0"/>
              <a:t>can “</a:t>
            </a:r>
            <a:r>
              <a:rPr lang="en-US" altLang="en-US" sz="1800" dirty="0"/>
              <a:t>skim the cream” by selecting a relatively small number of records and getting </a:t>
            </a:r>
            <a:r>
              <a:rPr lang="en-US" altLang="en-US" sz="1800" dirty="0" smtClean="0"/>
              <a:t>a relatively </a:t>
            </a:r>
            <a:r>
              <a:rPr lang="en-US" altLang="en-US" sz="1800" dirty="0"/>
              <a:t>large portion of the responders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The input required to construct a </a:t>
            </a:r>
            <a:r>
              <a:rPr lang="en-US" altLang="en-US" sz="1800" dirty="0" smtClean="0"/>
              <a:t>lift curve </a:t>
            </a:r>
            <a:r>
              <a:rPr lang="en-US" altLang="en-US" sz="1800" dirty="0"/>
              <a:t>is a </a:t>
            </a:r>
            <a:r>
              <a:rPr lang="en-US" altLang="en-US" sz="1800" b="1" dirty="0"/>
              <a:t>validation dataset </a:t>
            </a:r>
            <a:r>
              <a:rPr lang="en-US" altLang="en-US" sz="1800" dirty="0"/>
              <a:t>that has been “scored” by appending to each </a:t>
            </a:r>
            <a:r>
              <a:rPr lang="en-US" altLang="en-US" sz="1800" dirty="0" smtClean="0"/>
              <a:t>record the </a:t>
            </a:r>
            <a:r>
              <a:rPr lang="en-US" altLang="en-US" sz="1800" dirty="0"/>
              <a:t>propensity that it will belong to a given class.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6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Evaluating predictive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/>
              <a:t>Predictive </a:t>
            </a:r>
            <a:r>
              <a:rPr lang="en-US" sz="2000" b="1" dirty="0"/>
              <a:t>accuracy</a:t>
            </a:r>
            <a:r>
              <a:rPr lang="en-US" sz="2000" dirty="0"/>
              <a:t> is not the same as </a:t>
            </a:r>
            <a:r>
              <a:rPr lang="en-US" sz="2000" b="1" dirty="0"/>
              <a:t>goodness-of-fit</a:t>
            </a:r>
            <a:r>
              <a:rPr lang="en-US" sz="2000" dirty="0" smtClean="0"/>
              <a:t>.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>
                <a:solidFill>
                  <a:srgbClr val="C00000"/>
                </a:solidFill>
              </a:rPr>
              <a:t>Classical statistical measures </a:t>
            </a:r>
            <a:r>
              <a:rPr lang="en-US" sz="2000" dirty="0" smtClean="0"/>
              <a:t>of performance are aimed at finding a model that fits well to the data on which the model was trained.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/>
              <a:t>In data mining, we are interested in models which have high predictive accuracy when we applied on new records.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/>
              <a:t>Measure such as, </a:t>
            </a:r>
            <a:r>
              <a:rPr lang="en-US" sz="2000" b="1" dirty="0" smtClean="0"/>
              <a:t>R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</a:t>
            </a:r>
            <a:r>
              <a:rPr lang="en-US" sz="2000" dirty="0" smtClean="0"/>
              <a:t>and </a:t>
            </a:r>
            <a:r>
              <a:rPr lang="en-US" sz="2000" b="1" dirty="0" smtClean="0"/>
              <a:t>standard error of estimate </a:t>
            </a:r>
            <a:r>
              <a:rPr lang="en-US" sz="2000" dirty="0" smtClean="0"/>
              <a:t>are used in classical regression model and </a:t>
            </a:r>
            <a:r>
              <a:rPr lang="en-US" sz="2000" b="1" dirty="0" smtClean="0"/>
              <a:t>residual analysis</a:t>
            </a:r>
            <a:r>
              <a:rPr lang="en-US" sz="2000" dirty="0" smtClean="0"/>
              <a:t> is used to gauge goodness-of-fit.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/>
              <a:t>There are several measures are available for assessing prediction performance. </a:t>
            </a:r>
            <a:r>
              <a:rPr lang="en-US" sz="2000" dirty="0" smtClean="0">
                <a:sym typeface="Wingdings" panose="05000000000000000000" pitchFamily="2" charset="2"/>
              </a:rPr>
              <a:t> these measures are using </a:t>
            </a:r>
            <a:r>
              <a:rPr lang="en-US" sz="2000" b="1" dirty="0" smtClean="0">
                <a:sym typeface="Wingdings" panose="05000000000000000000" pitchFamily="2" charset="2"/>
              </a:rPr>
              <a:t>validation set </a:t>
            </a:r>
            <a:r>
              <a:rPr lang="en-US" sz="2000" dirty="0" smtClean="0">
                <a:sym typeface="Wingdings" panose="05000000000000000000" pitchFamily="2" charset="2"/>
              </a:rPr>
              <a:t>only.</a:t>
            </a:r>
            <a:endParaRPr lang="en-US" sz="2000" dirty="0" smtClean="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en-US" sz="2000" dirty="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0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Lift </a:t>
            </a:r>
            <a:r>
              <a:rPr lang="en-US" altLang="en-US" sz="1800" dirty="0"/>
              <a:t>Charts for Binary </a:t>
            </a:r>
            <a:r>
              <a:rPr lang="en-US" altLang="en-US" sz="1800" dirty="0" smtClean="0"/>
              <a:t>Data: Case Study:</a:t>
            </a:r>
          </a:p>
          <a:p>
            <a:pPr lvl="1"/>
            <a:r>
              <a:rPr lang="en-US" altLang="en-US" sz="1600" dirty="0"/>
              <a:t>Let’s continue with the case in which a particular class is relatively rare and </a:t>
            </a:r>
            <a:r>
              <a:rPr lang="en-US" altLang="en-US" sz="1600" dirty="0" smtClean="0"/>
              <a:t>of much </a:t>
            </a:r>
            <a:r>
              <a:rPr lang="en-US" altLang="en-US" sz="1600" dirty="0"/>
              <a:t>more interest than the other class: tax cheats, debt defaulters, or </a:t>
            </a:r>
            <a:r>
              <a:rPr lang="en-US" altLang="en-US" sz="1600" dirty="0" smtClean="0"/>
              <a:t>responders to </a:t>
            </a:r>
            <a:r>
              <a:rPr lang="en-US" altLang="en-US" sz="1600" dirty="0"/>
              <a:t>a mailing. </a:t>
            </a:r>
            <a:endParaRPr lang="en-US" altLang="en-US" sz="1600" dirty="0" smtClean="0"/>
          </a:p>
          <a:p>
            <a:pPr lvl="1"/>
            <a:r>
              <a:rPr lang="en-US" altLang="en-US" sz="1600" b="1" dirty="0" smtClean="0"/>
              <a:t>We </a:t>
            </a:r>
            <a:r>
              <a:rPr lang="en-US" altLang="en-US" sz="1600" b="1" dirty="0"/>
              <a:t>would like our classification model to sift through </a:t>
            </a:r>
            <a:r>
              <a:rPr lang="en-US" altLang="en-US" sz="1600" b="1" dirty="0" smtClean="0"/>
              <a:t>the records </a:t>
            </a:r>
            <a:r>
              <a:rPr lang="en-US" altLang="en-US" sz="1600" b="1" dirty="0"/>
              <a:t>and sort them according to which ones are most likely to be tax cheats</a:t>
            </a:r>
            <a:r>
              <a:rPr lang="en-US" altLang="en-US" sz="1600" b="1" dirty="0" smtClean="0"/>
              <a:t>, responders </a:t>
            </a:r>
            <a:r>
              <a:rPr lang="en-US" altLang="en-US" sz="1600" b="1" dirty="0"/>
              <a:t>to the mailing, and so on</a:t>
            </a:r>
            <a:r>
              <a:rPr lang="en-US" altLang="en-US" sz="1600" dirty="0"/>
              <a:t>. We can then make more informed decisions</a:t>
            </a:r>
            <a:r>
              <a:rPr lang="en-US" altLang="en-US" sz="1600" dirty="0" smtClean="0"/>
              <a:t>. </a:t>
            </a:r>
          </a:p>
          <a:p>
            <a:pPr lvl="1"/>
            <a:r>
              <a:rPr lang="en-US" altLang="en-US" sz="1600" dirty="0" smtClean="0"/>
              <a:t>For </a:t>
            </a:r>
            <a:r>
              <a:rPr lang="en-US" altLang="en-US" sz="1600" dirty="0"/>
              <a:t>example, we can decide how many and which tax returns to </a:t>
            </a:r>
            <a:r>
              <a:rPr lang="en-US" altLang="en-US" sz="1600" dirty="0" smtClean="0"/>
              <a:t>examine if </a:t>
            </a:r>
            <a:r>
              <a:rPr lang="en-US" altLang="en-US" sz="1600" dirty="0"/>
              <a:t>looking for tax cheats. </a:t>
            </a:r>
            <a:endParaRPr lang="en-US" altLang="en-US" sz="1600" dirty="0" smtClean="0"/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model will give us an estimate of the extent </a:t>
            </a:r>
            <a:r>
              <a:rPr lang="en-US" altLang="en-US" sz="1600" dirty="0" smtClean="0"/>
              <a:t>to which </a:t>
            </a:r>
            <a:r>
              <a:rPr lang="en-US" altLang="en-US" sz="1600" dirty="0"/>
              <a:t>we will encounter more and more non-cheaters as we proceed </a:t>
            </a:r>
            <a:r>
              <a:rPr lang="en-US" altLang="en-US" sz="1600" dirty="0" smtClean="0"/>
              <a:t>through the </a:t>
            </a:r>
            <a:r>
              <a:rPr lang="en-US" altLang="en-US" sz="1600" dirty="0"/>
              <a:t>sorted data starting with the records most likely to be tax cheats. </a:t>
            </a:r>
            <a:endParaRPr lang="en-US" altLang="en-US" sz="1600" dirty="0" smtClean="0"/>
          </a:p>
          <a:p>
            <a:pPr lvl="1"/>
            <a:r>
              <a:rPr lang="en-US" altLang="en-US" sz="1600" dirty="0"/>
              <a:t>W</a:t>
            </a:r>
            <a:r>
              <a:rPr lang="en-US" altLang="en-US" sz="1600" dirty="0" smtClean="0"/>
              <a:t>e can </a:t>
            </a:r>
            <a:r>
              <a:rPr lang="en-US" altLang="en-US" sz="1600" dirty="0"/>
              <a:t>use the </a:t>
            </a:r>
            <a:r>
              <a:rPr lang="en-US" altLang="en-US" sz="1600" b="1" dirty="0"/>
              <a:t>sorted data</a:t>
            </a:r>
            <a:r>
              <a:rPr lang="en-US" altLang="en-US" sz="1600" dirty="0"/>
              <a:t> to decide to which potential customers a </a:t>
            </a:r>
            <a:r>
              <a:rPr lang="en-US" altLang="en-US" sz="1600" dirty="0" smtClean="0"/>
              <a:t>limited-budget mailing </a:t>
            </a:r>
            <a:r>
              <a:rPr lang="en-US" altLang="en-US" sz="1600" dirty="0"/>
              <a:t>should be targeted. </a:t>
            </a:r>
            <a:endParaRPr lang="en-US" altLang="en-US" sz="1600" dirty="0" smtClean="0"/>
          </a:p>
          <a:p>
            <a:pPr lvl="1"/>
            <a:r>
              <a:rPr lang="en-US" altLang="en-US" sz="1600" b="1" dirty="0" smtClean="0"/>
              <a:t>In </a:t>
            </a:r>
            <a:r>
              <a:rPr lang="en-US" altLang="en-US" sz="1600" b="1" dirty="0"/>
              <a:t>other words, we are describing the case </a:t>
            </a:r>
            <a:r>
              <a:rPr lang="en-US" altLang="en-US" sz="1600" b="1" dirty="0" smtClean="0"/>
              <a:t>when our </a:t>
            </a:r>
            <a:r>
              <a:rPr lang="en-US" altLang="en-US" sz="1600" b="1" dirty="0"/>
              <a:t>goal is to obtain a rank ordering among the records according to their </a:t>
            </a:r>
            <a:r>
              <a:rPr lang="en-US" altLang="en-US" sz="1600" b="1" dirty="0" smtClean="0"/>
              <a:t>class membership </a:t>
            </a:r>
            <a:r>
              <a:rPr lang="en-US" altLang="en-US" sz="1600" b="1" dirty="0"/>
              <a:t>propensities.</a:t>
            </a:r>
            <a:endParaRPr lang="en-US" altLang="en-US" sz="1600" b="1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1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Sorting by Propensity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b="1" dirty="0"/>
              <a:t>To construct a lift chart, we sort the set of </a:t>
            </a:r>
            <a:r>
              <a:rPr lang="en-US" altLang="en-US" sz="1800" b="1" dirty="0" smtClean="0"/>
              <a:t>records by </a:t>
            </a:r>
            <a:r>
              <a:rPr lang="en-US" altLang="en-US" sz="1800" b="1" dirty="0"/>
              <a:t>propensity, in descending order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This is the propensity to belong to </a:t>
            </a:r>
            <a:r>
              <a:rPr lang="en-US" altLang="en-US" sz="1800" dirty="0" smtClean="0"/>
              <a:t>the important </a:t>
            </a:r>
            <a:r>
              <a:rPr lang="en-US" altLang="en-US" sz="1800" dirty="0"/>
              <a:t>class, </a:t>
            </a:r>
            <a:r>
              <a:rPr lang="en-US" altLang="en-US" sz="1800" dirty="0" smtClean="0"/>
              <a:t>say C1. </a:t>
            </a:r>
            <a:r>
              <a:rPr lang="en-US" altLang="en-US" sz="1800" dirty="0">
                <a:sym typeface="Wingdings" panose="05000000000000000000" pitchFamily="2" charset="2"/>
              </a:rPr>
              <a:t> Then, in each row, we compute the cumulative </a:t>
            </a:r>
            <a:r>
              <a:rPr lang="en-US" altLang="en-US" sz="1800" dirty="0" smtClean="0">
                <a:sym typeface="Wingdings" panose="05000000000000000000" pitchFamily="2" charset="2"/>
              </a:rPr>
              <a:t>number of </a:t>
            </a:r>
            <a:r>
              <a:rPr lang="en-US" altLang="en-US" sz="1800" dirty="0">
                <a:sym typeface="Wingdings" panose="05000000000000000000" pitchFamily="2" charset="2"/>
              </a:rPr>
              <a:t>C1 members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Dataset </a:t>
            </a:r>
            <a:r>
              <a:rPr lang="en-US" altLang="en-US" sz="1800" dirty="0" smtClean="0">
                <a:sym typeface="Wingdings" panose="05000000000000000000" pitchFamily="2" charset="2"/>
              </a:rPr>
              <a:t> 24 records  ordered in descending class “1” propensity</a:t>
            </a:r>
          </a:p>
          <a:p>
            <a:pPr lvl="1"/>
            <a:r>
              <a:rPr lang="en-US" altLang="en-US" sz="1800" dirty="0"/>
              <a:t>The right-most column </a:t>
            </a:r>
            <a:r>
              <a:rPr lang="en-US" altLang="en-US" sz="1800" dirty="0" smtClean="0"/>
              <a:t>accumulates the </a:t>
            </a:r>
            <a:r>
              <a:rPr lang="en-US" altLang="en-US" sz="1800" dirty="0"/>
              <a:t>number of actual 1’s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The lift chart then plots this cumulative column </a:t>
            </a:r>
            <a:r>
              <a:rPr lang="en-US" altLang="en-US" sz="1800" dirty="0" smtClean="0"/>
              <a:t>against the </a:t>
            </a:r>
            <a:r>
              <a:rPr lang="en-US" altLang="en-US" sz="1800" dirty="0"/>
              <a:t>number of records.</a:t>
            </a:r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0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Sorting by Propensity</a:t>
            </a:r>
            <a:r>
              <a:rPr lang="en-US" altLang="en-US" sz="1800" dirty="0" smtClean="0"/>
              <a:t>:</a:t>
            </a:r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59" y="29441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4" y="1628775"/>
            <a:ext cx="53435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 smtClean="0"/>
              <a:t>Interpretation of Lift chart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What is considered good or bad performance</a:t>
            </a:r>
            <a:r>
              <a:rPr lang="en-US" altLang="en-US" sz="1800" dirty="0" smtClean="0"/>
              <a:t>?</a:t>
            </a:r>
          </a:p>
          <a:p>
            <a:pPr lvl="1"/>
            <a:r>
              <a:rPr lang="en-US" altLang="en-US" sz="1800" dirty="0"/>
              <a:t>The ideal ranking performance would place all the 1’s at the beginning and all the 0’s at the </a:t>
            </a:r>
            <a:r>
              <a:rPr lang="en-US" altLang="en-US" sz="1800" dirty="0" smtClean="0"/>
              <a:t>end.</a:t>
            </a:r>
          </a:p>
          <a:p>
            <a:pPr lvl="1"/>
            <a:r>
              <a:rPr lang="en-US" altLang="en-US" sz="1800" dirty="0"/>
              <a:t>A lift chart corresponding to this ideal case </a:t>
            </a:r>
            <a:r>
              <a:rPr lang="en-US" altLang="en-US" sz="1800" dirty="0" smtClean="0"/>
              <a:t>would be </a:t>
            </a:r>
            <a:r>
              <a:rPr lang="en-US" altLang="en-US" sz="1800" dirty="0"/>
              <a:t>a diagonal line with slope 1 which turns into a horizontal </a:t>
            </a:r>
            <a:r>
              <a:rPr lang="en-US" altLang="en-US" sz="1800" dirty="0" smtClean="0"/>
              <a:t>line.</a:t>
            </a:r>
          </a:p>
          <a:p>
            <a:pPr lvl="1"/>
            <a:r>
              <a:rPr lang="en-US" altLang="en-US" sz="1800" dirty="0" smtClean="0"/>
              <a:t>Best possible classifier — a </a:t>
            </a:r>
            <a:r>
              <a:rPr lang="en-US" altLang="en-US" sz="1800" dirty="0"/>
              <a:t>classifier that makes no errors—would overlap the existing curve </a:t>
            </a:r>
            <a:r>
              <a:rPr lang="en-US" altLang="en-US" sz="1800" dirty="0" smtClean="0"/>
              <a:t>at the </a:t>
            </a:r>
            <a:r>
              <a:rPr lang="en-US" altLang="en-US" sz="1800" dirty="0"/>
              <a:t>start, continue with a slope of 1 until it reached </a:t>
            </a:r>
            <a:r>
              <a:rPr lang="en-US" altLang="en-US" sz="1800" dirty="0" smtClean="0"/>
              <a:t>then continue horizontally </a:t>
            </a:r>
            <a:r>
              <a:rPr lang="en-US" altLang="en-US" sz="1800" dirty="0"/>
              <a:t>to the right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In contrast, a useless model would be one that randomly assigns </a:t>
            </a:r>
            <a:r>
              <a:rPr lang="en-US" altLang="en-US" sz="1800" dirty="0" smtClean="0"/>
              <a:t>propensities.</a:t>
            </a:r>
          </a:p>
          <a:p>
            <a:pPr lvl="1"/>
            <a:r>
              <a:rPr lang="en-US" altLang="en-US" sz="1800" dirty="0"/>
              <a:t>Such </a:t>
            </a:r>
            <a:r>
              <a:rPr lang="en-US" altLang="en-US" sz="1800" dirty="0" smtClean="0"/>
              <a:t>behavior would </a:t>
            </a:r>
            <a:r>
              <a:rPr lang="en-US" altLang="en-US" sz="1800" dirty="0"/>
              <a:t>increase the cumulative number of 1’s, on </a:t>
            </a:r>
            <a:r>
              <a:rPr lang="en-US" altLang="en-US" sz="1800" dirty="0" smtClean="0"/>
              <a:t>average, by #1’s / n in each row.</a:t>
            </a:r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3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 smtClean="0"/>
              <a:t>Interpretation of Lift chart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For a given number of records (x-axis), the </a:t>
            </a:r>
            <a:r>
              <a:rPr lang="en-US" altLang="en-US" sz="1800" dirty="0" smtClean="0"/>
              <a:t>lift curve </a:t>
            </a:r>
            <a:r>
              <a:rPr lang="en-US" altLang="en-US" sz="1800" dirty="0"/>
              <a:t>value on the y-axis tells us how much better we are doing compared </a:t>
            </a:r>
            <a:r>
              <a:rPr lang="en-US" altLang="en-US" sz="1800" dirty="0" smtClean="0"/>
              <a:t>to random </a:t>
            </a:r>
            <a:r>
              <a:rPr lang="en-US" altLang="en-US" sz="1800" dirty="0"/>
              <a:t>assignment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if we use our model </a:t>
            </a:r>
            <a:r>
              <a:rPr lang="en-US" altLang="en-US" sz="1800" dirty="0" smtClean="0"/>
              <a:t>to choose </a:t>
            </a:r>
            <a:r>
              <a:rPr lang="en-US" altLang="en-US" sz="1800" dirty="0"/>
              <a:t>the top 10 records, the </a:t>
            </a:r>
            <a:r>
              <a:rPr lang="en-US" altLang="en-US" sz="1800" b="1" dirty="0"/>
              <a:t>lift curve tells </a:t>
            </a:r>
            <a:r>
              <a:rPr lang="en-US" altLang="en-US" sz="1800" dirty="0"/>
              <a:t>us that we would be right for </a:t>
            </a:r>
            <a:r>
              <a:rPr lang="en-US" altLang="en-US" sz="1800" dirty="0" smtClean="0"/>
              <a:t>about nine </a:t>
            </a:r>
            <a:r>
              <a:rPr lang="en-US" altLang="en-US" sz="1800" dirty="0"/>
              <a:t>of </a:t>
            </a:r>
            <a:r>
              <a:rPr lang="en-US" altLang="en-US" sz="1800" dirty="0" smtClean="0"/>
              <a:t>them</a:t>
            </a:r>
          </a:p>
          <a:p>
            <a:pPr lvl="1"/>
            <a:r>
              <a:rPr lang="en-US" altLang="en-US" sz="1800" dirty="0"/>
              <a:t>If we simply </a:t>
            </a:r>
            <a:r>
              <a:rPr lang="en-US" altLang="en-US" sz="1800" dirty="0" smtClean="0"/>
              <a:t>select 10 </a:t>
            </a:r>
            <a:r>
              <a:rPr lang="en-US" altLang="en-US" sz="1800" dirty="0"/>
              <a:t>records at </a:t>
            </a:r>
            <a:r>
              <a:rPr lang="en-US" altLang="en-US" sz="1800" b="1" dirty="0"/>
              <a:t>random</a:t>
            </a:r>
            <a:r>
              <a:rPr lang="en-US" altLang="en-US" sz="1800" dirty="0"/>
              <a:t>, we expect to be right </a:t>
            </a:r>
            <a:r>
              <a:rPr lang="en-US" altLang="en-US" sz="1800" dirty="0" smtClean="0"/>
              <a:t>for 10 X 12/24 = 5 records.</a:t>
            </a:r>
          </a:p>
          <a:p>
            <a:pPr lvl="1"/>
            <a:r>
              <a:rPr lang="en-US" altLang="en-US" sz="1800" dirty="0" smtClean="0"/>
              <a:t>The model </a:t>
            </a:r>
            <a:r>
              <a:rPr lang="en-US" altLang="en-US" sz="1800" dirty="0"/>
              <a:t>gives us a “lift” in detecting class 1 members of 9/5 = 1.8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The lift </a:t>
            </a:r>
            <a:r>
              <a:rPr lang="en-US" altLang="en-US" sz="1800" dirty="0" smtClean="0"/>
              <a:t>will vary </a:t>
            </a:r>
            <a:r>
              <a:rPr lang="en-US" altLang="en-US" sz="1800" dirty="0"/>
              <a:t>with the number of records we choose to act </a:t>
            </a:r>
            <a:r>
              <a:rPr lang="en-US" altLang="en-US" sz="1800" dirty="0" smtClean="0"/>
              <a:t>on.</a:t>
            </a:r>
          </a:p>
          <a:p>
            <a:pPr lvl="1"/>
            <a:r>
              <a:rPr lang="en-US" altLang="en-US" sz="1800" dirty="0"/>
              <a:t>A good classifier will </a:t>
            </a:r>
            <a:r>
              <a:rPr lang="en-US" altLang="en-US" sz="1800" dirty="0" smtClean="0"/>
              <a:t>give us </a:t>
            </a:r>
            <a:r>
              <a:rPr lang="en-US" altLang="en-US" sz="1800" dirty="0"/>
              <a:t>a high lift when we act on only a few records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As we include more records</a:t>
            </a:r>
            <a:r>
              <a:rPr lang="en-US" altLang="en-US" sz="1800" dirty="0" smtClean="0"/>
              <a:t>, the </a:t>
            </a:r>
            <a:r>
              <a:rPr lang="en-US" altLang="en-US" sz="1800" dirty="0"/>
              <a:t>lift will decrease.</a:t>
            </a:r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3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 smtClean="0"/>
              <a:t>Interpretation of Lift chart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What is considered good or bad performance</a:t>
            </a:r>
            <a:r>
              <a:rPr lang="en-US" altLang="en-US" sz="1800" dirty="0" smtClean="0"/>
              <a:t>?</a:t>
            </a:r>
          </a:p>
          <a:p>
            <a:pPr lvl="1"/>
            <a:r>
              <a:rPr lang="en-US" altLang="en-US" sz="1800" dirty="0"/>
              <a:t>The ideal ranking performance would place all the 1’s at the beginning and all the 0’s at the </a:t>
            </a:r>
            <a:r>
              <a:rPr lang="en-US" altLang="en-US" sz="1800" dirty="0" smtClean="0"/>
              <a:t>end.</a:t>
            </a:r>
          </a:p>
          <a:p>
            <a:pPr lvl="1"/>
            <a:r>
              <a:rPr lang="en-US" altLang="en-US" sz="1800" dirty="0"/>
              <a:t>A lift chart corresponding to this ideal case </a:t>
            </a:r>
            <a:r>
              <a:rPr lang="en-US" altLang="en-US" sz="1800" dirty="0" smtClean="0"/>
              <a:t>would be </a:t>
            </a:r>
            <a:r>
              <a:rPr lang="en-US" altLang="en-US" sz="1800" dirty="0"/>
              <a:t>a diagonal line with slope 1 which turns into a horizontal </a:t>
            </a:r>
            <a:r>
              <a:rPr lang="en-US" altLang="en-US" sz="1800" dirty="0" smtClean="0"/>
              <a:t>line.</a:t>
            </a:r>
          </a:p>
          <a:p>
            <a:pPr lvl="1"/>
            <a:r>
              <a:rPr lang="en-US" altLang="en-US" sz="1800" dirty="0" smtClean="0"/>
              <a:t>Best possible classifier — a </a:t>
            </a:r>
            <a:r>
              <a:rPr lang="en-US" altLang="en-US" sz="1800" dirty="0"/>
              <a:t>classifier that makes no errors—would overlap the existing curve </a:t>
            </a:r>
            <a:r>
              <a:rPr lang="en-US" altLang="en-US" sz="1800" dirty="0" smtClean="0"/>
              <a:t>at the </a:t>
            </a:r>
            <a:r>
              <a:rPr lang="en-US" altLang="en-US" sz="1800" dirty="0"/>
              <a:t>start, continue with a slope of 1 until it reached </a:t>
            </a:r>
            <a:r>
              <a:rPr lang="en-US" altLang="en-US" sz="1800" dirty="0" smtClean="0"/>
              <a:t>then continue horizontally </a:t>
            </a:r>
            <a:r>
              <a:rPr lang="en-US" altLang="en-US" sz="1800" dirty="0"/>
              <a:t>to the right.</a:t>
            </a:r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7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Decile Lift Charts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The information from the lift chart can be portrayed as a decile </a:t>
            </a:r>
            <a:r>
              <a:rPr lang="en-US" altLang="en-US" sz="1800" dirty="0" smtClean="0"/>
              <a:t>chart </a:t>
            </a:r>
            <a:r>
              <a:rPr lang="en-US" altLang="en-US" sz="1800" dirty="0">
                <a:sym typeface="Wingdings" panose="05000000000000000000" pitchFamily="2" charset="2"/>
              </a:rPr>
              <a:t> which is widely used in direct marketing predictive modeling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 smtClean="0"/>
              <a:t>The decile </a:t>
            </a:r>
            <a:r>
              <a:rPr lang="en-US" altLang="en-US" sz="1800" dirty="0"/>
              <a:t>chart aggregates all the lift information into 10 buckets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The </a:t>
            </a:r>
            <a:r>
              <a:rPr lang="en-US" altLang="en-US" sz="1800" dirty="0" smtClean="0"/>
              <a:t>bars show, on </a:t>
            </a:r>
            <a:r>
              <a:rPr lang="en-US" altLang="en-US" sz="1800" dirty="0"/>
              <a:t>the y-axis, the factor by which our model outperforms a random </a:t>
            </a:r>
            <a:r>
              <a:rPr lang="en-US" altLang="en-US" sz="1800" dirty="0" smtClean="0"/>
              <a:t>assignment of </a:t>
            </a:r>
            <a:r>
              <a:rPr lang="en-US" altLang="en-US" sz="1800" dirty="0"/>
              <a:t>0’s and 1’s, taking one decile at a time.</a:t>
            </a:r>
            <a:endParaRPr lang="en-US" altLang="en-US" sz="1800" dirty="0" smtClean="0"/>
          </a:p>
          <a:p>
            <a:pPr lvl="1"/>
            <a:r>
              <a:rPr lang="en-US" altLang="en-US" sz="1800" dirty="0"/>
              <a:t>Reading the bar on the left, we </a:t>
            </a:r>
            <a:r>
              <a:rPr lang="en-US" altLang="en-US" sz="1800" dirty="0" smtClean="0"/>
              <a:t>see that </a:t>
            </a:r>
            <a:r>
              <a:rPr lang="en-US" altLang="en-US" sz="1800" dirty="0"/>
              <a:t>taking </a:t>
            </a:r>
            <a:r>
              <a:rPr lang="en-US" altLang="en-US" sz="1800" dirty="0" smtClean="0"/>
              <a:t>10% </a:t>
            </a:r>
            <a:r>
              <a:rPr lang="en-US" altLang="en-US" sz="1800" dirty="0"/>
              <a:t>of the records that are ranked by the model as “the most </a:t>
            </a:r>
            <a:r>
              <a:rPr lang="en-US" altLang="en-US" sz="1800" dirty="0" smtClean="0"/>
              <a:t>probable 1’s</a:t>
            </a:r>
            <a:r>
              <a:rPr lang="en-US" altLang="en-US" sz="1800" dirty="0"/>
              <a:t>” (having the highest propensities) yields twice as many 1’s as would a </a:t>
            </a:r>
            <a:r>
              <a:rPr lang="en-US" altLang="en-US" sz="1800" dirty="0" smtClean="0"/>
              <a:t>random selection </a:t>
            </a:r>
            <a:r>
              <a:rPr lang="en-US" altLang="en-US" sz="1800" dirty="0"/>
              <a:t>of </a:t>
            </a:r>
            <a:r>
              <a:rPr lang="en-US" altLang="en-US" sz="1800" dirty="0" smtClean="0"/>
              <a:t>10% </a:t>
            </a:r>
            <a:r>
              <a:rPr lang="en-US" altLang="en-US" sz="1800" dirty="0"/>
              <a:t>of the records</a:t>
            </a:r>
            <a:r>
              <a:rPr lang="en-US" altLang="en-US" sz="1800" dirty="0" smtClean="0"/>
              <a:t>.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2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Decile Lift Charts</a:t>
            </a:r>
            <a:r>
              <a:rPr lang="en-US" altLang="en-US" sz="1800" dirty="0" smtClean="0"/>
              <a:t>: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439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 smtClean="0"/>
              <a:t>Beyond Two classes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2800" dirty="0"/>
              <a:t>A lift chart cannot be used with a multiclass classifier unless a single “</a:t>
            </a:r>
            <a:r>
              <a:rPr lang="en-US" altLang="en-US" sz="2800" dirty="0" smtClean="0"/>
              <a:t>important class</a:t>
            </a:r>
            <a:r>
              <a:rPr lang="en-US" altLang="en-US" sz="2800" dirty="0"/>
              <a:t>” is defined and the classifications are reduced to “important” and </a:t>
            </a:r>
            <a:r>
              <a:rPr lang="en-US" altLang="en-US" sz="2800" dirty="0" smtClean="0"/>
              <a:t> “</a:t>
            </a:r>
            <a:r>
              <a:rPr lang="en-US" altLang="en-US" sz="2800" dirty="0"/>
              <a:t>unimportant</a:t>
            </a:r>
            <a:r>
              <a:rPr lang="en-US" altLang="en-US" sz="2800" dirty="0" smtClean="0"/>
              <a:t>” classes</a:t>
            </a:r>
            <a:r>
              <a:rPr lang="en-US" altLang="en-US" sz="2800" dirty="0"/>
              <a:t>.</a:t>
            </a:r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0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Lift </a:t>
            </a:r>
            <a:r>
              <a:rPr lang="en-US" sz="1800" b="1" dirty="0" smtClean="0"/>
              <a:t>Charts Incorporating </a:t>
            </a:r>
            <a:r>
              <a:rPr lang="en-US" sz="1800" b="1" dirty="0"/>
              <a:t>Costs and Benefits 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When the benefits and costs of correct and incorrect classification are known </a:t>
            </a:r>
            <a:r>
              <a:rPr lang="en-US" altLang="en-US" sz="1800" dirty="0" smtClean="0"/>
              <a:t>or can </a:t>
            </a:r>
            <a:r>
              <a:rPr lang="en-US" altLang="en-US" sz="1800" dirty="0"/>
              <a:t>be estimated, the lift chart is still a useful presentation and decision </a:t>
            </a:r>
            <a:r>
              <a:rPr lang="en-US" altLang="en-US" sz="1800" dirty="0" smtClean="0"/>
              <a:t>tool</a:t>
            </a:r>
          </a:p>
          <a:p>
            <a:pPr lvl="1"/>
            <a:r>
              <a:rPr lang="en-US" altLang="en-US" sz="1800" dirty="0"/>
              <a:t>we need a classifier that assigns to each record a propensity that it </a:t>
            </a:r>
            <a:r>
              <a:rPr lang="en-US" altLang="en-US" sz="1800" dirty="0" smtClean="0"/>
              <a:t>belongs to </a:t>
            </a:r>
            <a:r>
              <a:rPr lang="en-US" altLang="en-US" sz="1800" dirty="0"/>
              <a:t>a particular class</a:t>
            </a:r>
            <a:r>
              <a:rPr lang="en-US" altLang="en-US" sz="1800" dirty="0" smtClean="0"/>
              <a:t>. </a:t>
            </a:r>
            <a:r>
              <a:rPr lang="en-US" altLang="en-US" sz="1800" dirty="0" smtClean="0">
                <a:sym typeface="Wingdings" panose="05000000000000000000" pitchFamily="2" charset="2"/>
              </a:rPr>
              <a:t> The procedure is then follows:</a:t>
            </a:r>
          </a:p>
          <a:p>
            <a:pPr lvl="2"/>
            <a:r>
              <a:rPr lang="en-US" altLang="en-US" sz="1800" dirty="0" smtClean="0"/>
              <a:t>1.Sort </a:t>
            </a:r>
            <a:r>
              <a:rPr lang="en-US" altLang="en-US" sz="1800" dirty="0"/>
              <a:t>the records in descending order of predicted probability of </a:t>
            </a:r>
            <a:r>
              <a:rPr lang="en-US" altLang="en-US" sz="1800" dirty="0" smtClean="0"/>
              <a:t>success.</a:t>
            </a:r>
          </a:p>
          <a:p>
            <a:pPr lvl="2"/>
            <a:r>
              <a:rPr lang="en-US" altLang="en-US" sz="1800" dirty="0" smtClean="0"/>
              <a:t>2. For </a:t>
            </a:r>
            <a:r>
              <a:rPr lang="en-US" altLang="en-US" sz="1800" dirty="0"/>
              <a:t>each record, record the cost (benefit) associated with the actual outcome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dirty="0" smtClean="0"/>
              <a:t>3. For </a:t>
            </a:r>
            <a:r>
              <a:rPr lang="en-US" altLang="en-US" sz="1800" dirty="0"/>
              <a:t>the highest propensity (i.e., first) record, its x-axis value is 1 and </a:t>
            </a:r>
            <a:r>
              <a:rPr lang="en-US" altLang="en-US" sz="1800" dirty="0" smtClean="0"/>
              <a:t>its y-axis </a:t>
            </a:r>
            <a:r>
              <a:rPr lang="en-US" altLang="en-US" sz="1800" dirty="0"/>
              <a:t>value is its cost or benefit (computed in Step 2) on the lift curve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dirty="0"/>
              <a:t>4. For the next record, again calculate the cost (benefit) associated with </a:t>
            </a:r>
            <a:r>
              <a:rPr lang="en-US" altLang="en-US" sz="1800" dirty="0" smtClean="0"/>
              <a:t>the actual </a:t>
            </a:r>
            <a:r>
              <a:rPr lang="en-US" altLang="en-US" sz="1800" dirty="0"/>
              <a:t>outcome. Add this to the cost (benefit) for the previous record</a:t>
            </a:r>
            <a:r>
              <a:rPr lang="en-US" altLang="en-US" sz="1800" dirty="0" smtClean="0"/>
              <a:t>. This </a:t>
            </a:r>
            <a:r>
              <a:rPr lang="en-US" altLang="en-US" sz="1800" dirty="0"/>
              <a:t>sum is the y-axis coordinate of the second point on the lift curve</a:t>
            </a:r>
            <a:r>
              <a:rPr lang="en-US" altLang="en-US" sz="1800" dirty="0" smtClean="0"/>
              <a:t>. Its </a:t>
            </a:r>
            <a:r>
              <a:rPr lang="en-US" altLang="en-US" sz="1800" dirty="0"/>
              <a:t>x-axis value is 2.</a:t>
            </a:r>
          </a:p>
          <a:p>
            <a:pPr lvl="2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1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Evaluating predictive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b="1" dirty="0" smtClean="0"/>
              <a:t>Average outcome</a:t>
            </a:r>
            <a:r>
              <a:rPr lang="en-US" sz="2000" dirty="0" smtClean="0"/>
              <a:t> is the </a:t>
            </a:r>
            <a:r>
              <a:rPr lang="en-US" sz="2000" b="1" dirty="0" smtClean="0"/>
              <a:t>benchmark criterion</a:t>
            </a:r>
            <a:r>
              <a:rPr lang="en-US" sz="2000" dirty="0" smtClean="0"/>
              <a:t> in prediction.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/>
              <a:t>Simply, the prediction for new record is </a:t>
            </a:r>
            <a:r>
              <a:rPr lang="en-US" sz="2000" b="1" dirty="0" smtClean="0"/>
              <a:t>the average outcome </a:t>
            </a:r>
            <a:r>
              <a:rPr lang="en-US" sz="2000" dirty="0" smtClean="0"/>
              <a:t>of the records in the training set.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00000"/>
                </a:solidFill>
              </a:rPr>
              <a:t>good predictive model</a:t>
            </a:r>
            <a:r>
              <a:rPr lang="en-US" sz="2000" dirty="0" smtClean="0"/>
              <a:t> should outperform the benchmark criterion in terms of </a:t>
            </a:r>
            <a:r>
              <a:rPr lang="en-US" sz="2000" dirty="0" smtClean="0">
                <a:solidFill>
                  <a:srgbClr val="C00000"/>
                </a:solidFill>
              </a:rPr>
              <a:t>predictive accuracy</a:t>
            </a:r>
            <a:r>
              <a:rPr lang="en-US" sz="2000" dirty="0" smtClean="0"/>
              <a:t>.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en-US" sz="2000" dirty="0" smtClean="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en-US" sz="2000" dirty="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endParaRPr 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8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Judging Ranking Performance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Lift </a:t>
            </a:r>
            <a:r>
              <a:rPr lang="en-US" sz="1800" b="1" dirty="0" smtClean="0"/>
              <a:t>Charts Incorporating </a:t>
            </a:r>
            <a:r>
              <a:rPr lang="en-US" sz="1800" b="1" dirty="0"/>
              <a:t>Costs and Benefits </a:t>
            </a:r>
            <a:r>
              <a:rPr lang="en-US" altLang="en-US" sz="1800" dirty="0" smtClean="0"/>
              <a:t>:</a:t>
            </a:r>
          </a:p>
          <a:p>
            <a:pPr lvl="2"/>
            <a:r>
              <a:rPr lang="en-US" altLang="en-US" sz="1800" dirty="0"/>
              <a:t>5</a:t>
            </a:r>
            <a:r>
              <a:rPr lang="en-US" altLang="en-US" sz="1800" dirty="0" smtClean="0"/>
              <a:t>. </a:t>
            </a:r>
            <a:r>
              <a:rPr lang="en-US" altLang="en-US" sz="1800" dirty="0"/>
              <a:t>Repeat Step 4 until all records have been examined. Connect all </a:t>
            </a:r>
            <a:r>
              <a:rPr lang="en-US" altLang="en-US" sz="1800" dirty="0" smtClean="0"/>
              <a:t>the points</a:t>
            </a:r>
            <a:r>
              <a:rPr lang="en-US" altLang="en-US" sz="1800" dirty="0"/>
              <a:t>, and this is the lift curve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dirty="0" smtClean="0"/>
              <a:t>6. The </a:t>
            </a:r>
            <a:r>
              <a:rPr lang="en-US" altLang="en-US" sz="1800" dirty="0"/>
              <a:t>reference line is a straight line from the origin to the point y = </a:t>
            </a:r>
            <a:r>
              <a:rPr lang="en-US" altLang="en-US" sz="1800" dirty="0" smtClean="0"/>
              <a:t>total net </a:t>
            </a:r>
            <a:r>
              <a:rPr lang="en-US" altLang="en-US" sz="1800" dirty="0"/>
              <a:t>benefit and x = n(n = number of records</a:t>
            </a:r>
            <a:r>
              <a:rPr lang="en-US" altLang="en-US" sz="1800" dirty="0" smtClean="0"/>
              <a:t>).</a:t>
            </a:r>
          </a:p>
          <a:p>
            <a:r>
              <a:rPr lang="en-US" altLang="en-US" sz="1800" dirty="0" smtClean="0"/>
              <a:t>Possibility of Negative slope</a:t>
            </a:r>
          </a:p>
          <a:p>
            <a:r>
              <a:rPr lang="en-US" altLang="en-US" sz="1800" dirty="0" smtClean="0"/>
              <a:t>Example: </a:t>
            </a:r>
          </a:p>
          <a:p>
            <a:pPr lvl="1"/>
            <a:r>
              <a:rPr lang="en-US" altLang="en-US" sz="1800" dirty="0"/>
              <a:t>if the cost of mailing to a person is $</a:t>
            </a:r>
            <a:r>
              <a:rPr lang="en-US" altLang="en-US" sz="1800" dirty="0" smtClean="0"/>
              <a:t>0.65.</a:t>
            </a:r>
          </a:p>
          <a:p>
            <a:pPr lvl="1"/>
            <a:r>
              <a:rPr lang="en-US" altLang="en-US" sz="1800" dirty="0"/>
              <a:t>the value of a responder </a:t>
            </a:r>
            <a:r>
              <a:rPr lang="en-US" altLang="en-US" sz="1800" dirty="0" smtClean="0"/>
              <a:t>is $25</a:t>
            </a:r>
          </a:p>
          <a:p>
            <a:pPr lvl="1"/>
            <a:r>
              <a:rPr lang="en-US" altLang="en-US" sz="1800" dirty="0"/>
              <a:t>the overall response rate is 2</a:t>
            </a:r>
            <a:r>
              <a:rPr lang="en-US" altLang="en-US" sz="1800" dirty="0" smtClean="0"/>
              <a:t>%</a:t>
            </a:r>
          </a:p>
          <a:p>
            <a:pPr lvl="1"/>
            <a:r>
              <a:rPr lang="en-US" altLang="en-US" sz="1800" dirty="0"/>
              <a:t>the expected net value of mailing to a </a:t>
            </a:r>
            <a:r>
              <a:rPr lang="en-US" altLang="en-US" sz="1800" dirty="0" smtClean="0"/>
              <a:t>list of </a:t>
            </a:r>
            <a:r>
              <a:rPr lang="en-US" altLang="en-US" sz="1800" dirty="0"/>
              <a:t>10,000 </a:t>
            </a:r>
            <a:r>
              <a:rPr lang="en-US" altLang="en-US" sz="1800" dirty="0" smtClean="0"/>
              <a:t>is (0.02 X 25 X 10000) – (0.65 X 10000) = 5000 – 6500 = -1500</a:t>
            </a:r>
          </a:p>
          <a:p>
            <a:pPr lvl="2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endParaRPr sz="6000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Google Shape;16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173950"/>
                <a:ext cx="8327100" cy="32499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sz="1800" dirty="0" smtClean="0"/>
                  <a:t>The prediction error for record – 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is defined as the difference between its actual y value and its predicted </a:t>
                </a:r>
                <a:r>
                  <a:rPr lang="cy-GB" sz="1800" dirty="0" smtClean="0"/>
                  <a:t>ŷ</a:t>
                </a:r>
                <a:r>
                  <a:rPr lang="en-US" sz="1800" dirty="0" smtClean="0"/>
                  <a:t> value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1800" b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en-US" sz="1800" b="1" baseline="-250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sz="1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= </a:t>
                </a:r>
                <a:r>
                  <a:rPr lang="cy-GB" sz="1800" b="1" dirty="0">
                    <a:solidFill>
                      <a:srgbClr val="FF0000"/>
                    </a:solidFill>
                  </a:rPr>
                  <a:t>ŷ</a:t>
                </a:r>
                <a:r>
                  <a:rPr lang="cy-GB" sz="1800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sz="1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– </a:t>
                </a:r>
                <a:r>
                  <a:rPr lang="cy-GB" sz="18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cy-GB" sz="1800" b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cy-GB" sz="1800" b="1" dirty="0">
                    <a:solidFill>
                      <a:srgbClr val="FF0000"/>
                    </a:solidFill>
                  </a:rPr>
                  <a:t> </a:t>
                </a:r>
                <a:r>
                  <a:rPr lang="cy-GB" sz="1800" dirty="0" smtClean="0"/>
                  <a:t>.   </a:t>
                </a:r>
                <a:r>
                  <a:rPr lang="cy-GB" sz="1800" dirty="0" smtClean="0">
                    <a:sym typeface="Wingdings" panose="05000000000000000000" pitchFamily="2" charset="2"/>
                  </a:rPr>
                  <a:t></a:t>
                </a:r>
                <a:r>
                  <a:rPr lang="cy-GB" sz="1800" baseline="-25000" dirty="0" smtClean="0"/>
                  <a:t>  </a:t>
                </a:r>
                <a:r>
                  <a:rPr lang="cy-GB" sz="1800" dirty="0"/>
                  <a:t>it can also called </a:t>
                </a:r>
                <a:r>
                  <a:rPr lang="cy-GB" sz="1800" b="1" dirty="0" smtClean="0"/>
                  <a:t>residual</a:t>
                </a:r>
                <a:endParaRPr lang="cy-GB" sz="1800" dirty="0" smtClean="0"/>
              </a:p>
              <a:p>
                <a:pPr lvl="0"/>
                <a:r>
                  <a:rPr lang="cy-GB" sz="1800" dirty="0" smtClean="0"/>
                  <a:t>Few popular numerical measures of predictive accuracy are:</a:t>
                </a:r>
              </a:p>
              <a:p>
                <a:pPr lvl="1"/>
                <a:r>
                  <a:rPr lang="cy-GB" sz="1800" dirty="0" smtClean="0"/>
                  <a:t>MAE (Mean Absolute Error) or MAD (Mean Absolute Deviation):</a:t>
                </a:r>
              </a:p>
              <a:p>
                <a:pPr lvl="2"/>
                <a:r>
                  <a:rPr lang="cy-GB" sz="1800" dirty="0" smtClean="0"/>
                  <a:t>This gives the magnitude of the average absolute error 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1">
                  <a:spcBef>
                    <a:spcPts val="600"/>
                  </a:spcBef>
                  <a:buChar char="◈"/>
                </a:pPr>
                <a:r>
                  <a:rPr lang="en-US" sz="1800" dirty="0" smtClean="0"/>
                  <a:t>Average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2">
                  <a:spcBef>
                    <a:spcPts val="600"/>
                  </a:spcBef>
                  <a:buChar char="◈"/>
                </a:pPr>
                <a:r>
                  <a:rPr lang="en-US" sz="1800" dirty="0" smtClean="0"/>
                  <a:t>This is similar to MAD except that it retains the sign of the errors</a:t>
                </a:r>
              </a:p>
              <a:p>
                <a:pPr lvl="2">
                  <a:spcBef>
                    <a:spcPts val="600"/>
                  </a:spcBef>
                  <a:buChar char="◈"/>
                </a:pPr>
                <a:r>
                  <a:rPr lang="en-US" sz="1800" dirty="0" smtClean="0"/>
                  <a:t>It gives an indication of whether the predictions are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on average over</a:t>
                </a:r>
                <a:r>
                  <a:rPr lang="en-US" sz="1800" dirty="0" smtClean="0"/>
                  <a:t> or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under predicting </a:t>
                </a:r>
                <a:r>
                  <a:rPr lang="en-US" sz="1800" dirty="0" smtClean="0"/>
                  <a:t>the purpose.</a:t>
                </a:r>
                <a:endParaRPr lang="en-US" sz="1800" dirty="0"/>
              </a:p>
              <a:p>
                <a:pPr marL="457200" lvl="0" indent="-393700" algn="l" rtl="0">
                  <a:spcBef>
                    <a:spcPts val="600"/>
                  </a:spcBef>
                  <a:spcAft>
                    <a:spcPts val="0"/>
                  </a:spcAft>
                  <a:buSzPts val="2600"/>
                  <a:buChar char="◈"/>
                </a:pPr>
                <a:endParaRPr 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66" name="Google Shape;16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73950"/>
                <a:ext cx="8327100" cy="3249900"/>
              </a:xfrm>
              <a:prstGeom prst="rect">
                <a:avLst/>
              </a:prstGeom>
              <a:blipFill rotWithShape="1">
                <a:blip r:embed="rId3"/>
                <a:stretch>
                  <a:fillRect l="-1537" t="-3377" b="-7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2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 Accuracy Measures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Google Shape;16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173950"/>
                <a:ext cx="8327100" cy="32499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93700" algn="l" rtl="0">
                  <a:spcBef>
                    <a:spcPts val="600"/>
                  </a:spcBef>
                  <a:spcAft>
                    <a:spcPts val="0"/>
                  </a:spcAft>
                  <a:buSzPts val="2600"/>
                  <a:buChar char="◈"/>
                </a:pPr>
                <a:r>
                  <a:rPr lang="en-US" sz="1800" dirty="0" smtClean="0"/>
                  <a:t>MAPE(Mean Absolute Percentage Error):  100%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1800" dirty="0" smtClean="0"/>
                  <a:t> </a:t>
                </a:r>
              </a:p>
              <a:p>
                <a:pPr lvl="1">
                  <a:spcBef>
                    <a:spcPts val="600"/>
                  </a:spcBef>
                  <a:buChar char="◈"/>
                </a:pPr>
                <a:r>
                  <a:rPr lang="en-US" sz="1800" dirty="0" smtClean="0"/>
                  <a:t>This measure gives a percentage score of how predictions deviate (on average) from actual values.</a:t>
                </a:r>
              </a:p>
              <a:p>
                <a:r>
                  <a:rPr lang="en-US" sz="1800" dirty="0" smtClean="0"/>
                  <a:t>RMSE (Root-Mean-Squared-Error):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nary>
                      </m:e>
                    </m:rad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:r>
                  <a:rPr lang="en-US" altLang="en-US" sz="1800" dirty="0"/>
                  <a:t>This is similar to the </a:t>
                </a:r>
                <a:r>
                  <a:rPr lang="en-US" altLang="en-US" sz="1800" dirty="0" smtClean="0"/>
                  <a:t>standard </a:t>
                </a:r>
                <a:r>
                  <a:rPr lang="en-US" altLang="en-US" sz="1800" dirty="0"/>
                  <a:t>error of estimate in linear regression, except that it is computed on the validation data rather than on the training data.</a:t>
                </a:r>
              </a:p>
              <a:p>
                <a:pPr lvl="1"/>
                <a:r>
                  <a:rPr lang="en-US" altLang="en-US" sz="1800" dirty="0"/>
                  <a:t>It has same units as the  variable </a:t>
                </a:r>
                <a:r>
                  <a:rPr lang="en-US" altLang="en-US" sz="1800" dirty="0" smtClean="0"/>
                  <a:t>predicted.</a:t>
                </a:r>
              </a:p>
              <a:p>
                <a:pPr lvl="1"/>
                <a:r>
                  <a:rPr lang="en-US" altLang="en-US" sz="1800" dirty="0" smtClean="0"/>
                  <a:t>We use </a:t>
                </a:r>
                <a:r>
                  <a:rPr lang="en-US" altLang="en-US" sz="1800" dirty="0"/>
                  <a:t>the </a:t>
                </a:r>
                <a:r>
                  <a:rPr lang="en-US" altLang="en-US" sz="1800" dirty="0" err="1"/>
                  <a:t>r.m.s</a:t>
                </a:r>
                <a:r>
                  <a:rPr lang="en-US" altLang="en-US" sz="1800" dirty="0"/>
                  <a:t>. error as a measure of the </a:t>
                </a:r>
                <a:r>
                  <a:rPr lang="en-US" altLang="en-US" sz="1800" dirty="0">
                    <a:solidFill>
                      <a:srgbClr val="FF0000"/>
                    </a:solidFill>
                  </a:rPr>
                  <a:t>spread of the y values</a:t>
                </a:r>
                <a:r>
                  <a:rPr lang="en-US" altLang="en-US" sz="1800" dirty="0"/>
                  <a:t> about the </a:t>
                </a:r>
                <a:r>
                  <a:rPr lang="en-US" altLang="en-US" sz="1800" dirty="0">
                    <a:solidFill>
                      <a:srgbClr val="FF0000"/>
                    </a:solidFill>
                  </a:rPr>
                  <a:t>predicted y value</a:t>
                </a:r>
                <a:r>
                  <a:rPr lang="en-US" altLang="en-US" sz="1800" dirty="0"/>
                  <a:t>. </a:t>
                </a:r>
                <a:endParaRPr lang="en-US" altLang="en-US" sz="1800" dirty="0" smtClean="0"/>
              </a:p>
              <a:p>
                <a:r>
                  <a:rPr lang="en-US" altLang="en-US" sz="1800" dirty="0" smtClean="0"/>
                  <a:t>Total SSE (Total Sum of squared Errors):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sz="1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/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1800" dirty="0" smtClean="0"/>
              </a:p>
              <a:p>
                <a:pPr lvl="1"/>
                <a:endParaRPr lang="en-US" altLang="en-US" sz="1800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66" name="Google Shape;16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73950"/>
                <a:ext cx="8327100" cy="3249900"/>
              </a:xfrm>
              <a:prstGeom prst="rect">
                <a:avLst/>
              </a:prstGeom>
              <a:blipFill rotWithShape="1">
                <a:blip r:embed="rId3"/>
                <a:stretch>
                  <a:fillRect l="-1537" t="-10694" r="-2050" b="-30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2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nb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6616</Words>
  <Application>Microsoft Office PowerPoint</Application>
  <PresentationFormat>On-screen Show (16:9)</PresentationFormat>
  <Paragraphs>963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Wingdings</vt:lpstr>
      <vt:lpstr>Tinos</vt:lpstr>
      <vt:lpstr>Cambria Math</vt:lpstr>
      <vt:lpstr>Fortinbras template</vt:lpstr>
      <vt:lpstr>Performance Evalution and Prediction</vt:lpstr>
      <vt:lpstr>Evaluating Predictive Performance</vt:lpstr>
      <vt:lpstr>Introduction</vt:lpstr>
      <vt:lpstr>Introduction</vt:lpstr>
      <vt:lpstr>Introduction</vt:lpstr>
      <vt:lpstr>Evaluating predictive performance</vt:lpstr>
      <vt:lpstr>Evaluating predictive performance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Prediction Accuracy Measures</vt:lpstr>
      <vt:lpstr>Judging Classifier Performance</vt:lpstr>
      <vt:lpstr>Judging Classifier Performance</vt:lpstr>
      <vt:lpstr>Judging Classifier Performance</vt:lpstr>
      <vt:lpstr>Judging Classifier Performance</vt:lpstr>
      <vt:lpstr>Judging Classifier Performance</vt:lpstr>
      <vt:lpstr>Judging Classifier Performance</vt:lpstr>
      <vt:lpstr>Judging Classifier Performance</vt:lpstr>
      <vt:lpstr>Judging Classifier Performance</vt:lpstr>
      <vt:lpstr>Judging Classifier Performance</vt:lpstr>
      <vt:lpstr>Judging Classifier Performance</vt:lpstr>
      <vt:lpstr>Judging Classifier Performance</vt:lpstr>
      <vt:lpstr>Judging Classifier Performance</vt:lpstr>
      <vt:lpstr>Judging Classifier Performance</vt:lpstr>
      <vt:lpstr>Performance in Unequal Importance of Classes</vt:lpstr>
      <vt:lpstr>Performance in Unequal Importance of Classes</vt:lpstr>
      <vt:lpstr>Performance in Unequal Importance of Classes</vt:lpstr>
      <vt:lpstr>Performance in Unequal Importance of Classes</vt:lpstr>
      <vt:lpstr>Performance in Unequal Importance of Classes</vt:lpstr>
      <vt:lpstr>Performance in Unequal Importance of Classes</vt:lpstr>
      <vt:lpstr>Performance in Unequal Importance of Classes</vt:lpstr>
      <vt:lpstr>Performance in Unequal Importance of Classes</vt:lpstr>
      <vt:lpstr>Performance in Unequal Importance of Classes</vt:lpstr>
      <vt:lpstr>Performance in Unequal Importance of Classes</vt:lpstr>
      <vt:lpstr>Performance in Unequal Importance of Classes</vt:lpstr>
      <vt:lpstr>Asymmetric misclassification cost</vt:lpstr>
      <vt:lpstr>Asymmetric misclassification cost</vt:lpstr>
      <vt:lpstr>Asymmetric misclassification cost</vt:lpstr>
      <vt:lpstr>Asymmetric misclassification cost</vt:lpstr>
      <vt:lpstr>Asymmetric misclassification cost</vt:lpstr>
      <vt:lpstr>Asymmetric misclassification cost</vt:lpstr>
      <vt:lpstr>Asymmetric misclassification cost</vt:lpstr>
      <vt:lpstr>Generalization to More Than Two Classes</vt:lpstr>
      <vt:lpstr>Judging Ranking Performance</vt:lpstr>
      <vt:lpstr>Judging Ranking Performance</vt:lpstr>
      <vt:lpstr>Judging Ranking Performance</vt:lpstr>
      <vt:lpstr>Judging Ranking Performance</vt:lpstr>
      <vt:lpstr>Judging Ranking Performance</vt:lpstr>
      <vt:lpstr>Judging Ranking Performance</vt:lpstr>
      <vt:lpstr>Judging Ranking Performance</vt:lpstr>
      <vt:lpstr>Judging Ranking Performance</vt:lpstr>
      <vt:lpstr>Judging Ranking Performance</vt:lpstr>
      <vt:lpstr>Judging Ranking Performance</vt:lpstr>
      <vt:lpstr>Judging Ranking Performance</vt:lpstr>
      <vt:lpstr>Judging Ranking Performance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Windows User</cp:lastModifiedBy>
  <cp:revision>99</cp:revision>
  <dcterms:modified xsi:type="dcterms:W3CDTF">2019-03-14T06:45:39Z</dcterms:modified>
</cp:coreProperties>
</file>