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346" r:id="rId3"/>
    <p:sldId id="355" r:id="rId4"/>
    <p:sldId id="358" r:id="rId5"/>
    <p:sldId id="357" r:id="rId6"/>
    <p:sldId id="359" r:id="rId7"/>
    <p:sldId id="360" r:id="rId8"/>
    <p:sldId id="361" r:id="rId9"/>
    <p:sldId id="362" r:id="rId10"/>
    <p:sldId id="366" r:id="rId11"/>
    <p:sldId id="363" r:id="rId12"/>
    <p:sldId id="364" r:id="rId13"/>
    <p:sldId id="365" r:id="rId14"/>
    <p:sldId id="354" r:id="rId15"/>
    <p:sldId id="348" r:id="rId16"/>
    <p:sldId id="347" r:id="rId17"/>
    <p:sldId id="350" r:id="rId18"/>
    <p:sldId id="351" r:id="rId19"/>
    <p:sldId id="352" r:id="rId20"/>
    <p:sldId id="353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262" r:id="rId34"/>
  </p:sldIdLst>
  <p:sldSz cx="9144000" cy="5143500" type="screen16x9"/>
  <p:notesSz cx="6858000" cy="9144000"/>
  <p:embeddedFontLst>
    <p:embeddedFont>
      <p:font typeface="Tinos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34909B-6401-4FC6-9F6B-054A83EE410C}">
  <a:tblStyle styleId="{8E34909B-6401-4FC6-9F6B-054A83EE4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3452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30800" y="1030700"/>
            <a:ext cx="7082400" cy="3082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dist="9525" dir="5400000" algn="bl" rotWithShape="0">
              <a:srgbClr val="66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557275" y="1341650"/>
            <a:ext cx="6029400" cy="27711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9pPr>
          </a:lstStyle>
          <a:p>
            <a:endParaRPr/>
          </a:p>
        </p:txBody>
      </p:sp>
      <p:pic>
        <p:nvPicPr>
          <p:cNvPr id="1026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228600" y="359700"/>
            <a:ext cx="8763000" cy="4424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dist="9525" dir="5400000" algn="bl" rotWithShape="0">
              <a:srgbClr val="66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2100325" y="1022209"/>
            <a:ext cx="7067700" cy="0"/>
          </a:xfrm>
          <a:prstGeom prst="straightConnector1">
            <a:avLst/>
          </a:prstGeom>
          <a:noFill/>
          <a:ln w="9525" cap="flat" cmpd="sng">
            <a:solidFill>
              <a:srgbClr val="E2D7D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381000" y="669775"/>
            <a:ext cx="8403300" cy="3936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27100" cy="32499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◈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§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v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4616575" y="4777309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AD0B2D"/>
                </a:solidFill>
              </a:defRPr>
            </a:lvl1pPr>
            <a:lvl2pPr lvl="1" rtl="0">
              <a:buNone/>
              <a:defRPr>
                <a:solidFill>
                  <a:srgbClr val="AD0B2D"/>
                </a:solidFill>
              </a:defRPr>
            </a:lvl2pPr>
            <a:lvl3pPr lvl="2" rtl="0">
              <a:buNone/>
              <a:defRPr>
                <a:solidFill>
                  <a:srgbClr val="AD0B2D"/>
                </a:solidFill>
              </a:defRPr>
            </a:lvl3pPr>
            <a:lvl4pPr lvl="3" rtl="0">
              <a:buNone/>
              <a:defRPr>
                <a:solidFill>
                  <a:srgbClr val="AD0B2D"/>
                </a:solidFill>
              </a:defRPr>
            </a:lvl4pPr>
            <a:lvl5pPr lvl="4" rtl="0">
              <a:buNone/>
              <a:defRPr>
                <a:solidFill>
                  <a:srgbClr val="AD0B2D"/>
                </a:solidFill>
              </a:defRPr>
            </a:lvl5pPr>
            <a:lvl6pPr lvl="5" rtl="0">
              <a:buNone/>
              <a:defRPr>
                <a:solidFill>
                  <a:srgbClr val="AD0B2D"/>
                </a:solidFill>
              </a:defRPr>
            </a:lvl6pPr>
            <a:lvl7pPr lvl="6" rtl="0">
              <a:buNone/>
              <a:defRPr>
                <a:solidFill>
                  <a:srgbClr val="AD0B2D"/>
                </a:solidFill>
              </a:defRPr>
            </a:lvl7pPr>
            <a:lvl8pPr lvl="7" rtl="0">
              <a:buNone/>
              <a:defRPr>
                <a:solidFill>
                  <a:srgbClr val="AD0B2D"/>
                </a:solidFill>
              </a:defRPr>
            </a:lvl8pPr>
            <a:lvl9pPr lvl="8" rtl="0">
              <a:buNone/>
              <a:defRPr>
                <a:solidFill>
                  <a:srgbClr val="AD0B2D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096700" y="1173950"/>
            <a:ext cx="6687600" cy="3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◈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648200" y="4629150"/>
            <a:ext cx="101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ctrTitle"/>
          </p:nvPr>
        </p:nvSpPr>
        <p:spPr>
          <a:xfrm>
            <a:off x="1557275" y="1341650"/>
            <a:ext cx="6029400" cy="27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Multiple Linear Regression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Simple </a:t>
            </a:r>
            <a:r>
              <a:rPr lang="en-US" dirty="0"/>
              <a:t>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304800" y="112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23950"/>
            <a:ext cx="8763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Simple </a:t>
            </a:r>
            <a:r>
              <a:rPr lang="en-US" dirty="0"/>
              <a:t>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/>
              <a:t>Any straight line fitted to the data will take the </a:t>
            </a:r>
            <a:r>
              <a:rPr lang="en-US" altLang="en-US" sz="1800" dirty="0" smtClean="0"/>
              <a:t>form  y = b</a:t>
            </a:r>
            <a:r>
              <a:rPr lang="en-US" altLang="en-US" sz="1800" baseline="-25000" dirty="0" smtClean="0"/>
              <a:t>0</a:t>
            </a:r>
            <a:r>
              <a:rPr lang="en-US" altLang="en-US" sz="1800" dirty="0" smtClean="0"/>
              <a:t> + b</a:t>
            </a:r>
            <a:r>
              <a:rPr lang="en-US" altLang="en-US" sz="1800" baseline="-25000" dirty="0" smtClean="0"/>
              <a:t>1</a:t>
            </a:r>
            <a:r>
              <a:rPr lang="en-US" altLang="en-US" sz="1800" dirty="0" smtClean="0"/>
              <a:t> x</a:t>
            </a:r>
          </a:p>
          <a:p>
            <a:r>
              <a:rPr lang="en-US" altLang="en-US" sz="1800" dirty="0"/>
              <a:t>where b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and b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denote the intercept and the slope of the </a:t>
            </a:r>
            <a:r>
              <a:rPr lang="en-US" altLang="en-US" sz="1800" dirty="0" smtClean="0"/>
              <a:t>fitted line.</a:t>
            </a:r>
          </a:p>
          <a:p>
            <a:r>
              <a:rPr lang="en-US" altLang="en-US" sz="1800" dirty="0"/>
              <a:t>How good this line fits the data is determined by how close the data points (x</a:t>
            </a:r>
            <a:r>
              <a:rPr lang="en-US" altLang="en-US" sz="1800" baseline="-25000" dirty="0"/>
              <a:t>i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y</a:t>
            </a:r>
            <a:r>
              <a:rPr lang="en-US" altLang="en-US" sz="1800" baseline="-25000" dirty="0" err="1"/>
              <a:t>i</a:t>
            </a:r>
            <a:r>
              <a:rPr lang="en-US" altLang="en-US" sz="1800" dirty="0"/>
              <a:t>) are to the corresponding points on the line</a:t>
            </a:r>
            <a:r>
              <a:rPr lang="en-US" altLang="en-US" sz="1800" dirty="0" smtClean="0"/>
              <a:t>, which </a:t>
            </a:r>
            <a:r>
              <a:rPr lang="en-US" altLang="en-US" sz="1800" dirty="0"/>
              <a:t>are given </a:t>
            </a:r>
            <a:r>
              <a:rPr lang="en-US" altLang="en-US" sz="1800" dirty="0" smtClean="0"/>
              <a:t>by </a:t>
            </a:r>
          </a:p>
          <a:p>
            <a:pPr lvl="1"/>
            <a:r>
              <a:rPr lang="en-US" altLang="en-US" sz="1800" dirty="0"/>
              <a:t>for a given value xi, the observed value of the </a:t>
            </a:r>
            <a:r>
              <a:rPr lang="en-US" altLang="en-US" sz="1800" dirty="0" smtClean="0"/>
              <a:t>dependent variable </a:t>
            </a:r>
            <a:r>
              <a:rPr lang="en-US" altLang="en-US" sz="1800" dirty="0"/>
              <a:t>is </a:t>
            </a:r>
            <a:r>
              <a:rPr lang="en-US" altLang="en-US" sz="1800" b="1" dirty="0" err="1"/>
              <a:t>y</a:t>
            </a:r>
            <a:r>
              <a:rPr lang="en-US" altLang="en-US" sz="1800" b="1" baseline="-25000" dirty="0" err="1"/>
              <a:t>i</a:t>
            </a:r>
            <a:r>
              <a:rPr lang="en-US" altLang="en-US" sz="1800" dirty="0"/>
              <a:t> and the corresponding prediction from the </a:t>
            </a:r>
            <a:r>
              <a:rPr lang="en-US" altLang="en-US" sz="1800" dirty="0" smtClean="0"/>
              <a:t>line is </a:t>
            </a:r>
            <a:r>
              <a:rPr lang="en-US" altLang="en-US" sz="1800" b="1" dirty="0"/>
              <a:t>ˆ</a:t>
            </a:r>
            <a:r>
              <a:rPr lang="en-US" altLang="en-US" sz="1800" b="1" dirty="0" err="1" smtClean="0"/>
              <a:t>yi</a:t>
            </a:r>
            <a:endParaRPr lang="en-US" altLang="en-US" sz="1800" b="1" dirty="0" smtClean="0"/>
          </a:p>
          <a:p>
            <a:pPr lvl="1"/>
            <a:r>
              <a:rPr lang="en-US" altLang="en-US" sz="1800" dirty="0" smtClean="0"/>
              <a:t>The residual is calculated as the difference between the two is </a:t>
            </a:r>
          </a:p>
          <a:p>
            <a:pPr lvl="1"/>
            <a:r>
              <a:rPr lang="en-US" altLang="en-US" sz="1800" dirty="0" smtClean="0"/>
              <a:t>If the residual is negative then </a:t>
            </a:r>
            <a:r>
              <a:rPr lang="en-US" sz="1800" dirty="0"/>
              <a:t>the observed value lies below the </a:t>
            </a:r>
            <a:r>
              <a:rPr lang="en-US" sz="1800" dirty="0" smtClean="0"/>
              <a:t>prediction</a:t>
            </a:r>
          </a:p>
          <a:p>
            <a:pPr lvl="1"/>
            <a:r>
              <a:rPr lang="en-US" altLang="en-US" sz="1800" dirty="0" smtClean="0"/>
              <a:t>If the residual is positive then </a:t>
            </a:r>
            <a:r>
              <a:rPr lang="en-US" sz="1800" dirty="0"/>
              <a:t>the observed value lies above the </a:t>
            </a:r>
            <a:r>
              <a:rPr lang="en-US" sz="1800" dirty="0" smtClean="0"/>
              <a:t>prediction.</a:t>
            </a:r>
          </a:p>
          <a:p>
            <a:pPr lvl="1"/>
            <a:r>
              <a:rPr lang="en-US" altLang="en-US" sz="1800" dirty="0"/>
              <a:t>The residuals need to be combined in some way to give an </a:t>
            </a:r>
            <a:r>
              <a:rPr lang="en-US" altLang="en-US" sz="1800" dirty="0" smtClean="0"/>
              <a:t>overall measure </a:t>
            </a:r>
            <a:r>
              <a:rPr lang="en-US" altLang="en-US" sz="1800" dirty="0"/>
              <a:t>of how well the particular line fits the </a:t>
            </a:r>
            <a:r>
              <a:rPr lang="en-US" altLang="en-US" sz="1800" dirty="0" smtClean="0"/>
              <a:t>data</a:t>
            </a:r>
          </a:p>
          <a:p>
            <a:pPr lvl="1"/>
            <a:r>
              <a:rPr lang="en-US" altLang="en-US" sz="1800" dirty="0"/>
              <a:t>positive and negative </a:t>
            </a:r>
            <a:r>
              <a:rPr lang="en-US" altLang="en-US" sz="1800" dirty="0" smtClean="0"/>
              <a:t>residuals need </a:t>
            </a:r>
            <a:r>
              <a:rPr lang="en-US" altLang="en-US" sz="1800" dirty="0"/>
              <a:t>add to the lack of fit</a:t>
            </a:r>
            <a:r>
              <a:rPr lang="en-US" altLang="en-US" sz="1800" dirty="0" smtClean="0"/>
              <a:t>.</a:t>
            </a:r>
          </a:p>
          <a:p>
            <a:pPr lvl="1"/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00275"/>
            <a:ext cx="14382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137" y="3057525"/>
            <a:ext cx="1200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Simple </a:t>
            </a:r>
            <a:r>
              <a:rPr lang="en-US" dirty="0"/>
              <a:t>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A </a:t>
            </a:r>
            <a:r>
              <a:rPr lang="en-US" altLang="en-US" sz="1800" dirty="0"/>
              <a:t>commonly used </a:t>
            </a:r>
            <a:r>
              <a:rPr lang="en-US" altLang="en-US" sz="1800" dirty="0" smtClean="0"/>
              <a:t>measure of </a:t>
            </a:r>
            <a:r>
              <a:rPr lang="en-US" altLang="en-US" sz="1800" dirty="0"/>
              <a:t>lack-of-fit is the Residual Sum of Squares, RSS, </a:t>
            </a:r>
            <a:r>
              <a:rPr lang="en-US" altLang="en-US" sz="1800" dirty="0" smtClean="0"/>
              <a:t>which is </a:t>
            </a:r>
            <a:r>
              <a:rPr lang="en-US" altLang="en-US" sz="1800" dirty="0"/>
              <a:t>also known as Sum of Squared </a:t>
            </a:r>
            <a:r>
              <a:rPr lang="en-US" altLang="en-US" sz="1800" dirty="0" smtClean="0"/>
              <a:t>Errors</a:t>
            </a:r>
          </a:p>
          <a:p>
            <a:endParaRPr lang="en-US" altLang="en-US" sz="1800" dirty="0"/>
          </a:p>
          <a:p>
            <a:r>
              <a:rPr lang="en-US" altLang="en-US" sz="1800" dirty="0" smtClean="0"/>
              <a:t>The </a:t>
            </a:r>
            <a:r>
              <a:rPr lang="en-US" altLang="en-US" sz="1800" dirty="0"/>
              <a:t>best line will result </a:t>
            </a:r>
            <a:r>
              <a:rPr lang="en-US" altLang="en-US" sz="1800" dirty="0" smtClean="0"/>
              <a:t>in the </a:t>
            </a:r>
            <a:r>
              <a:rPr lang="en-US" altLang="en-US" sz="1800" dirty="0"/>
              <a:t>smallest RSS from all possible candidate lines b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+ b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x</a:t>
            </a:r>
            <a:r>
              <a:rPr lang="en-US" altLang="en-US" sz="1800" dirty="0" smtClean="0"/>
              <a:t>.</a:t>
            </a:r>
          </a:p>
          <a:p>
            <a:r>
              <a:rPr lang="en-US" altLang="en-US" sz="1800" dirty="0" smtClean="0"/>
              <a:t>This smallest </a:t>
            </a:r>
            <a:r>
              <a:rPr lang="en-US" altLang="en-US" sz="1800" dirty="0"/>
              <a:t>RSS indicates that the correspondence between the </a:t>
            </a:r>
            <a:r>
              <a:rPr lang="en-US" altLang="en-US" sz="1800" dirty="0" smtClean="0"/>
              <a:t>data and </a:t>
            </a:r>
            <a:r>
              <a:rPr lang="en-US" altLang="en-US" sz="1800" dirty="0"/>
              <a:t>the fitted line is as good as it can possibly be</a:t>
            </a:r>
            <a:r>
              <a:rPr lang="en-US" altLang="en-US" sz="1800" dirty="0" smtClean="0"/>
              <a:t>. </a:t>
            </a:r>
            <a:r>
              <a:rPr lang="en-US" altLang="en-US" sz="1800" dirty="0" smtClean="0">
                <a:sym typeface="Wingdings" panose="05000000000000000000" pitchFamily="2" charset="2"/>
              </a:rPr>
              <a:t> this line is called </a:t>
            </a:r>
            <a:r>
              <a:rPr lang="en-US" sz="1800" dirty="0"/>
              <a:t>least squares regression (LSR) line and </a:t>
            </a:r>
            <a:r>
              <a:rPr lang="en-US" sz="1800" dirty="0" smtClean="0"/>
              <a:t>the estimates </a:t>
            </a:r>
            <a:r>
              <a:rPr lang="en-US" sz="1800" dirty="0"/>
              <a:t>of the intercept and slope obtained from the LSR </a:t>
            </a:r>
            <a:r>
              <a:rPr lang="en-US" sz="1800" dirty="0" smtClean="0"/>
              <a:t>line are </a:t>
            </a:r>
            <a:r>
              <a:rPr lang="en-US" sz="1800" dirty="0"/>
              <a:t>denoted </a:t>
            </a:r>
            <a:r>
              <a:rPr lang="en-US" sz="1800" dirty="0" smtClean="0"/>
              <a:t>by       and    .</a:t>
            </a:r>
          </a:p>
          <a:p>
            <a:r>
              <a:rPr lang="en-US" sz="1800" dirty="0" smtClean="0"/>
              <a:t>The RSS is </a:t>
            </a:r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43050"/>
            <a:ext cx="29337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33750"/>
            <a:ext cx="2857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70984"/>
            <a:ext cx="209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67150"/>
            <a:ext cx="31051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8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Simple </a:t>
            </a:r>
            <a:r>
              <a:rPr lang="en-US" dirty="0"/>
              <a:t>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The </a:t>
            </a:r>
            <a:r>
              <a:rPr lang="en-US" altLang="en-US" sz="1800" dirty="0"/>
              <a:t>aim is to find values for b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and b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such that RSS </a:t>
            </a:r>
            <a:r>
              <a:rPr lang="en-US" altLang="en-US" sz="1800" dirty="0" smtClean="0"/>
              <a:t>is minimized. </a:t>
            </a:r>
            <a:r>
              <a:rPr lang="en-US" altLang="en-US" sz="1800" dirty="0">
                <a:sym typeface="Wingdings" panose="05000000000000000000" pitchFamily="2" charset="2"/>
              </a:rPr>
              <a:t> In order to do this, the partial derivative of </a:t>
            </a:r>
            <a:r>
              <a:rPr lang="en-US" altLang="en-US" sz="1800" dirty="0" smtClean="0">
                <a:sym typeface="Wingdings" panose="05000000000000000000" pitchFamily="2" charset="2"/>
              </a:rPr>
              <a:t>RSS with </a:t>
            </a:r>
            <a:r>
              <a:rPr lang="en-US" altLang="en-US" sz="1800" dirty="0">
                <a:sym typeface="Wingdings" panose="05000000000000000000" pitchFamily="2" charset="2"/>
              </a:rPr>
              <a:t>respect to each b</a:t>
            </a:r>
            <a:r>
              <a:rPr lang="en-US" altLang="en-US" sz="1800" baseline="-25000" dirty="0">
                <a:sym typeface="Wingdings" panose="05000000000000000000" pitchFamily="2" charset="2"/>
              </a:rPr>
              <a:t>0</a:t>
            </a:r>
            <a:r>
              <a:rPr lang="en-US" altLang="en-US" sz="1800" dirty="0">
                <a:sym typeface="Wingdings" panose="05000000000000000000" pitchFamily="2" charset="2"/>
              </a:rPr>
              <a:t> and b</a:t>
            </a:r>
            <a:r>
              <a:rPr lang="en-US" altLang="en-US" sz="1800" baseline="-25000" dirty="0">
                <a:sym typeface="Wingdings" panose="05000000000000000000" pitchFamily="2" charset="2"/>
              </a:rPr>
              <a:t>1</a:t>
            </a:r>
            <a:r>
              <a:rPr lang="en-US" altLang="en-US" sz="1800" dirty="0">
                <a:sym typeface="Wingdings" panose="05000000000000000000" pitchFamily="2" charset="2"/>
              </a:rPr>
              <a:t> are taken and equated to </a:t>
            </a:r>
            <a:r>
              <a:rPr lang="en-US" altLang="en-US" sz="1800" dirty="0" smtClean="0">
                <a:sym typeface="Wingdings" panose="05000000000000000000" pitchFamily="2" charset="2"/>
              </a:rPr>
              <a:t>zero.</a:t>
            </a: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r>
              <a:rPr lang="en-US" altLang="en-US" sz="1800" dirty="0">
                <a:sym typeface="Wingdings" panose="05000000000000000000" pitchFamily="2" charset="2"/>
              </a:rPr>
              <a:t>The solution to these equations yields the least squares </a:t>
            </a:r>
            <a:r>
              <a:rPr lang="en-US" altLang="en-US" sz="1800" dirty="0" smtClean="0">
                <a:sym typeface="Wingdings" panose="05000000000000000000" pitchFamily="2" charset="2"/>
              </a:rPr>
              <a:t>regression estimates</a:t>
            </a: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endParaRPr lang="en-US" altLang="en-US" sz="1800" dirty="0" smtClean="0"/>
          </a:p>
          <a:p>
            <a:r>
              <a:rPr lang="en-US" sz="1800" dirty="0"/>
              <a:t>where ¯y and ¯x denote the mean of y and </a:t>
            </a:r>
            <a:r>
              <a:rPr lang="en-US" sz="1800" dirty="0" smtClean="0"/>
              <a:t>x.</a:t>
            </a:r>
            <a:endParaRPr lang="en-US" altLang="en-US" sz="1800" dirty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781175"/>
            <a:ext cx="41433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90949"/>
            <a:ext cx="30670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0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Multiple 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/>
              <a:t>Linear Regression model for the purpose of prediction.</a:t>
            </a:r>
          </a:p>
          <a:p>
            <a:r>
              <a:rPr lang="en-US" altLang="en-US" sz="1800" dirty="0" smtClean="0"/>
              <a:t>A </a:t>
            </a:r>
            <a:r>
              <a:rPr lang="en-US" altLang="en-US" sz="1800" dirty="0"/>
              <a:t>form of statistical modeling that attempts to evaluate the relationship between one variable (termed the dependent variable) and one or more other variables (termed the independent variables</a:t>
            </a:r>
            <a:r>
              <a:rPr lang="en-US" altLang="en-US" sz="1800" dirty="0" smtClean="0"/>
              <a:t>).</a:t>
            </a:r>
          </a:p>
          <a:p>
            <a:r>
              <a:rPr lang="en-US" altLang="en-US" sz="1800" dirty="0"/>
              <a:t>It is a form of global analysis as it only produces a single equation for the relationship.</a:t>
            </a:r>
          </a:p>
          <a:p>
            <a:r>
              <a:rPr lang="en-US" altLang="en-US" sz="1800" dirty="0"/>
              <a:t>A model for predicting one variable from another.</a:t>
            </a:r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8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Multiple 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Most popular </a:t>
            </a:r>
            <a:r>
              <a:rPr lang="en-US" altLang="en-US" sz="1800" dirty="0"/>
              <a:t>model for making predictions is the multiple linear </a:t>
            </a:r>
            <a:r>
              <a:rPr lang="en-US" altLang="en-US" sz="1800" dirty="0" smtClean="0"/>
              <a:t>regression model.</a:t>
            </a:r>
          </a:p>
          <a:p>
            <a:r>
              <a:rPr lang="en-US" altLang="en-US" sz="1800" dirty="0"/>
              <a:t>This model is used to fit a relationship between a numerical outcome </a:t>
            </a:r>
            <a:r>
              <a:rPr lang="en-US" altLang="en-US" sz="1800" dirty="0" smtClean="0"/>
              <a:t>variable Y (also called response, target, or dependent variable) and a set of predictors X</a:t>
            </a:r>
            <a:r>
              <a:rPr lang="en-US" altLang="en-US" sz="1800" baseline="-25000" dirty="0" smtClean="0"/>
              <a:t>1</a:t>
            </a:r>
            <a:r>
              <a:rPr lang="en-US" altLang="en-US" sz="1800" dirty="0" smtClean="0"/>
              <a:t>, X</a:t>
            </a:r>
            <a:r>
              <a:rPr lang="en-US" altLang="en-US" sz="1800" baseline="-25000" dirty="0" smtClean="0"/>
              <a:t>2</a:t>
            </a:r>
            <a:r>
              <a:rPr lang="en-US" altLang="en-US" sz="1800" dirty="0" smtClean="0"/>
              <a:t>,…,</a:t>
            </a:r>
            <a:r>
              <a:rPr lang="en-US" altLang="en-US" sz="1800" dirty="0" err="1" smtClean="0"/>
              <a:t>X</a:t>
            </a:r>
            <a:r>
              <a:rPr lang="en-US" altLang="en-US" sz="1800" baseline="-25000" dirty="0" err="1" smtClean="0"/>
              <a:t>p</a:t>
            </a:r>
            <a:r>
              <a:rPr lang="en-US" altLang="en-US" sz="1800" dirty="0" smtClean="0"/>
              <a:t> (also referred as independent variables, input variables, repressors, covariates).</a:t>
            </a:r>
          </a:p>
          <a:p>
            <a:r>
              <a:rPr lang="en-US" altLang="en-US" sz="1800" dirty="0"/>
              <a:t>The assumption is that the following function </a:t>
            </a:r>
            <a:r>
              <a:rPr lang="en-US" altLang="en-US" sz="1800" dirty="0" smtClean="0"/>
              <a:t>approximates the </a:t>
            </a:r>
            <a:r>
              <a:rPr lang="en-US" altLang="en-US" sz="1800" dirty="0"/>
              <a:t>relationship between the predictors and outcome variable</a:t>
            </a:r>
            <a:r>
              <a:rPr lang="en-US" altLang="en-US" sz="1800" dirty="0" smtClean="0"/>
              <a:t>:</a:t>
            </a:r>
          </a:p>
          <a:p>
            <a:endParaRPr lang="en-US" altLang="en-US" sz="1800" dirty="0"/>
          </a:p>
          <a:p>
            <a:r>
              <a:rPr lang="en-US" altLang="en-US" sz="1800" dirty="0"/>
              <a:t>where </a:t>
            </a:r>
            <a:r>
              <a:rPr lang="el-GR" altLang="en-US" sz="1800" dirty="0" smtClean="0"/>
              <a:t>β</a:t>
            </a:r>
            <a:r>
              <a:rPr lang="en-US" altLang="en-US" sz="1800" baseline="-25000" dirty="0" smtClean="0"/>
              <a:t>0</a:t>
            </a:r>
            <a:r>
              <a:rPr lang="en-US" altLang="en-US" sz="1800" dirty="0" smtClean="0"/>
              <a:t>,…, </a:t>
            </a:r>
            <a:r>
              <a:rPr lang="el-GR" altLang="en-US" sz="1800" dirty="0" smtClean="0"/>
              <a:t>β</a:t>
            </a:r>
            <a:r>
              <a:rPr lang="en-US" altLang="en-US" sz="1800" baseline="-25000" dirty="0"/>
              <a:t>p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are coefficients and ϵ is the noise or unexplained </a:t>
            </a:r>
            <a:r>
              <a:rPr lang="en-US" altLang="en-US" sz="1800" dirty="0" smtClean="0"/>
              <a:t>part.</a:t>
            </a:r>
          </a:p>
          <a:p>
            <a:r>
              <a:rPr lang="en-US" altLang="en-US" sz="1800" dirty="0"/>
              <a:t>Data </a:t>
            </a:r>
            <a:r>
              <a:rPr lang="en-US" altLang="en-US" sz="1800" dirty="0" smtClean="0"/>
              <a:t>are then </a:t>
            </a:r>
            <a:r>
              <a:rPr lang="en-US" altLang="en-US" sz="1800" dirty="0"/>
              <a:t>used to estimate the coefficients and to quantify the noise</a:t>
            </a:r>
            <a:r>
              <a:rPr lang="en-US" altLang="en-US" sz="1800" dirty="0" smtClean="0"/>
              <a:t>.</a:t>
            </a:r>
          </a:p>
          <a:p>
            <a:r>
              <a:rPr lang="en-US" altLang="en-US" sz="1800" dirty="0"/>
              <a:t>In </a:t>
            </a:r>
            <a:r>
              <a:rPr lang="en-US" altLang="en-US" sz="1800" dirty="0" smtClean="0"/>
              <a:t>predictive modeling</a:t>
            </a:r>
            <a:r>
              <a:rPr lang="en-US" altLang="en-US" sz="1800" dirty="0"/>
              <a:t>, the data are also used to evaluate model performance.</a:t>
            </a:r>
          </a:p>
          <a:p>
            <a:endParaRPr lang="en-US" altLang="en-US" sz="1800" dirty="0"/>
          </a:p>
          <a:p>
            <a:pPr lvl="1"/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28950"/>
            <a:ext cx="54197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1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Multiple 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Regression </a:t>
            </a:r>
            <a:r>
              <a:rPr lang="en-US" altLang="en-US" sz="1800" dirty="0"/>
              <a:t>modeling means not only estimating the coefficients but </a:t>
            </a:r>
            <a:r>
              <a:rPr lang="en-US" altLang="en-US" sz="1800" dirty="0" smtClean="0"/>
              <a:t>also choosing </a:t>
            </a:r>
            <a:r>
              <a:rPr lang="en-US" altLang="en-US" sz="1800" dirty="0"/>
              <a:t>which predictors to include and in what </a:t>
            </a:r>
            <a:r>
              <a:rPr lang="en-US" altLang="en-US" sz="1800" dirty="0" smtClean="0"/>
              <a:t>form.</a:t>
            </a:r>
          </a:p>
          <a:p>
            <a:pPr lvl="1"/>
            <a:r>
              <a:rPr lang="en-US" altLang="en-US" sz="1800" dirty="0" smtClean="0"/>
              <a:t>Example: numerical predictor can be included as is, in logarithmic form, etc.</a:t>
            </a:r>
          </a:p>
          <a:p>
            <a:r>
              <a:rPr lang="en-US" altLang="en-US" sz="1800" dirty="0"/>
              <a:t>Choosing the right </a:t>
            </a:r>
            <a:r>
              <a:rPr lang="en-US" altLang="en-US" sz="1800" dirty="0" smtClean="0"/>
              <a:t>form of numerical predictor is </a:t>
            </a:r>
            <a:r>
              <a:rPr lang="en-US" altLang="en-US" sz="1800" dirty="0"/>
              <a:t>depends on </a:t>
            </a:r>
            <a:r>
              <a:rPr lang="en-US" altLang="en-US" sz="1800" dirty="0" smtClean="0"/>
              <a:t>domain knowledge</a:t>
            </a:r>
            <a:r>
              <a:rPr lang="en-US" altLang="en-US" sz="1800" dirty="0"/>
              <a:t>, data availability, and needed predictive power</a:t>
            </a:r>
            <a:r>
              <a:rPr lang="en-US" altLang="en-US" sz="1800" dirty="0" smtClean="0"/>
              <a:t>.</a:t>
            </a:r>
          </a:p>
          <a:p>
            <a:r>
              <a:rPr lang="en-US" altLang="en-US" sz="1800" dirty="0" smtClean="0"/>
              <a:t>Applications:</a:t>
            </a:r>
          </a:p>
          <a:p>
            <a:pPr lvl="1"/>
            <a:r>
              <a:rPr lang="en-US" altLang="en-US" sz="1800" dirty="0"/>
              <a:t>predicting customer activity on credit </a:t>
            </a:r>
            <a:r>
              <a:rPr lang="en-US" altLang="en-US" sz="1800" dirty="0" smtClean="0"/>
              <a:t>cards</a:t>
            </a:r>
          </a:p>
          <a:p>
            <a:pPr lvl="2"/>
            <a:r>
              <a:rPr lang="en-US" altLang="en-US" sz="1800" dirty="0" smtClean="0"/>
              <a:t>Their demographics </a:t>
            </a:r>
            <a:r>
              <a:rPr lang="en-US" altLang="en-US" sz="1800" dirty="0"/>
              <a:t>and historical activity </a:t>
            </a:r>
            <a:r>
              <a:rPr lang="en-US" altLang="en-US" sz="1800" dirty="0" smtClean="0"/>
              <a:t>patterns</a:t>
            </a:r>
          </a:p>
          <a:p>
            <a:pPr lvl="1"/>
            <a:r>
              <a:rPr lang="en-US" altLang="en-US" sz="1800" dirty="0"/>
              <a:t>predicting expenditures on </a:t>
            </a:r>
            <a:r>
              <a:rPr lang="en-US" altLang="en-US" sz="1800" dirty="0" smtClean="0"/>
              <a:t>vacation travel </a:t>
            </a:r>
            <a:r>
              <a:rPr lang="en-US" altLang="en-US" sz="1800" dirty="0"/>
              <a:t>based on historical frequent flyer </a:t>
            </a:r>
            <a:r>
              <a:rPr lang="en-US" altLang="en-US" sz="1800" dirty="0" smtClean="0"/>
              <a:t>data, </a:t>
            </a:r>
            <a:r>
              <a:rPr lang="en-US" altLang="en-US" sz="1800" dirty="0" err="1" smtClean="0"/>
              <a:t>etc</a:t>
            </a:r>
            <a:endParaRPr lang="en-US" altLang="en-US" sz="1800" dirty="0" smtClean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39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Explanatory vs. Predictive Modeling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Two </a:t>
            </a:r>
            <a:r>
              <a:rPr lang="en-US" altLang="en-US" sz="1800" dirty="0"/>
              <a:t>popular but </a:t>
            </a:r>
            <a:r>
              <a:rPr lang="en-US" altLang="en-US" sz="1800" dirty="0" smtClean="0"/>
              <a:t>different objectives </a:t>
            </a:r>
            <a:r>
              <a:rPr lang="en-US" altLang="en-US" sz="1800" dirty="0"/>
              <a:t>behind fitting a regression model are</a:t>
            </a:r>
            <a:r>
              <a:rPr lang="en-US" altLang="en-US" sz="1800" dirty="0" smtClean="0"/>
              <a:t>:</a:t>
            </a:r>
          </a:p>
          <a:p>
            <a:pPr lvl="1"/>
            <a:r>
              <a:rPr lang="en-US" altLang="en-US" sz="1800" dirty="0"/>
              <a:t>Explaining or quantifying the average effect of inputs on an </a:t>
            </a:r>
            <a:r>
              <a:rPr lang="en-US" altLang="en-US" sz="1800" dirty="0" smtClean="0"/>
              <a:t>outcome </a:t>
            </a:r>
            <a:r>
              <a:rPr lang="en-US" altLang="en-US" sz="1800" dirty="0" smtClean="0">
                <a:sym typeface="Wingdings" panose="05000000000000000000" pitchFamily="2" charset="2"/>
              </a:rPr>
              <a:t> explanatory task  statistical approach</a:t>
            </a:r>
          </a:p>
          <a:p>
            <a:pPr lvl="2"/>
            <a:r>
              <a:rPr lang="en-US" altLang="en-US" sz="1800" dirty="0"/>
              <a:t>data are treated as a random sample from a larger population of </a:t>
            </a:r>
            <a:r>
              <a:rPr lang="en-US" altLang="en-US" sz="1800" dirty="0" smtClean="0"/>
              <a:t>interest.</a:t>
            </a:r>
          </a:p>
          <a:p>
            <a:pPr lvl="2"/>
            <a:r>
              <a:rPr lang="en-US" altLang="en-US" sz="1800" dirty="0"/>
              <a:t>regression model </a:t>
            </a:r>
            <a:r>
              <a:rPr lang="en-US" altLang="en-US" sz="1800" dirty="0" smtClean="0"/>
              <a:t>estimated from this sample is </a:t>
            </a:r>
            <a:r>
              <a:rPr lang="en-US" altLang="en-US" sz="1800" dirty="0"/>
              <a:t>an attempt to capture </a:t>
            </a:r>
            <a:r>
              <a:rPr lang="en-US" altLang="en-US" sz="1800" dirty="0" smtClean="0"/>
              <a:t>the average </a:t>
            </a:r>
            <a:r>
              <a:rPr lang="en-US" altLang="en-US" sz="1800" dirty="0"/>
              <a:t>relationship in the larger </a:t>
            </a:r>
            <a:r>
              <a:rPr lang="en-US" altLang="en-US" sz="1800" dirty="0" smtClean="0"/>
              <a:t>population.</a:t>
            </a:r>
          </a:p>
          <a:p>
            <a:pPr lvl="2"/>
            <a:r>
              <a:rPr lang="en-US" altLang="en-US" sz="1800" dirty="0" smtClean="0"/>
              <a:t>Used in decision making.</a:t>
            </a:r>
          </a:p>
          <a:p>
            <a:pPr lvl="2"/>
            <a:r>
              <a:rPr lang="en-US" altLang="en-US" sz="1800" dirty="0"/>
              <a:t>When the causal </a:t>
            </a:r>
            <a:r>
              <a:rPr lang="en-US" altLang="en-US" sz="1800" b="1" dirty="0"/>
              <a:t>structure is unknown</a:t>
            </a:r>
            <a:r>
              <a:rPr lang="en-US" altLang="en-US" sz="1800" dirty="0"/>
              <a:t>, then this model quantifies </a:t>
            </a:r>
            <a:r>
              <a:rPr lang="en-US" altLang="en-US" sz="1800" dirty="0" smtClean="0"/>
              <a:t>the degree </a:t>
            </a:r>
            <a:r>
              <a:rPr lang="en-US" altLang="en-US" sz="1800" dirty="0"/>
              <a:t>of association between the inputs and outcome variable, and the </a:t>
            </a:r>
            <a:r>
              <a:rPr lang="en-US" altLang="en-US" sz="1800" dirty="0" smtClean="0"/>
              <a:t>approach is </a:t>
            </a:r>
            <a:r>
              <a:rPr lang="en-US" altLang="en-US" sz="1800" dirty="0"/>
              <a:t>called </a:t>
            </a:r>
            <a:r>
              <a:rPr lang="en-US" altLang="en-US" sz="1800" b="1" dirty="0"/>
              <a:t>descriptive modeling</a:t>
            </a:r>
            <a:r>
              <a:rPr lang="en-US" altLang="en-US" sz="1800" dirty="0"/>
              <a:t>.</a:t>
            </a:r>
            <a:endParaRPr lang="en-US" altLang="en-US" sz="1800" dirty="0" smtClean="0"/>
          </a:p>
          <a:p>
            <a:pPr lvl="1"/>
            <a:r>
              <a:rPr lang="en-US" altLang="en-US" sz="1800" dirty="0"/>
              <a:t>Predicting the outcome value for new records, given their input </a:t>
            </a:r>
            <a:r>
              <a:rPr lang="en-US" altLang="en-US" sz="1800" dirty="0" smtClean="0"/>
              <a:t>values </a:t>
            </a:r>
            <a:r>
              <a:rPr lang="en-US" altLang="en-US" sz="1800" dirty="0" smtClean="0">
                <a:sym typeface="Wingdings" panose="05000000000000000000" pitchFamily="2" charset="2"/>
              </a:rPr>
              <a:t> predictive task</a:t>
            </a:r>
          </a:p>
          <a:p>
            <a:pPr lvl="2"/>
            <a:r>
              <a:rPr lang="en-US" altLang="en-US" sz="1800" dirty="0" smtClean="0"/>
              <a:t>Micro decision making</a:t>
            </a:r>
          </a:p>
          <a:p>
            <a:pPr lvl="2"/>
            <a:endParaRPr lang="en-US" altLang="en-US" sz="1800" dirty="0"/>
          </a:p>
          <a:p>
            <a:pPr lvl="1"/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37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Explanatory vs. Predictive Modeling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/>
              <a:t>Both explanatory and predictive </a:t>
            </a:r>
            <a:r>
              <a:rPr lang="en-US" altLang="en-US" sz="1800" dirty="0" smtClean="0"/>
              <a:t>modeling involve </a:t>
            </a:r>
          </a:p>
          <a:p>
            <a:pPr lvl="1"/>
            <a:r>
              <a:rPr lang="en-US" altLang="en-US" sz="1800" dirty="0" smtClean="0"/>
              <a:t>Using dataset to fit a model</a:t>
            </a:r>
          </a:p>
          <a:p>
            <a:pPr lvl="1"/>
            <a:r>
              <a:rPr lang="en-US" altLang="en-US" sz="1800" dirty="0" smtClean="0"/>
              <a:t>Checking model validity</a:t>
            </a:r>
          </a:p>
          <a:p>
            <a:pPr lvl="1"/>
            <a:r>
              <a:rPr lang="en-US" altLang="en-US" sz="1800" dirty="0" smtClean="0"/>
              <a:t>Assessing its performance</a:t>
            </a:r>
          </a:p>
          <a:p>
            <a:pPr lvl="1"/>
            <a:r>
              <a:rPr lang="en-US" altLang="en-US" sz="1800" dirty="0" smtClean="0"/>
              <a:t>Compare other models</a:t>
            </a:r>
          </a:p>
          <a:p>
            <a:r>
              <a:rPr lang="en-US" altLang="en-US" sz="1800" dirty="0"/>
              <a:t>In explanatory and descriptive </a:t>
            </a:r>
            <a:r>
              <a:rPr lang="en-US" altLang="en-US" sz="1800" dirty="0" smtClean="0"/>
              <a:t>modeling, the focus is </a:t>
            </a:r>
          </a:p>
          <a:p>
            <a:pPr lvl="1"/>
            <a:r>
              <a:rPr lang="en-US" altLang="en-US" sz="1800" dirty="0"/>
              <a:t>on </a:t>
            </a:r>
            <a:r>
              <a:rPr lang="en-US" altLang="en-US" sz="1800" dirty="0" smtClean="0"/>
              <a:t>modeling the </a:t>
            </a:r>
            <a:r>
              <a:rPr lang="en-US" altLang="en-US" sz="1800" dirty="0"/>
              <a:t>average </a:t>
            </a:r>
            <a:r>
              <a:rPr lang="en-US" altLang="en-US" sz="1800" dirty="0" smtClean="0"/>
              <a:t>record</a:t>
            </a:r>
          </a:p>
          <a:p>
            <a:pPr lvl="1"/>
            <a:r>
              <a:rPr lang="en-US" altLang="en-US" sz="1800" dirty="0"/>
              <a:t>try to fit the best model to the data in an attempt to </a:t>
            </a:r>
            <a:r>
              <a:rPr lang="en-US" altLang="en-US" sz="1800" dirty="0" smtClean="0"/>
              <a:t>learn about </a:t>
            </a:r>
            <a:r>
              <a:rPr lang="en-US" altLang="en-US" sz="1800" dirty="0"/>
              <a:t>the underlying relationship in the </a:t>
            </a:r>
            <a:r>
              <a:rPr lang="en-US" altLang="en-US" sz="1800" dirty="0" smtClean="0"/>
              <a:t>population.</a:t>
            </a:r>
          </a:p>
          <a:p>
            <a:r>
              <a:rPr lang="en-US" altLang="en-US" sz="1800" dirty="0" smtClean="0"/>
              <a:t>In predictive Modelling, the goal is to find</a:t>
            </a:r>
          </a:p>
          <a:p>
            <a:pPr lvl="1"/>
            <a:r>
              <a:rPr lang="en-US" altLang="en-US" sz="1800" dirty="0"/>
              <a:t>A regression model that best </a:t>
            </a:r>
            <a:r>
              <a:rPr lang="en-US" altLang="en-US" sz="1800" dirty="0" smtClean="0"/>
              <a:t>predicts new </a:t>
            </a:r>
            <a:r>
              <a:rPr lang="en-US" altLang="en-US" sz="1800" dirty="0"/>
              <a:t>individual </a:t>
            </a:r>
            <a:r>
              <a:rPr lang="en-US" altLang="en-US" sz="1800" dirty="0" smtClean="0"/>
              <a:t>records.</a:t>
            </a:r>
          </a:p>
          <a:p>
            <a:pPr lvl="1"/>
            <a:r>
              <a:rPr lang="en-US" altLang="en-US" sz="1800" dirty="0" smtClean="0"/>
              <a:t>Search for a model that has highest predictive power by evaluating it on holdout set and using predictive metrics.</a:t>
            </a:r>
          </a:p>
          <a:p>
            <a:pPr lvl="1"/>
            <a:endParaRPr lang="en-US" altLang="en-US" sz="1800" dirty="0"/>
          </a:p>
          <a:p>
            <a:pPr lvl="1"/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254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Explanatory vs. Predictive Modeling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Main differences in using a linear regression in these two scenarios</a:t>
            </a:r>
          </a:p>
          <a:p>
            <a:pPr lvl="1"/>
            <a:r>
              <a:rPr lang="en-US" altLang="en-US" sz="1800" dirty="0" smtClean="0"/>
              <a:t>1. Good explanatory model that fits the data closely. Good predictive model that predicts new records accurately. The choice of the input variables and their form can therefore differ.</a:t>
            </a:r>
          </a:p>
          <a:p>
            <a:pPr lvl="1"/>
            <a:r>
              <a:rPr lang="en-US" altLang="en-US" sz="1800" dirty="0" smtClean="0"/>
              <a:t>2. In Explanatory, the entire dataset can be used for estimating best fit model. In predictive, dataset is divided into training and validation datasets.</a:t>
            </a:r>
          </a:p>
          <a:p>
            <a:pPr lvl="1"/>
            <a:r>
              <a:rPr lang="en-US" altLang="en-US" sz="1800" dirty="0" smtClean="0"/>
              <a:t>3. In Explanatory, performance measure is about how close the data fit the model and how strong the average relationship is. In Predictive, performance is measured by predictive accuracy.</a:t>
            </a:r>
          </a:p>
          <a:p>
            <a:pPr lvl="1"/>
            <a:r>
              <a:rPr lang="en-US" altLang="en-US" sz="1800" dirty="0" smtClean="0"/>
              <a:t>4. More focus on coefficients in explanatory models, where as predictive models are focusing on the predictions.</a:t>
            </a:r>
          </a:p>
          <a:p>
            <a:pPr lvl="1"/>
            <a:endParaRPr lang="en-US" altLang="en-US" sz="1800" dirty="0"/>
          </a:p>
          <a:p>
            <a:pPr lvl="1"/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092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Simple </a:t>
            </a:r>
            <a:r>
              <a:rPr lang="en-US" dirty="0"/>
              <a:t>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Consider the following three scenarios:</a:t>
            </a:r>
          </a:p>
          <a:p>
            <a:pPr lvl="1"/>
            <a:r>
              <a:rPr lang="en-US" altLang="en-US" sz="1800" dirty="0"/>
              <a:t>The CEO of the local Tourism Authority would like to </a:t>
            </a:r>
            <a:r>
              <a:rPr lang="en-US" altLang="en-US" sz="1800" dirty="0" smtClean="0"/>
              <a:t>know whether </a:t>
            </a:r>
            <a:r>
              <a:rPr lang="en-US" altLang="en-US" sz="1800" dirty="0"/>
              <a:t>a family’s annual expenditure on recreation is </a:t>
            </a:r>
            <a:r>
              <a:rPr lang="en-US" altLang="en-US" sz="1800" dirty="0" smtClean="0"/>
              <a:t>related to </a:t>
            </a:r>
            <a:r>
              <a:rPr lang="en-US" altLang="en-US" sz="1800" dirty="0"/>
              <a:t>their annual income. This information could be used to </a:t>
            </a:r>
            <a:r>
              <a:rPr lang="en-US" altLang="en-US" sz="1800" dirty="0" smtClean="0"/>
              <a:t>tailor marketing </a:t>
            </a:r>
            <a:r>
              <a:rPr lang="en-US" altLang="en-US" sz="1800" dirty="0"/>
              <a:t>campaigns to certain consumer segments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A food company is interested in determining a shelf-life for </a:t>
            </a:r>
            <a:r>
              <a:rPr lang="en-US" altLang="en-US" sz="1800" dirty="0" smtClean="0"/>
              <a:t>a new </a:t>
            </a:r>
            <a:r>
              <a:rPr lang="en-US" altLang="en-US" sz="1800" dirty="0"/>
              <a:t>chilled food product and hence they would like to </a:t>
            </a:r>
            <a:r>
              <a:rPr lang="en-US" altLang="en-US" sz="1800" dirty="0" smtClean="0"/>
              <a:t>quantify the </a:t>
            </a:r>
            <a:r>
              <a:rPr lang="en-US" altLang="en-US" sz="1800" dirty="0"/>
              <a:t>relationship between microbial activity and time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A car buyer is interested in purchasing a second hand car </a:t>
            </a:r>
            <a:r>
              <a:rPr lang="en-US" altLang="en-US" sz="1800" dirty="0" smtClean="0"/>
              <a:t>and would </a:t>
            </a:r>
            <a:r>
              <a:rPr lang="en-US" altLang="en-US" sz="1800" dirty="0"/>
              <a:t>like to ascertain the relationship between a car’s age </a:t>
            </a:r>
            <a:r>
              <a:rPr lang="en-US" altLang="en-US" sz="1800" dirty="0" smtClean="0"/>
              <a:t>and advertised </a:t>
            </a:r>
            <a:r>
              <a:rPr lang="en-US" altLang="en-US" sz="1800" dirty="0"/>
              <a:t>purchase price.</a:t>
            </a:r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9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/>
              <a:t>Estimating the Regression Equation </a:t>
            </a:r>
            <a:r>
              <a:rPr lang="en-US" sz="2800" dirty="0" smtClean="0"/>
              <a:t>and Prediction</a:t>
            </a:r>
            <a:endParaRPr sz="2800"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/>
              <a:t>Once we determine the predictors to include and their form, we estimate </a:t>
            </a:r>
            <a:r>
              <a:rPr lang="en-US" altLang="en-US" sz="1800" dirty="0" smtClean="0"/>
              <a:t>the coefficients </a:t>
            </a:r>
            <a:r>
              <a:rPr lang="en-US" altLang="en-US" sz="1800" dirty="0"/>
              <a:t>of the regression formula from the data using a method called </a:t>
            </a:r>
            <a:r>
              <a:rPr lang="en-US" altLang="en-US" sz="1800" dirty="0" smtClean="0"/>
              <a:t>ordinary least </a:t>
            </a:r>
            <a:r>
              <a:rPr lang="en-US" altLang="en-US" sz="1800" dirty="0"/>
              <a:t>squares (OLS</a:t>
            </a:r>
            <a:r>
              <a:rPr lang="en-US" altLang="en-US" sz="1800" dirty="0" smtClean="0"/>
              <a:t>).</a:t>
            </a:r>
          </a:p>
          <a:p>
            <a:pPr lvl="1"/>
            <a:r>
              <a:rPr lang="en-US" altLang="en-US" sz="1800" dirty="0"/>
              <a:t>This method finds values </a:t>
            </a:r>
            <a:r>
              <a:rPr lang="en-US" altLang="en-US" sz="1800" dirty="0" smtClean="0"/>
              <a:t>                                    that minimize the </a:t>
            </a:r>
            <a:r>
              <a:rPr lang="en-US" altLang="en-US" sz="1800" dirty="0"/>
              <a:t>sum of squared deviations between the actual outcome values (</a:t>
            </a:r>
            <a:r>
              <a:rPr lang="en-US" altLang="en-US" sz="1800" dirty="0" smtClean="0"/>
              <a:t>Y) </a:t>
            </a:r>
            <a:r>
              <a:rPr lang="en-US" altLang="en-US" sz="1800" dirty="0"/>
              <a:t>and </a:t>
            </a:r>
            <a:r>
              <a:rPr lang="en-US" altLang="en-US" sz="1800" dirty="0" smtClean="0"/>
              <a:t>their predicted </a:t>
            </a:r>
            <a:r>
              <a:rPr lang="en-US" altLang="en-US" sz="1800" dirty="0"/>
              <a:t>values based on that model </a:t>
            </a:r>
            <a:r>
              <a:rPr lang="en-US" altLang="en-US" sz="1800" dirty="0" smtClean="0"/>
              <a:t>.</a:t>
            </a:r>
          </a:p>
          <a:p>
            <a:r>
              <a:rPr lang="en-US" altLang="en-US" sz="1800" dirty="0"/>
              <a:t>To predict the value of the outcome variable for a record with </a:t>
            </a:r>
            <a:r>
              <a:rPr lang="en-US" altLang="en-US" sz="1800" dirty="0" smtClean="0"/>
              <a:t>predictor values </a:t>
            </a:r>
            <a:r>
              <a:rPr lang="en-US" altLang="en-US" sz="1800" dirty="0"/>
              <a:t>x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; x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; : : : ; </a:t>
            </a:r>
            <a:r>
              <a:rPr lang="en-US" altLang="en-US" sz="1800" dirty="0" err="1"/>
              <a:t>x</a:t>
            </a:r>
            <a:r>
              <a:rPr lang="en-US" altLang="en-US" sz="1800" baseline="-25000" dirty="0" err="1"/>
              <a:t>p</a:t>
            </a:r>
            <a:r>
              <a:rPr lang="en-US" altLang="en-US" sz="1800" dirty="0"/>
              <a:t>, we use the </a:t>
            </a:r>
            <a:r>
              <a:rPr lang="en-US" altLang="en-US" sz="1800" dirty="0" smtClean="0"/>
              <a:t>equation as </a:t>
            </a:r>
            <a:endParaRPr lang="en-US" altLang="en-US" sz="1800" dirty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62150"/>
            <a:ext cx="20097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540577"/>
            <a:ext cx="4286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90950"/>
            <a:ext cx="42862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7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/>
              <a:t>Estimating the Regression Equation </a:t>
            </a:r>
            <a:r>
              <a:rPr lang="en-US" sz="2800" dirty="0" smtClean="0"/>
              <a:t>and Prediction</a:t>
            </a:r>
            <a:endParaRPr sz="2800"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/>
              <a:t>Assumptions to get smallest mean squared </a:t>
            </a:r>
            <a:r>
              <a:rPr lang="en-US" altLang="en-US" sz="1800" dirty="0" smtClean="0"/>
              <a:t>error</a:t>
            </a:r>
          </a:p>
          <a:p>
            <a:pPr lvl="1"/>
            <a:r>
              <a:rPr lang="en-US" altLang="en-US" sz="1800" dirty="0"/>
              <a:t> The noise ϵ (or equivalently, Y ) follows a normal distribution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The choice of predictors and their form is correct (linearity</a:t>
            </a:r>
            <a:r>
              <a:rPr lang="en-US" altLang="en-US" sz="1800" dirty="0" smtClean="0"/>
              <a:t>).</a:t>
            </a:r>
          </a:p>
          <a:p>
            <a:pPr lvl="1"/>
            <a:r>
              <a:rPr lang="en-US" altLang="en-US" sz="1800" dirty="0"/>
              <a:t>The records are independent of each </a:t>
            </a:r>
            <a:r>
              <a:rPr lang="en-US" altLang="en-US" sz="1800" dirty="0" smtClean="0"/>
              <a:t>other</a:t>
            </a:r>
          </a:p>
          <a:p>
            <a:pPr lvl="1"/>
            <a:r>
              <a:rPr lang="en-US" altLang="en-US" sz="1800" dirty="0"/>
              <a:t>The variability in the outcome values for a given set of predictors is </a:t>
            </a:r>
            <a:r>
              <a:rPr lang="en-US" altLang="en-US" sz="1800" dirty="0" smtClean="0"/>
              <a:t>the same </a:t>
            </a:r>
            <a:r>
              <a:rPr lang="en-US" altLang="en-US" sz="1800" dirty="0"/>
              <a:t>regardless of the values of the predictors (</a:t>
            </a:r>
            <a:r>
              <a:rPr lang="en-US" altLang="en-US" sz="1800" dirty="0" err="1"/>
              <a:t>homoskedasticity</a:t>
            </a:r>
            <a:r>
              <a:rPr lang="en-US" altLang="en-US" sz="1800" dirty="0" smtClean="0"/>
              <a:t>).</a:t>
            </a:r>
          </a:p>
          <a:p>
            <a:r>
              <a:rPr lang="en-US" altLang="en-US" sz="1800" dirty="0"/>
              <a:t>even if we </a:t>
            </a:r>
            <a:r>
              <a:rPr lang="en-US" altLang="en-US" sz="1800" dirty="0" smtClean="0"/>
              <a:t>drop the </a:t>
            </a:r>
            <a:r>
              <a:rPr lang="en-US" altLang="en-US" sz="1800" dirty="0"/>
              <a:t>first assumption and allow the noise to follow an arbitrary distribution, these </a:t>
            </a:r>
            <a:r>
              <a:rPr lang="en-US" altLang="en-US" sz="1800" dirty="0" smtClean="0"/>
              <a:t>estimates are </a:t>
            </a:r>
            <a:r>
              <a:rPr lang="en-US" altLang="en-US" sz="1800" dirty="0"/>
              <a:t>very good for </a:t>
            </a:r>
            <a:r>
              <a:rPr lang="en-US" altLang="en-US" sz="1800" dirty="0" smtClean="0"/>
              <a:t>prediction</a:t>
            </a:r>
            <a:r>
              <a:rPr lang="en-US" altLang="en-US" sz="1800" dirty="0"/>
              <a:t> </a:t>
            </a:r>
            <a:r>
              <a:rPr lang="en-US" alt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/>
              <a:t>least squares </a:t>
            </a:r>
            <a:r>
              <a:rPr lang="en-US" sz="1800" dirty="0" smtClean="0"/>
              <a:t>estimates</a:t>
            </a:r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57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 smtClean="0"/>
              <a:t> Multiple Linear Regression</a:t>
            </a:r>
            <a:endParaRPr sz="2800"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3600" b="1" dirty="0" smtClean="0"/>
              <a:t>Example in Class</a:t>
            </a:r>
            <a:endParaRPr lang="en-US" altLang="en-US" sz="4400" b="1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477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 smtClean="0"/>
              <a:t>Variable Selection in Linear Regression</a:t>
            </a:r>
            <a:endParaRPr sz="2800"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 smtClean="0"/>
              <a:t>Reducing Number of Predictors:</a:t>
            </a:r>
          </a:p>
          <a:p>
            <a:pPr lvl="1"/>
            <a:r>
              <a:rPr lang="en-US" sz="1800" dirty="0" smtClean="0"/>
              <a:t>Problem: many variables are available to choose as predictors.</a:t>
            </a:r>
          </a:p>
          <a:p>
            <a:pPr lvl="1"/>
            <a:r>
              <a:rPr lang="en-US" sz="1800" dirty="0" smtClean="0"/>
              <a:t>Kitchen – sink approach: no need to worry while selecting a subset. Use all variables in the model.</a:t>
            </a:r>
          </a:p>
          <a:p>
            <a:r>
              <a:rPr lang="en-US" sz="1800" dirty="0"/>
              <a:t>However, there are several reasons for </a:t>
            </a:r>
            <a:r>
              <a:rPr lang="en-US" sz="1800" dirty="0" smtClean="0"/>
              <a:t>exercising caution </a:t>
            </a:r>
            <a:r>
              <a:rPr lang="en-US" sz="1800" dirty="0"/>
              <a:t>before throwing all possible variables into a model</a:t>
            </a:r>
            <a:r>
              <a:rPr lang="en-US" sz="1800" dirty="0" smtClean="0"/>
              <a:t>.</a:t>
            </a:r>
          </a:p>
          <a:p>
            <a:pPr lvl="1"/>
            <a:r>
              <a:rPr lang="en-US" altLang="en-US" sz="1800" dirty="0"/>
              <a:t>It may be expensive or not feasible to collect a full complement of </a:t>
            </a:r>
            <a:r>
              <a:rPr lang="en-US" altLang="en-US" sz="1800" dirty="0" smtClean="0"/>
              <a:t>predictors for </a:t>
            </a:r>
            <a:r>
              <a:rPr lang="en-US" altLang="en-US" sz="1800" dirty="0"/>
              <a:t>future </a:t>
            </a:r>
            <a:r>
              <a:rPr lang="en-US" altLang="en-US" sz="1800" dirty="0" smtClean="0"/>
              <a:t>predictions.</a:t>
            </a:r>
          </a:p>
          <a:p>
            <a:pPr lvl="1"/>
            <a:r>
              <a:rPr lang="en-US" altLang="en-US" sz="1800" dirty="0"/>
              <a:t>We may be able to measure fewer predictors more </a:t>
            </a:r>
            <a:r>
              <a:rPr lang="en-US" altLang="en-US" sz="1800" dirty="0" smtClean="0"/>
              <a:t>accurately</a:t>
            </a:r>
          </a:p>
          <a:p>
            <a:pPr lvl="1"/>
            <a:r>
              <a:rPr lang="en-US" altLang="en-US" sz="1800" dirty="0"/>
              <a:t>The more predictors, the higher the chance of missing values in the </a:t>
            </a:r>
            <a:r>
              <a:rPr lang="en-US" altLang="en-US" sz="1800" dirty="0" smtClean="0"/>
              <a:t>data.</a:t>
            </a:r>
          </a:p>
          <a:p>
            <a:pPr lvl="2"/>
            <a:r>
              <a:rPr lang="en-US" altLang="en-US" sz="1800" dirty="0"/>
              <a:t>If we delete or impute records with missing values, multiple </a:t>
            </a:r>
            <a:r>
              <a:rPr lang="en-US" altLang="en-US" sz="1800" dirty="0" smtClean="0"/>
              <a:t>predictors will </a:t>
            </a:r>
            <a:r>
              <a:rPr lang="en-US" altLang="en-US" sz="1800" dirty="0"/>
              <a:t>lead to a higher rate of record deletion or </a:t>
            </a:r>
            <a:r>
              <a:rPr lang="en-US" altLang="en-US" sz="1800" dirty="0" smtClean="0"/>
              <a:t>imputation.</a:t>
            </a:r>
          </a:p>
          <a:p>
            <a:pPr lvl="2"/>
            <a:endParaRPr lang="en-US" altLang="en-US" sz="1800" dirty="0" smtClean="0"/>
          </a:p>
          <a:p>
            <a:endParaRPr lang="en-US" altLang="en-US" sz="1800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936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 smtClean="0"/>
              <a:t>Variable Selection in Linear Regression</a:t>
            </a:r>
            <a:endParaRPr sz="2800"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1"/>
            <a:r>
              <a:rPr lang="en-US" sz="1800" i="1" dirty="0"/>
              <a:t>Parsimony </a:t>
            </a:r>
            <a:r>
              <a:rPr lang="en-US" sz="1800" i="1" dirty="0" smtClean="0"/>
              <a:t>: </a:t>
            </a:r>
            <a:endParaRPr lang="en-US" sz="1800" i="1" dirty="0"/>
          </a:p>
          <a:p>
            <a:pPr lvl="2"/>
            <a:r>
              <a:rPr lang="en-US" sz="1800" dirty="0" smtClean="0"/>
              <a:t>It is </a:t>
            </a:r>
            <a:r>
              <a:rPr lang="en-US" sz="1800" dirty="0"/>
              <a:t>an important property of good </a:t>
            </a:r>
            <a:r>
              <a:rPr lang="en-US" sz="1800" dirty="0" smtClean="0"/>
              <a:t>models.</a:t>
            </a:r>
          </a:p>
          <a:p>
            <a:pPr lvl="2"/>
            <a:r>
              <a:rPr lang="en-US" altLang="en-US" sz="1800" dirty="0"/>
              <a:t>We obtain </a:t>
            </a:r>
            <a:r>
              <a:rPr lang="en-US" altLang="en-US" sz="1800" dirty="0" smtClean="0"/>
              <a:t>more insight </a:t>
            </a:r>
            <a:r>
              <a:rPr lang="en-US" altLang="en-US" sz="1800" dirty="0"/>
              <a:t>into the influence of predictors in models with few </a:t>
            </a:r>
            <a:r>
              <a:rPr lang="en-US" altLang="en-US" sz="1800" dirty="0" smtClean="0"/>
              <a:t>parameters.</a:t>
            </a:r>
          </a:p>
          <a:p>
            <a:pPr lvl="1"/>
            <a:r>
              <a:rPr lang="en-US" altLang="en-US" sz="1800" dirty="0"/>
              <a:t>Estimates of regression coefficients are likely to be unstable, due to </a:t>
            </a:r>
            <a:r>
              <a:rPr lang="en-US" altLang="en-US" sz="1800" dirty="0" smtClean="0"/>
              <a:t>Multicollinearity in </a:t>
            </a:r>
            <a:r>
              <a:rPr lang="en-US" altLang="en-US" sz="1800" dirty="0"/>
              <a:t>models with many variables</a:t>
            </a:r>
            <a:r>
              <a:rPr lang="en-US" altLang="en-US" sz="1800" dirty="0" smtClean="0"/>
              <a:t>.</a:t>
            </a:r>
          </a:p>
          <a:p>
            <a:pPr lvl="2"/>
            <a:r>
              <a:rPr lang="en-US" altLang="en-US" sz="1800" dirty="0"/>
              <a:t>Multicollinearity is the </a:t>
            </a:r>
            <a:r>
              <a:rPr lang="en-US" altLang="en-US" sz="1800" dirty="0" smtClean="0"/>
              <a:t>presence of </a:t>
            </a:r>
            <a:r>
              <a:rPr lang="en-US" altLang="en-US" sz="1800" dirty="0"/>
              <a:t>two or more predictors sharing the same linear relationship </a:t>
            </a:r>
            <a:r>
              <a:rPr lang="en-US" altLang="en-US" sz="1800" dirty="0" smtClean="0"/>
              <a:t>with the </a:t>
            </a:r>
            <a:r>
              <a:rPr lang="en-US" altLang="en-US" sz="1800" dirty="0"/>
              <a:t>outcome </a:t>
            </a:r>
            <a:r>
              <a:rPr lang="en-US" altLang="en-US" sz="1800" dirty="0" smtClean="0"/>
              <a:t>variable</a:t>
            </a:r>
          </a:p>
          <a:p>
            <a:pPr lvl="2"/>
            <a:r>
              <a:rPr lang="en-US" altLang="en-US" sz="1800" dirty="0" smtClean="0"/>
              <a:t>One </a:t>
            </a:r>
            <a:r>
              <a:rPr lang="en-US" altLang="en-US" sz="1800" dirty="0"/>
              <a:t>very rough rule of thumb is to have a number </a:t>
            </a:r>
            <a:r>
              <a:rPr lang="en-US" altLang="en-US" sz="1800" dirty="0" smtClean="0"/>
              <a:t>of records </a:t>
            </a:r>
            <a:r>
              <a:rPr lang="en-US" altLang="en-US" sz="1800" b="1" dirty="0"/>
              <a:t>n</a:t>
            </a:r>
            <a:r>
              <a:rPr lang="en-US" altLang="en-US" sz="1800" dirty="0"/>
              <a:t> larger than 5(p + 2), where p is the number of predictors.</a:t>
            </a:r>
            <a:endParaRPr lang="en-US" altLang="en-US" sz="1800" dirty="0"/>
          </a:p>
          <a:p>
            <a:pPr lvl="1"/>
            <a:r>
              <a:rPr lang="en-US" altLang="en-US" sz="1800" dirty="0"/>
              <a:t>It can be shown that using predictors that are uncorrelated with the </a:t>
            </a:r>
            <a:r>
              <a:rPr lang="en-US" altLang="en-US" sz="1800" dirty="0" smtClean="0"/>
              <a:t>outcome variable </a:t>
            </a:r>
            <a:r>
              <a:rPr lang="en-US" altLang="en-US" sz="1800" dirty="0"/>
              <a:t>increases the variance of predictions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sz="1800" dirty="0"/>
              <a:t>It can be shown that dropping predictors that are actually correlated with</a:t>
            </a:r>
          </a:p>
          <a:p>
            <a:pPr lvl="1"/>
            <a:r>
              <a:rPr lang="en-US" altLang="en-US" sz="1800" dirty="0"/>
              <a:t>the outcome variable can increase the average error (bias) of predictions.</a:t>
            </a:r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47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 smtClean="0"/>
              <a:t>Variable Selection in Linear Regression</a:t>
            </a:r>
            <a:endParaRPr sz="2800"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How to Reduce the number of Predictors:</a:t>
            </a:r>
          </a:p>
          <a:p>
            <a:pPr lvl="1"/>
            <a:r>
              <a:rPr lang="en-US" altLang="en-US" sz="1800" dirty="0" smtClean="0"/>
              <a:t>Domain knowledge is required to reduce the number of predictors</a:t>
            </a:r>
          </a:p>
          <a:p>
            <a:pPr lvl="1"/>
            <a:r>
              <a:rPr lang="en-US" altLang="en-US" sz="1800" dirty="0" smtClean="0"/>
              <a:t>It is important to understand what the various predictors are measuring and why they are relevant for predicting the outcome variable.</a:t>
            </a:r>
          </a:p>
          <a:p>
            <a:pPr lvl="1"/>
            <a:r>
              <a:rPr lang="en-US" altLang="en-US" sz="1800" dirty="0" smtClean="0"/>
              <a:t>Some practical reasons for predictor eliminations are</a:t>
            </a:r>
          </a:p>
          <a:p>
            <a:pPr lvl="2"/>
            <a:r>
              <a:rPr lang="en-US" altLang="en-US" sz="1800" dirty="0" smtClean="0"/>
              <a:t>Expense of collecting information in future</a:t>
            </a:r>
          </a:p>
          <a:p>
            <a:pPr lvl="2"/>
            <a:r>
              <a:rPr lang="en-US" altLang="en-US" sz="1800" dirty="0" smtClean="0"/>
              <a:t>Inaccuracy</a:t>
            </a:r>
          </a:p>
          <a:p>
            <a:pPr lvl="2"/>
            <a:r>
              <a:rPr lang="en-US" altLang="en-US" sz="1800" dirty="0" smtClean="0"/>
              <a:t>High correlation with another predictor</a:t>
            </a:r>
          </a:p>
          <a:p>
            <a:pPr lvl="2"/>
            <a:r>
              <a:rPr lang="en-US" altLang="en-US" sz="1800" dirty="0" smtClean="0"/>
              <a:t>Many missing values</a:t>
            </a:r>
          </a:p>
          <a:p>
            <a:pPr lvl="2"/>
            <a:r>
              <a:rPr lang="en-US" altLang="en-US" sz="1800" dirty="0" smtClean="0"/>
              <a:t>Helpful in examine predictors summary statistics and graphs.</a:t>
            </a:r>
          </a:p>
          <a:p>
            <a:pPr lvl="2"/>
            <a:endParaRPr lang="en-US" altLang="en-US" sz="1800" dirty="0" smtClean="0"/>
          </a:p>
          <a:p>
            <a:pPr lvl="2"/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37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 smtClean="0"/>
              <a:t>Variable Selection in Linear Regression</a:t>
            </a:r>
            <a:endParaRPr sz="2800"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How to Reduce the number of Predictors:</a:t>
            </a:r>
          </a:p>
          <a:p>
            <a:pPr lvl="1"/>
            <a:r>
              <a:rPr lang="en-US" altLang="en-US" sz="1800" dirty="0" smtClean="0"/>
              <a:t>Two types of methods </a:t>
            </a:r>
          </a:p>
          <a:p>
            <a:pPr lvl="2"/>
            <a:r>
              <a:rPr lang="en-US" altLang="en-US" sz="1800" dirty="0" smtClean="0"/>
              <a:t>Exhaustive Search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It is searching </a:t>
            </a:r>
            <a:r>
              <a:rPr lang="en-US" altLang="en-US" sz="1800" dirty="0"/>
              <a:t>for the “best” </a:t>
            </a:r>
            <a:r>
              <a:rPr lang="en-US" altLang="en-US" sz="1800" dirty="0" smtClean="0"/>
              <a:t>subset of </a:t>
            </a:r>
            <a:r>
              <a:rPr lang="en-US" altLang="en-US" sz="1800" dirty="0"/>
              <a:t>predictors by fitting regression models with all the possible combinations </a:t>
            </a:r>
            <a:r>
              <a:rPr lang="en-US" altLang="en-US" sz="1800" dirty="0" smtClean="0"/>
              <a:t>of predictors.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800" dirty="0"/>
              <a:t>The exhaustive search approach is not practical in many applications</a:t>
            </a:r>
            <a:endParaRPr lang="en-US" altLang="en-US" sz="1800" dirty="0" smtClean="0"/>
          </a:p>
          <a:p>
            <a:pPr lvl="2"/>
            <a:r>
              <a:rPr lang="en-US" altLang="en-US" sz="1800" dirty="0" smtClean="0"/>
              <a:t>Search through a partial set of models</a:t>
            </a:r>
          </a:p>
          <a:p>
            <a:pPr lvl="3"/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53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 smtClean="0"/>
              <a:t>Variable Selection in Linear Regression</a:t>
            </a:r>
            <a:endParaRPr sz="2800"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How to Reduce the number of Predictors: </a:t>
            </a:r>
            <a:r>
              <a:rPr lang="en-US" altLang="en-US" sz="1800" b="1" dirty="0" smtClean="0"/>
              <a:t>Exhaustive Search</a:t>
            </a:r>
          </a:p>
          <a:p>
            <a:pPr lvl="1"/>
            <a:r>
              <a:rPr lang="en-US" altLang="en-US" sz="1800" dirty="0" smtClean="0"/>
              <a:t>The </a:t>
            </a:r>
            <a:r>
              <a:rPr lang="en-US" altLang="en-US" sz="1800" dirty="0"/>
              <a:t>idea </a:t>
            </a:r>
            <a:r>
              <a:rPr lang="en-US" altLang="en-US" sz="1800" dirty="0" smtClean="0"/>
              <a:t>is </a:t>
            </a:r>
            <a:r>
              <a:rPr lang="en-US" altLang="en-US" sz="1800" dirty="0"/>
              <a:t>to evaluate all subsets of predictors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Since the number of subsets for even moderate values of p is very </a:t>
            </a:r>
            <a:r>
              <a:rPr lang="en-US" altLang="en-US" sz="1800" dirty="0" smtClean="0"/>
              <a:t>large.</a:t>
            </a:r>
          </a:p>
          <a:p>
            <a:pPr lvl="1"/>
            <a:r>
              <a:rPr lang="en-US" altLang="en-US" sz="1800" dirty="0" smtClean="0"/>
              <a:t>After creating the subsets and runs all models, we need some way to examine the most promising subsets and to select from them.</a:t>
            </a:r>
          </a:p>
          <a:p>
            <a:pPr lvl="1"/>
            <a:r>
              <a:rPr lang="en-US" altLang="en-US" sz="1800" dirty="0" smtClean="0"/>
              <a:t>Challenge:  Under – fit (</a:t>
            </a:r>
            <a:r>
              <a:rPr lang="en-US" sz="1800" dirty="0"/>
              <a:t>select a model that is not too simplistic in terms of excluding </a:t>
            </a:r>
            <a:r>
              <a:rPr lang="en-US" sz="1800" dirty="0" smtClean="0"/>
              <a:t>important parameters</a:t>
            </a:r>
            <a:r>
              <a:rPr lang="en-US" altLang="en-US" sz="1800" dirty="0" smtClean="0"/>
              <a:t>)  and over-fit (</a:t>
            </a:r>
            <a:r>
              <a:rPr lang="en-US" sz="1800" dirty="0"/>
              <a:t>overly complex thereby modeling </a:t>
            </a:r>
            <a:r>
              <a:rPr lang="en-US" sz="1800" dirty="0" smtClean="0"/>
              <a:t>random noise</a:t>
            </a:r>
            <a:r>
              <a:rPr lang="en-US" altLang="en-US" sz="1800" dirty="0" smtClean="0"/>
              <a:t>)</a:t>
            </a:r>
          </a:p>
          <a:p>
            <a:pPr lvl="1"/>
            <a:r>
              <a:rPr lang="en-US" altLang="en-US" sz="1800" dirty="0"/>
              <a:t>Several criteria for evaluating and comparing </a:t>
            </a:r>
            <a:r>
              <a:rPr lang="en-US" altLang="en-US" sz="1800" dirty="0" smtClean="0"/>
              <a:t>models are </a:t>
            </a:r>
            <a:r>
              <a:rPr lang="en-US" altLang="en-US" sz="1800" dirty="0"/>
              <a:t>based on metrics computed from the training data:</a:t>
            </a:r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85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 smtClean="0"/>
              <a:t>Variable Selection in Linear Regression</a:t>
            </a:r>
            <a:endParaRPr sz="2800"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How to Reduce the number of Predictors: </a:t>
            </a:r>
            <a:r>
              <a:rPr lang="en-US" altLang="en-US" sz="1800" b="1" dirty="0" smtClean="0"/>
              <a:t>Exhaustive Search</a:t>
            </a:r>
          </a:p>
          <a:p>
            <a:pPr lvl="1"/>
            <a:r>
              <a:rPr lang="en-US" altLang="en-US" sz="1800" dirty="0" smtClean="0"/>
              <a:t>One of the </a:t>
            </a:r>
            <a:r>
              <a:rPr lang="en-US" altLang="en-US" sz="1800" b="1" dirty="0" smtClean="0"/>
              <a:t>popular approach </a:t>
            </a:r>
            <a:r>
              <a:rPr lang="en-US" altLang="en-US" sz="1800" dirty="0" smtClean="0"/>
              <a:t>is </a:t>
            </a:r>
            <a:r>
              <a:rPr lang="en-US" altLang="en-US" sz="1800" b="1" dirty="0" smtClean="0"/>
              <a:t>adjusted R</a:t>
            </a:r>
            <a:r>
              <a:rPr lang="en-US" altLang="en-US" sz="1800" b="1" baseline="30000" dirty="0" smtClean="0"/>
              <a:t>2</a:t>
            </a:r>
            <a:r>
              <a:rPr lang="en-US" altLang="en-US" sz="1800" b="1" dirty="0" smtClean="0"/>
              <a:t> </a:t>
            </a:r>
          </a:p>
          <a:p>
            <a:pPr lvl="1"/>
            <a:endParaRPr lang="en-US" altLang="en-US" sz="1800" dirty="0"/>
          </a:p>
          <a:p>
            <a:pPr lvl="1"/>
            <a:r>
              <a:rPr lang="en-US" altLang="en-US" sz="1800" dirty="0"/>
              <a:t>where R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 is the proportion of explained </a:t>
            </a:r>
            <a:r>
              <a:rPr lang="en-US" altLang="en-US" sz="1800" dirty="0" smtClean="0"/>
              <a:t>variability </a:t>
            </a:r>
            <a:r>
              <a:rPr lang="en-US" altLang="en-US" sz="1800" dirty="0"/>
              <a:t>in the </a:t>
            </a:r>
            <a:r>
              <a:rPr lang="en-US" altLang="en-US" sz="1800" dirty="0" smtClean="0"/>
              <a:t>model.</a:t>
            </a:r>
          </a:p>
          <a:p>
            <a:pPr lvl="1"/>
            <a:r>
              <a:rPr lang="en-US" altLang="en-US" sz="1800" dirty="0" smtClean="0"/>
              <a:t>Better fit </a:t>
            </a:r>
            <a:r>
              <a:rPr lang="en-US" altLang="en-US" sz="1800" dirty="0" smtClean="0">
                <a:sym typeface="Wingdings" panose="05000000000000000000" pitchFamily="2" charset="2"/>
              </a:rPr>
              <a:t> Higher values of adjusted R</a:t>
            </a:r>
            <a:r>
              <a:rPr lang="en-US" altLang="en-US" sz="1800" baseline="30000" dirty="0" smtClean="0">
                <a:sym typeface="Wingdings" panose="05000000000000000000" pitchFamily="2" charset="2"/>
              </a:rPr>
              <a:t>2</a:t>
            </a:r>
            <a:r>
              <a:rPr lang="en-US" altLang="en-US" sz="1800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It uses penalty on the number of predictors.</a:t>
            </a:r>
          </a:p>
          <a:p>
            <a:pPr lvl="1"/>
            <a:r>
              <a:rPr lang="en-US" altLang="en-US" sz="1800" dirty="0" smtClean="0"/>
              <a:t>A </a:t>
            </a:r>
            <a:r>
              <a:rPr lang="en-US" altLang="en-US" sz="1800" b="1" dirty="0" smtClean="0"/>
              <a:t>second </a:t>
            </a:r>
            <a:r>
              <a:rPr lang="en-US" altLang="en-US" sz="1800" b="1" dirty="0"/>
              <a:t>popular set of criteria</a:t>
            </a:r>
            <a:r>
              <a:rPr lang="en-US" altLang="en-US" sz="1800" dirty="0"/>
              <a:t> for balancing under-fitting and </a:t>
            </a:r>
            <a:r>
              <a:rPr lang="en-US" altLang="en-US" sz="1800" dirty="0" smtClean="0"/>
              <a:t>over-fitting are</a:t>
            </a:r>
          </a:p>
          <a:p>
            <a:pPr lvl="2"/>
            <a:r>
              <a:rPr lang="en-US" sz="1800" i="1" dirty="0" err="1"/>
              <a:t>Akaike</a:t>
            </a:r>
            <a:r>
              <a:rPr lang="en-US" sz="1800" i="1" dirty="0"/>
              <a:t> Information Criterion </a:t>
            </a:r>
            <a:r>
              <a:rPr lang="en-US" sz="1800" dirty="0"/>
              <a:t>(</a:t>
            </a:r>
            <a:r>
              <a:rPr lang="en-US" sz="1800" i="1" dirty="0"/>
              <a:t>AIC</a:t>
            </a:r>
            <a:r>
              <a:rPr lang="en-US" sz="1800" dirty="0" smtClean="0"/>
              <a:t>) </a:t>
            </a:r>
          </a:p>
          <a:p>
            <a:pPr lvl="2"/>
            <a:r>
              <a:rPr lang="en-US" sz="1800" i="1" dirty="0"/>
              <a:t>Schwartz’s Bayesian </a:t>
            </a:r>
            <a:r>
              <a:rPr lang="en-US" sz="1800" i="1" dirty="0" smtClean="0"/>
              <a:t>Information Criterion </a:t>
            </a:r>
            <a:r>
              <a:rPr lang="en-US" sz="1800" i="1" dirty="0"/>
              <a:t>(BIC</a:t>
            </a:r>
            <a:r>
              <a:rPr lang="en-US" sz="1800" i="1" dirty="0" smtClean="0"/>
              <a:t>).</a:t>
            </a:r>
          </a:p>
          <a:p>
            <a:pPr lvl="1"/>
            <a:r>
              <a:rPr lang="en-US" altLang="en-US" sz="1800" dirty="0"/>
              <a:t>AIC and BIC measure the goodness of fit of a </a:t>
            </a:r>
            <a:r>
              <a:rPr lang="en-US" altLang="en-US" sz="1800" dirty="0"/>
              <a:t>model.</a:t>
            </a:r>
          </a:p>
          <a:p>
            <a:pPr lvl="1"/>
            <a:r>
              <a:rPr lang="en-US" altLang="en-US" sz="1800" dirty="0"/>
              <a:t>It also includes a penalty </a:t>
            </a:r>
            <a:r>
              <a:rPr lang="en-US" altLang="en-US" sz="1800" dirty="0" smtClean="0"/>
              <a:t>that is a function of number of parameters in the model</a:t>
            </a:r>
          </a:p>
          <a:p>
            <a:pPr lvl="1"/>
            <a:r>
              <a:rPr lang="en-US" altLang="en-US" sz="1800" dirty="0" smtClean="0"/>
              <a:t>AIC and </a:t>
            </a:r>
            <a:r>
              <a:rPr lang="en-US" altLang="en-US" sz="1800" dirty="0"/>
              <a:t>BIC are estimates of prediction error based in information theory.</a:t>
            </a:r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1504950"/>
            <a:ext cx="28479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 smtClean="0"/>
              <a:t>Variable Selection in Linear Regression</a:t>
            </a:r>
            <a:endParaRPr sz="2800"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How to Reduce the number of Predictors: </a:t>
            </a:r>
            <a:r>
              <a:rPr lang="en-US" altLang="en-US" sz="1800" b="1" dirty="0" smtClean="0"/>
              <a:t>Exhaustive Search</a:t>
            </a:r>
          </a:p>
          <a:p>
            <a:pPr lvl="1"/>
            <a:r>
              <a:rPr lang="en-US" altLang="en-US" sz="1800" dirty="0"/>
              <a:t>A third criterion </a:t>
            </a:r>
            <a:r>
              <a:rPr lang="en-US" altLang="en-US" sz="1800" dirty="0" smtClean="0"/>
              <a:t>often </a:t>
            </a:r>
            <a:r>
              <a:rPr lang="en-US" altLang="en-US" sz="1800" dirty="0"/>
              <a:t>used for subset </a:t>
            </a:r>
            <a:r>
              <a:rPr lang="en-US" altLang="en-US" sz="1800" dirty="0"/>
              <a:t>selection is Mallow’s </a:t>
            </a:r>
            <a:r>
              <a:rPr lang="en-US" altLang="en-US" sz="1800" dirty="0" smtClean="0"/>
              <a:t>C</a:t>
            </a:r>
            <a:r>
              <a:rPr lang="en-US" altLang="en-US" sz="1800" baseline="-25000" dirty="0" smtClean="0"/>
              <a:t>p</a:t>
            </a:r>
            <a:r>
              <a:rPr lang="en-US" altLang="en-US" sz="1800" dirty="0" smtClean="0"/>
              <a:t>. </a:t>
            </a:r>
          </a:p>
          <a:p>
            <a:pPr lvl="1"/>
            <a:endParaRPr lang="en-US" altLang="en-US" sz="1800" dirty="0"/>
          </a:p>
          <a:p>
            <a:pPr lvl="1"/>
            <a:endParaRPr lang="en-US" altLang="en-US" sz="1800" dirty="0" smtClean="0"/>
          </a:p>
          <a:p>
            <a:pPr lvl="1"/>
            <a:endParaRPr lang="en-US" altLang="en-US" sz="1800" dirty="0"/>
          </a:p>
          <a:p>
            <a:pPr lvl="1"/>
            <a:r>
              <a:rPr lang="en-US" altLang="en-US" sz="1800" dirty="0"/>
              <a:t>This criterion assumes that the full model (with all predictors) is unbiased, although it may have predictors that if dropped would reduce </a:t>
            </a:r>
            <a:r>
              <a:rPr lang="en-US" altLang="en-US" sz="1800" dirty="0" smtClean="0"/>
              <a:t>prediction variability</a:t>
            </a:r>
          </a:p>
          <a:p>
            <a:pPr lvl="1"/>
            <a:r>
              <a:rPr lang="en-US" altLang="en-US" sz="1800" dirty="0"/>
              <a:t>With this assumption, we can show that if a subset model is unbiased</a:t>
            </a:r>
            <a:r>
              <a:rPr lang="en-US" altLang="en-US" sz="1800" dirty="0" smtClean="0"/>
              <a:t>, the </a:t>
            </a:r>
            <a:r>
              <a:rPr lang="en-US" altLang="en-US" sz="1800" dirty="0"/>
              <a:t>average </a:t>
            </a:r>
            <a:r>
              <a:rPr lang="en-US" altLang="en-US" sz="1800" dirty="0" err="1"/>
              <a:t>C</a:t>
            </a:r>
            <a:r>
              <a:rPr lang="en-US" altLang="en-US" sz="1800" baseline="-25000" dirty="0" err="1"/>
              <a:t>p</a:t>
            </a:r>
            <a:r>
              <a:rPr lang="en-US" altLang="en-US" sz="1800" dirty="0"/>
              <a:t> value equals </a:t>
            </a:r>
            <a:r>
              <a:rPr lang="en-US" altLang="en-US" sz="1800" dirty="0" smtClean="0"/>
              <a:t>(p </a:t>
            </a:r>
            <a:r>
              <a:rPr lang="en-US" altLang="en-US" sz="1800" dirty="0"/>
              <a:t>+ </a:t>
            </a:r>
            <a:r>
              <a:rPr lang="en-US" altLang="en-US" sz="1800" dirty="0" smtClean="0"/>
              <a:t>1), the size of the subset.</a:t>
            </a:r>
          </a:p>
          <a:p>
            <a:pPr lvl="1"/>
            <a:r>
              <a:rPr lang="en-US" altLang="en-US" sz="1800" dirty="0"/>
              <a:t>large samples </a:t>
            </a:r>
            <a:r>
              <a:rPr lang="en-US" altLang="en-US" sz="1800" dirty="0" err="1"/>
              <a:t>Mallows’s</a:t>
            </a:r>
            <a:r>
              <a:rPr lang="en-US" altLang="en-US" sz="1800" dirty="0"/>
              <a:t> </a:t>
            </a:r>
            <a:r>
              <a:rPr lang="en-US" altLang="en-US" sz="1800" dirty="0" err="1" smtClean="0"/>
              <a:t>Cp</a:t>
            </a:r>
            <a:r>
              <a:rPr lang="en-US" altLang="en-US" sz="1800" dirty="0" smtClean="0"/>
              <a:t> is </a:t>
            </a:r>
            <a:r>
              <a:rPr lang="en-US" altLang="en-US" sz="1800" dirty="0"/>
              <a:t>equivalent to AIC</a:t>
            </a:r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09750"/>
            <a:ext cx="24669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00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Simple </a:t>
            </a:r>
            <a:r>
              <a:rPr lang="en-US" dirty="0"/>
              <a:t>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/>
              <a:t>What do these three scenarios have in common?</a:t>
            </a:r>
          </a:p>
          <a:p>
            <a:pPr lvl="1"/>
            <a:r>
              <a:rPr lang="en-US" altLang="en-US" sz="1800" dirty="0"/>
              <a:t>The answer is that they all involve the quantification of the relationship between two variables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This relationship is of interest as it allows </a:t>
            </a:r>
            <a:r>
              <a:rPr lang="en-US" altLang="en-US" sz="1800" dirty="0" smtClean="0"/>
              <a:t>us</a:t>
            </a:r>
          </a:p>
          <a:p>
            <a:pPr lvl="2"/>
            <a:r>
              <a:rPr lang="en-US" altLang="en-US" sz="1800" dirty="0" smtClean="0"/>
              <a:t>To </a:t>
            </a:r>
            <a:r>
              <a:rPr lang="en-US" altLang="en-US" sz="1800" dirty="0"/>
              <a:t>gain </a:t>
            </a:r>
            <a:r>
              <a:rPr lang="en-US" altLang="en-US" sz="1800" dirty="0" smtClean="0"/>
              <a:t>an understanding </a:t>
            </a:r>
            <a:r>
              <a:rPr lang="en-US" altLang="en-US" sz="1800" dirty="0"/>
              <a:t>of the </a:t>
            </a:r>
            <a:r>
              <a:rPr lang="en-US" altLang="en-US" sz="1800" dirty="0" smtClean="0"/>
              <a:t>problem</a:t>
            </a:r>
          </a:p>
          <a:p>
            <a:pPr lvl="2"/>
            <a:r>
              <a:rPr lang="en-US" altLang="en-US" sz="1800" dirty="0" smtClean="0"/>
              <a:t>To </a:t>
            </a:r>
            <a:r>
              <a:rPr lang="en-US" altLang="en-US" sz="1800" dirty="0"/>
              <a:t>make </a:t>
            </a:r>
            <a:r>
              <a:rPr lang="en-US" altLang="en-US" sz="1800" dirty="0" smtClean="0"/>
              <a:t>predictions</a:t>
            </a:r>
          </a:p>
          <a:p>
            <a:pPr lvl="2"/>
            <a:r>
              <a:rPr lang="en-US" altLang="en-US" sz="1800" dirty="0" smtClean="0"/>
              <a:t>To assess new data </a:t>
            </a:r>
            <a:r>
              <a:rPr lang="en-US" altLang="en-US" sz="1800" dirty="0"/>
              <a:t>in light of the </a:t>
            </a:r>
            <a:r>
              <a:rPr lang="en-US" altLang="en-US" sz="1800" dirty="0" smtClean="0"/>
              <a:t>relationship</a:t>
            </a:r>
          </a:p>
          <a:p>
            <a:r>
              <a:rPr lang="en-US" altLang="en-US" sz="1800" dirty="0" smtClean="0"/>
              <a:t>Applications:</a:t>
            </a:r>
          </a:p>
          <a:p>
            <a:pPr lvl="1"/>
            <a:r>
              <a:rPr lang="en-US" altLang="en-US" sz="1800" dirty="0" smtClean="0"/>
              <a:t>Business</a:t>
            </a:r>
          </a:p>
          <a:p>
            <a:pPr lvl="1"/>
            <a:r>
              <a:rPr lang="en-US" altLang="en-US" sz="1800" dirty="0" smtClean="0"/>
              <a:t>Genetics</a:t>
            </a:r>
          </a:p>
          <a:p>
            <a:pPr lvl="1"/>
            <a:r>
              <a:rPr lang="en-US" altLang="en-US" sz="1800" dirty="0" smtClean="0"/>
              <a:t>Food Science, </a:t>
            </a:r>
            <a:r>
              <a:rPr lang="en-US" altLang="en-US" sz="1800" dirty="0" err="1" smtClean="0"/>
              <a:t>etc</a:t>
            </a:r>
            <a:endParaRPr lang="en-US" altLang="en-US" sz="1800" dirty="0"/>
          </a:p>
          <a:p>
            <a:pPr lvl="1"/>
            <a:endParaRPr lang="en-US" altLang="en-US" dirty="0" smtClean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64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 smtClean="0"/>
              <a:t>Variable Selection in Linear Regression</a:t>
            </a:r>
            <a:endParaRPr sz="2800"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How to Reduce the number of Predictors: </a:t>
            </a:r>
            <a:r>
              <a:rPr lang="en-US" sz="1800" b="1" dirty="0"/>
              <a:t>Popular Subset Selection </a:t>
            </a:r>
            <a:r>
              <a:rPr lang="en-US" sz="1800" b="1" dirty="0" smtClean="0"/>
              <a:t>Algorithms</a:t>
            </a:r>
          </a:p>
          <a:p>
            <a:pPr lvl="1"/>
            <a:r>
              <a:rPr lang="en-US" altLang="en-US" sz="1800" dirty="0" smtClean="0"/>
              <a:t>Finding the </a:t>
            </a:r>
            <a:r>
              <a:rPr lang="en-US" altLang="en-US" sz="1800" dirty="0"/>
              <a:t>best subset of predictors relies on a </a:t>
            </a:r>
            <a:r>
              <a:rPr lang="en-US" altLang="en-US" sz="1800" b="1" dirty="0"/>
              <a:t>partial</a:t>
            </a:r>
            <a:r>
              <a:rPr lang="en-US" altLang="en-US" sz="1800" dirty="0"/>
              <a:t>, </a:t>
            </a:r>
            <a:r>
              <a:rPr lang="en-US" altLang="en-US" sz="1800" b="1" dirty="0"/>
              <a:t>iterative search</a:t>
            </a:r>
            <a:r>
              <a:rPr lang="en-US" altLang="en-US" sz="1800" dirty="0"/>
              <a:t> through the </a:t>
            </a:r>
            <a:r>
              <a:rPr lang="en-US" altLang="en-US" sz="1800" dirty="0" smtClean="0"/>
              <a:t>space of </a:t>
            </a:r>
            <a:r>
              <a:rPr lang="en-US" altLang="en-US" sz="1800" dirty="0"/>
              <a:t>all possible regression models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This approach </a:t>
            </a:r>
            <a:r>
              <a:rPr lang="en-US" altLang="en-US" sz="1800" dirty="0" smtClean="0"/>
              <a:t>is computationally </a:t>
            </a:r>
            <a:r>
              <a:rPr lang="en-US" altLang="en-US" sz="1800" dirty="0"/>
              <a:t>cheaper, but it has the potential of missing “good” </a:t>
            </a:r>
            <a:r>
              <a:rPr lang="en-US" altLang="en-US" sz="1800" dirty="0" smtClean="0"/>
              <a:t>combinations of </a:t>
            </a:r>
            <a:r>
              <a:rPr lang="en-US" altLang="en-US" sz="1800" dirty="0"/>
              <a:t>predictors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 smtClean="0"/>
              <a:t>Three Popular Iterative search algorithms are</a:t>
            </a:r>
          </a:p>
          <a:p>
            <a:pPr lvl="2"/>
            <a:r>
              <a:rPr lang="en-US" altLang="en-US" sz="1800" dirty="0" smtClean="0"/>
              <a:t>Forward Selection</a:t>
            </a:r>
          </a:p>
          <a:p>
            <a:pPr lvl="2"/>
            <a:r>
              <a:rPr lang="en-US" altLang="en-US" sz="1800" dirty="0" smtClean="0"/>
              <a:t>Backward Elimination</a:t>
            </a:r>
          </a:p>
          <a:p>
            <a:pPr lvl="2"/>
            <a:r>
              <a:rPr lang="en-US" altLang="en-US" sz="1800" dirty="0" smtClean="0"/>
              <a:t>Stepwise Regression</a:t>
            </a:r>
          </a:p>
          <a:p>
            <a:pPr lvl="2"/>
            <a:endParaRPr lang="en-US" altLang="en-US" sz="1800" dirty="0" smtClean="0"/>
          </a:p>
          <a:p>
            <a:pPr lvl="1"/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62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 smtClean="0"/>
              <a:t>Variable Selection in Linear Regression</a:t>
            </a:r>
            <a:endParaRPr sz="2800"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How to Reduce the number of Predictors: </a:t>
            </a:r>
            <a:r>
              <a:rPr lang="en-US" sz="1800" b="1" dirty="0"/>
              <a:t>Popular Subset Selection </a:t>
            </a:r>
            <a:r>
              <a:rPr lang="en-US" sz="1800" b="1" dirty="0" smtClean="0"/>
              <a:t>Algorithms</a:t>
            </a:r>
          </a:p>
          <a:p>
            <a:pPr lvl="1"/>
            <a:r>
              <a:rPr lang="en-US" altLang="en-US" sz="1800" dirty="0" smtClean="0"/>
              <a:t>Forward Selection</a:t>
            </a:r>
          </a:p>
          <a:p>
            <a:pPr lvl="2"/>
            <a:r>
              <a:rPr lang="en-US" altLang="en-US" sz="1800" dirty="0" smtClean="0"/>
              <a:t>It starts </a:t>
            </a:r>
            <a:r>
              <a:rPr lang="en-US" altLang="en-US" sz="1800" dirty="0"/>
              <a:t>with no predictors </a:t>
            </a:r>
            <a:r>
              <a:rPr lang="en-US" altLang="en-US" sz="1800" dirty="0" smtClean="0"/>
              <a:t>and then </a:t>
            </a:r>
            <a:r>
              <a:rPr lang="en-US" altLang="en-US" sz="1800" dirty="0"/>
              <a:t>add predictors one by </a:t>
            </a:r>
            <a:r>
              <a:rPr lang="en-US" altLang="en-US" sz="1800" dirty="0" smtClean="0"/>
              <a:t>one.</a:t>
            </a:r>
          </a:p>
          <a:p>
            <a:pPr lvl="2"/>
            <a:r>
              <a:rPr lang="en-US" altLang="en-US" sz="1800" dirty="0"/>
              <a:t>The algorithm stops when the contribution of additional </a:t>
            </a:r>
            <a:r>
              <a:rPr lang="en-US" altLang="en-US" sz="1800" dirty="0" smtClean="0"/>
              <a:t>predictors is </a:t>
            </a:r>
            <a:r>
              <a:rPr lang="en-US" altLang="en-US" sz="1800" dirty="0"/>
              <a:t>not statistically </a:t>
            </a:r>
            <a:r>
              <a:rPr lang="en-US" altLang="en-US" sz="1800" dirty="0" smtClean="0"/>
              <a:t>significant</a:t>
            </a:r>
          </a:p>
          <a:p>
            <a:pPr lvl="2"/>
            <a:r>
              <a:rPr lang="en-US" altLang="en-US" sz="1800" dirty="0" smtClean="0"/>
              <a:t>It will miss pairs of predictors that performs very well together but performs poorly as a single predictors.</a:t>
            </a:r>
          </a:p>
          <a:p>
            <a:pPr lvl="1"/>
            <a:r>
              <a:rPr lang="en-US" altLang="en-US" sz="1800" dirty="0" smtClean="0"/>
              <a:t>Backward Elimination</a:t>
            </a:r>
          </a:p>
          <a:p>
            <a:pPr lvl="2"/>
            <a:r>
              <a:rPr lang="en-US" altLang="en-US" sz="1800" dirty="0" smtClean="0"/>
              <a:t>It starts </a:t>
            </a:r>
            <a:r>
              <a:rPr lang="en-US" altLang="en-US" sz="1800" dirty="0"/>
              <a:t>with all predictors and then at each step</a:t>
            </a:r>
            <a:r>
              <a:rPr lang="en-US" altLang="en-US" sz="1800" dirty="0" smtClean="0"/>
              <a:t>, eliminate </a:t>
            </a:r>
            <a:r>
              <a:rPr lang="en-US" altLang="en-US" sz="1800" dirty="0"/>
              <a:t>the </a:t>
            </a:r>
            <a:r>
              <a:rPr lang="en-US" altLang="en-US" sz="1800" b="1" dirty="0"/>
              <a:t>least</a:t>
            </a:r>
            <a:r>
              <a:rPr lang="en-US" altLang="en-US" sz="1800" dirty="0"/>
              <a:t> useful </a:t>
            </a:r>
            <a:r>
              <a:rPr lang="en-US" altLang="en-US" sz="1800" dirty="0" smtClean="0"/>
              <a:t>predictor.</a:t>
            </a:r>
          </a:p>
          <a:p>
            <a:pPr lvl="2"/>
            <a:r>
              <a:rPr lang="en-US" altLang="en-US" sz="1800" dirty="0" smtClean="0"/>
              <a:t>The algorithm </a:t>
            </a:r>
            <a:r>
              <a:rPr lang="en-US" altLang="en-US" sz="1800" dirty="0"/>
              <a:t>stops when all the remaining predictors have significant contributions.</a:t>
            </a:r>
            <a:endParaRPr lang="en-US" altLang="en-US" sz="1800" dirty="0" smtClean="0"/>
          </a:p>
          <a:p>
            <a:pPr lvl="2"/>
            <a:r>
              <a:rPr lang="en-US" altLang="en-US" sz="1800" dirty="0" smtClean="0"/>
              <a:t>Time consuming and unstable</a:t>
            </a:r>
          </a:p>
          <a:p>
            <a:pPr lvl="1"/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44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 smtClean="0"/>
              <a:t>Variable Selection in Linear Regression</a:t>
            </a:r>
            <a:endParaRPr sz="2800"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How to Reduce the number of Predictors: </a:t>
            </a:r>
            <a:r>
              <a:rPr lang="en-US" sz="1800" b="1" dirty="0"/>
              <a:t>Popular Subset Selection </a:t>
            </a:r>
            <a:r>
              <a:rPr lang="en-US" sz="1800" b="1" dirty="0" smtClean="0"/>
              <a:t>Algorithms</a:t>
            </a:r>
          </a:p>
          <a:p>
            <a:pPr lvl="1"/>
            <a:r>
              <a:rPr lang="en-US" altLang="en-US" sz="1800" dirty="0"/>
              <a:t>Stepwise Regression</a:t>
            </a:r>
          </a:p>
          <a:p>
            <a:pPr lvl="2"/>
            <a:r>
              <a:rPr lang="en-US" altLang="en-US" sz="1800" dirty="0" smtClean="0"/>
              <a:t>It is like forward selection except that at </a:t>
            </a:r>
            <a:r>
              <a:rPr lang="en-US" altLang="en-US" sz="1800" dirty="0"/>
              <a:t>each step, we consider dropping predictors that are </a:t>
            </a:r>
            <a:r>
              <a:rPr lang="en-US" altLang="en-US" sz="1800" dirty="0" smtClean="0"/>
              <a:t>not statistically </a:t>
            </a:r>
            <a:r>
              <a:rPr lang="en-US" altLang="en-US" sz="1800" dirty="0"/>
              <a:t>significant, as in backward elimination.</a:t>
            </a:r>
            <a:endParaRPr lang="en-US" altLang="en-US" sz="1800" dirty="0" smtClean="0"/>
          </a:p>
          <a:p>
            <a:pPr lvl="1"/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02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 you</a:t>
            </a:r>
            <a:endParaRPr sz="6000"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4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20"/>
          <p:cNvSpPr/>
          <p:nvPr/>
        </p:nvSpPr>
        <p:spPr>
          <a:xfrm>
            <a:off x="4793120" y="2140348"/>
            <a:ext cx="245674" cy="2345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175;p20"/>
          <p:cNvGrpSpPr/>
          <p:nvPr/>
        </p:nvGrpSpPr>
        <p:grpSpPr>
          <a:xfrm>
            <a:off x="4487922" y="823137"/>
            <a:ext cx="1052532" cy="1052842"/>
            <a:chOff x="6654650" y="3665275"/>
            <a:chExt cx="409100" cy="409125"/>
          </a:xfrm>
        </p:grpSpPr>
        <p:sp>
          <p:nvSpPr>
            <p:cNvPr id="176" name="Google Shape;176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20"/>
          <p:cNvGrpSpPr/>
          <p:nvPr/>
        </p:nvGrpSpPr>
        <p:grpSpPr>
          <a:xfrm rot="1056891">
            <a:off x="3473795" y="1650461"/>
            <a:ext cx="695383" cy="695451"/>
            <a:chOff x="570875" y="4322250"/>
            <a:chExt cx="443300" cy="443325"/>
          </a:xfrm>
        </p:grpSpPr>
        <p:sp>
          <p:nvSpPr>
            <p:cNvPr id="179" name="Google Shape;179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20"/>
          <p:cNvSpPr/>
          <p:nvPr/>
        </p:nvSpPr>
        <p:spPr>
          <a:xfrm rot="2466600">
            <a:off x="3551848" y="1027044"/>
            <a:ext cx="341341" cy="32592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 rot="-1609542">
            <a:off x="4051048" y="1232117"/>
            <a:ext cx="245645" cy="2345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 rot="2925783">
            <a:off x="5540505" y="1417941"/>
            <a:ext cx="183966" cy="17565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 rot="-1609004">
            <a:off x="4774950" y="241213"/>
            <a:ext cx="165744" cy="15825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ldNum" idx="12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Simple </a:t>
            </a:r>
            <a:r>
              <a:rPr lang="en-US" dirty="0"/>
              <a:t>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/>
              <a:t>Data:</a:t>
            </a:r>
          </a:p>
          <a:p>
            <a:pPr lvl="1"/>
            <a:r>
              <a:rPr lang="en-US" altLang="en-US" sz="1800" dirty="0"/>
              <a:t>Suppose you are a consultant to the local Tourism Authority </a:t>
            </a:r>
            <a:r>
              <a:rPr lang="en-US" altLang="en-US" sz="1800" dirty="0" smtClean="0"/>
              <a:t>and the </a:t>
            </a:r>
            <a:r>
              <a:rPr lang="en-US" altLang="en-US" sz="1800" dirty="0"/>
              <a:t>CEO of the Authority would like to know whether a </a:t>
            </a:r>
            <a:r>
              <a:rPr lang="en-US" altLang="en-US" sz="1800" dirty="0" smtClean="0"/>
              <a:t>family’s annual </a:t>
            </a:r>
            <a:r>
              <a:rPr lang="en-US" altLang="en-US" sz="1800" dirty="0"/>
              <a:t>expenditure on recreation is related to their annual income</a:t>
            </a:r>
            <a:r>
              <a:rPr lang="en-US" altLang="en-US" sz="1800" dirty="0" smtClean="0"/>
              <a:t>. </a:t>
            </a:r>
          </a:p>
          <a:p>
            <a:pPr lvl="1"/>
            <a:r>
              <a:rPr lang="en-US" altLang="en-US" sz="1800" dirty="0"/>
              <a:t>In addition, if there is a relationship, he would like you to build </a:t>
            </a:r>
            <a:r>
              <a:rPr lang="en-US" altLang="en-US" sz="1800" dirty="0" smtClean="0"/>
              <a:t>a statistical </a:t>
            </a:r>
            <a:r>
              <a:rPr lang="en-US" altLang="en-US" sz="1800" dirty="0"/>
              <a:t>model which quantifies the relationship between the </a:t>
            </a:r>
            <a:r>
              <a:rPr lang="en-US" altLang="en-US" sz="1800" dirty="0" smtClean="0"/>
              <a:t>two variables</a:t>
            </a:r>
          </a:p>
          <a:p>
            <a:pPr lvl="1"/>
            <a:r>
              <a:rPr lang="en-US" altLang="en-US" sz="1800" dirty="0"/>
              <a:t>A data set consisting of a random sample of 20 families</a:t>
            </a:r>
            <a:r>
              <a:rPr lang="en-US" altLang="en-US" sz="1800" dirty="0" smtClean="0"/>
              <a:t>, collected </a:t>
            </a:r>
            <a:r>
              <a:rPr lang="en-US" altLang="en-US" sz="1800" dirty="0"/>
              <a:t>last year </a:t>
            </a:r>
            <a:r>
              <a:rPr lang="en-US" altLang="en-US" sz="1800" dirty="0" smtClean="0"/>
              <a:t>is </a:t>
            </a:r>
            <a:r>
              <a:rPr lang="en-US" altLang="en-US" sz="1800" dirty="0"/>
              <a:t>available to help you with </a:t>
            </a:r>
            <a:r>
              <a:rPr lang="en-US" altLang="en-US" sz="1800" dirty="0" smtClean="0"/>
              <a:t>the assessment.</a:t>
            </a:r>
          </a:p>
          <a:p>
            <a:pPr lvl="1"/>
            <a:r>
              <a:rPr lang="en-US" altLang="en-US" sz="1800" dirty="0"/>
              <a:t>two quantitative </a:t>
            </a:r>
            <a:r>
              <a:rPr lang="en-US" altLang="en-US" sz="1800" dirty="0" smtClean="0"/>
              <a:t>variables </a:t>
            </a:r>
            <a:r>
              <a:rPr lang="en-US" altLang="en-US" sz="1800" dirty="0">
                <a:sym typeface="Wingdings" panose="05000000000000000000" pitchFamily="2" charset="2"/>
              </a:rPr>
              <a:t> family’s annual expenditure on recreation  and annual </a:t>
            </a:r>
            <a:r>
              <a:rPr lang="en-US" altLang="en-US" sz="1800" dirty="0" smtClean="0">
                <a:sym typeface="Wingdings" panose="05000000000000000000" pitchFamily="2" charset="2"/>
              </a:rPr>
              <a:t>income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Dependent Variable (Y)  Expenditure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Independent Variable (X)  Income</a:t>
            </a:r>
            <a:endParaRPr lang="en-US" altLang="en-US" sz="1800" dirty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9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Simple </a:t>
            </a:r>
            <a:r>
              <a:rPr lang="en-US" dirty="0"/>
              <a:t>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05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20700" lvl="1" indent="0">
              <a:buNone/>
            </a:pPr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7750"/>
            <a:ext cx="8305800" cy="358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8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Simple </a:t>
            </a:r>
            <a:r>
              <a:rPr lang="en-US" dirty="0"/>
              <a:t>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57912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Graphical Summary of Data: Scatter plot </a:t>
            </a:r>
            <a:r>
              <a:rPr lang="en-US" altLang="en-US" sz="1800" dirty="0" smtClean="0">
                <a:sym typeface="Wingdings" panose="05000000000000000000" pitchFamily="2" charset="2"/>
              </a:rPr>
              <a:t> relation between two variables</a:t>
            </a:r>
            <a:endParaRPr lang="en-US" altLang="en-US" sz="1800" dirty="0"/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Dependent Variable (Y)  vertical axis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Independent Variable (X)  Horizontal Axis</a:t>
            </a:r>
          </a:p>
          <a:p>
            <a:pPr lvl="1"/>
            <a:r>
              <a:rPr lang="en-US" altLang="en-US" sz="1800" dirty="0"/>
              <a:t>A </a:t>
            </a:r>
            <a:r>
              <a:rPr lang="en-US" altLang="en-US" sz="1800" dirty="0" smtClean="0"/>
              <a:t>scatter plot </a:t>
            </a:r>
            <a:r>
              <a:rPr lang="en-US" altLang="en-US" sz="1800" dirty="0"/>
              <a:t>is frequently also referred to as a plot of Y versus X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 smtClean="0"/>
              <a:t>Relation between income and expenditure:</a:t>
            </a:r>
          </a:p>
          <a:p>
            <a:pPr lvl="2"/>
            <a:r>
              <a:rPr lang="en-US" altLang="en-US" sz="1800" dirty="0" smtClean="0"/>
              <a:t>Direction: Positive </a:t>
            </a:r>
            <a:r>
              <a:rPr lang="en-US" altLang="en-US" sz="1800" dirty="0">
                <a:sym typeface="Wingdings" panose="05000000000000000000" pitchFamily="2" charset="2"/>
              </a:rPr>
              <a:t> as income increases so does </a:t>
            </a:r>
            <a:r>
              <a:rPr lang="en-US" altLang="en-US" sz="1800" dirty="0" smtClean="0">
                <a:sym typeface="Wingdings" panose="05000000000000000000" pitchFamily="2" charset="2"/>
              </a:rPr>
              <a:t>recreation expenditure;</a:t>
            </a:r>
          </a:p>
          <a:p>
            <a:pPr lvl="2"/>
            <a:r>
              <a:rPr lang="en-US" altLang="en-US" sz="1800" dirty="0">
                <a:sym typeface="Wingdings" panose="05000000000000000000" pitchFamily="2" charset="2"/>
              </a:rPr>
              <a:t>Shape: Roughly linear  the points appear to fall along </a:t>
            </a:r>
            <a:r>
              <a:rPr lang="en-US" altLang="en-US" sz="1800" dirty="0" smtClean="0">
                <a:sym typeface="Wingdings" panose="05000000000000000000" pitchFamily="2" charset="2"/>
              </a:rPr>
              <a:t>a straight line</a:t>
            </a:r>
          </a:p>
          <a:p>
            <a:pPr lvl="2"/>
            <a:r>
              <a:rPr lang="en-US" altLang="en-US" sz="1800" dirty="0">
                <a:sym typeface="Wingdings" panose="05000000000000000000" pitchFamily="2" charset="2"/>
              </a:rPr>
              <a:t>Strength: Reasonably strong  there is considerable </a:t>
            </a:r>
            <a:r>
              <a:rPr lang="en-US" altLang="en-US" sz="1800" dirty="0" smtClean="0">
                <a:sym typeface="Wingdings" panose="05000000000000000000" pitchFamily="2" charset="2"/>
              </a:rPr>
              <a:t>scatter about </a:t>
            </a:r>
            <a:r>
              <a:rPr lang="en-US" altLang="en-US" sz="1800" dirty="0">
                <a:sym typeface="Wingdings" panose="05000000000000000000" pitchFamily="2" charset="2"/>
              </a:rPr>
              <a:t>a straight line.</a:t>
            </a:r>
            <a:endParaRPr lang="en-US" altLang="en-US" sz="1800" dirty="0" smtClean="0"/>
          </a:p>
          <a:p>
            <a:pPr lvl="1"/>
            <a:endParaRPr lang="en-US" altLang="en-US" sz="1800" dirty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23950"/>
            <a:ext cx="2971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46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Simple </a:t>
            </a:r>
            <a:r>
              <a:rPr lang="en-US" dirty="0"/>
              <a:t>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/>
              <a:t>Numerical summary of the data — </a:t>
            </a:r>
            <a:r>
              <a:rPr lang="en-US" altLang="en-US" sz="1800" dirty="0" smtClean="0"/>
              <a:t>Correlation:</a:t>
            </a:r>
          </a:p>
          <a:p>
            <a:pPr lvl="1"/>
            <a:r>
              <a:rPr lang="en-US" altLang="en-US" sz="1800" dirty="0" smtClean="0"/>
              <a:t>A </a:t>
            </a:r>
            <a:r>
              <a:rPr lang="en-US" altLang="en-US" sz="1800" dirty="0"/>
              <a:t>numerical summary of </a:t>
            </a:r>
            <a:r>
              <a:rPr lang="en-US" altLang="en-US" sz="1800" dirty="0" smtClean="0"/>
              <a:t>the strength </a:t>
            </a:r>
            <a:r>
              <a:rPr lang="en-US" altLang="en-US" sz="1800" dirty="0"/>
              <a:t>of the association between the two variables is often desired</a:t>
            </a:r>
            <a:r>
              <a:rPr lang="en-US" altLang="en-US" sz="1800" dirty="0" smtClean="0"/>
              <a:t>. </a:t>
            </a:r>
            <a:r>
              <a:rPr lang="en-US" altLang="en-US" sz="1800" dirty="0">
                <a:sym typeface="Wingdings" panose="05000000000000000000" pitchFamily="2" charset="2"/>
              </a:rPr>
              <a:t> population </a:t>
            </a:r>
            <a:r>
              <a:rPr lang="en-US" altLang="en-US" sz="1800" dirty="0" smtClean="0">
                <a:sym typeface="Wingdings" panose="05000000000000000000" pitchFamily="2" charset="2"/>
              </a:rPr>
              <a:t>correlation coefficient,</a:t>
            </a:r>
            <a:r>
              <a:rPr lang="el-GR" altLang="en-US" sz="1800" dirty="0">
                <a:sym typeface="Wingdings" panose="05000000000000000000" pitchFamily="2" charset="2"/>
              </a:rPr>
              <a:t> </a:t>
            </a:r>
            <a:r>
              <a:rPr lang="el-GR" altLang="en-US" sz="1800" dirty="0" smtClean="0">
                <a:sym typeface="Wingdings" panose="05000000000000000000" pitchFamily="2" charset="2"/>
              </a:rPr>
              <a:t>ρ</a:t>
            </a:r>
            <a:r>
              <a:rPr lang="en-US" altLang="en-US" sz="1800" dirty="0" smtClean="0">
                <a:sym typeface="Wingdings" panose="05000000000000000000" pitchFamily="2" charset="2"/>
              </a:rPr>
              <a:t>.   </a:t>
            </a:r>
            <a:r>
              <a:rPr lang="en-US" altLang="en-US" sz="1800" dirty="0">
                <a:sym typeface="Wingdings" panose="05000000000000000000" pitchFamily="2" charset="2"/>
              </a:rPr>
              <a:t>it measures which measures the strength of the linear </a:t>
            </a:r>
            <a:r>
              <a:rPr lang="en-US" altLang="en-US" sz="1800" dirty="0" smtClean="0">
                <a:sym typeface="Wingdings" panose="05000000000000000000" pitchFamily="2" charset="2"/>
              </a:rPr>
              <a:t>association between </a:t>
            </a:r>
            <a:r>
              <a:rPr lang="en-US" altLang="en-US" sz="1800" dirty="0">
                <a:sym typeface="Wingdings" panose="05000000000000000000" pitchFamily="2" charset="2"/>
              </a:rPr>
              <a:t>two </a:t>
            </a:r>
            <a:r>
              <a:rPr lang="en-US" altLang="en-US" sz="1800" dirty="0" smtClean="0">
                <a:sym typeface="Wingdings" panose="05000000000000000000" pitchFamily="2" charset="2"/>
              </a:rPr>
              <a:t>variables X and Y.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Since X and Y are quantitative variables, </a:t>
            </a:r>
            <a:r>
              <a:rPr lang="el-GR" altLang="en-US" sz="1800" dirty="0" smtClean="0">
                <a:sym typeface="Wingdings" panose="05000000000000000000" pitchFamily="2" charset="2"/>
              </a:rPr>
              <a:t>ρ</a:t>
            </a:r>
            <a:r>
              <a:rPr lang="en-US" altLang="en-US" sz="1800" dirty="0" smtClean="0">
                <a:sym typeface="Wingdings" panose="05000000000000000000" pitchFamily="2" charset="2"/>
              </a:rPr>
              <a:t> is </a:t>
            </a:r>
            <a:r>
              <a:rPr lang="en-US" altLang="en-US" sz="1800" dirty="0">
                <a:sym typeface="Wingdings" panose="05000000000000000000" pitchFamily="2" charset="2"/>
              </a:rPr>
              <a:t>also known as Pearson </a:t>
            </a:r>
            <a:r>
              <a:rPr lang="en-US" altLang="en-US" sz="1800" dirty="0" smtClean="0">
                <a:sym typeface="Wingdings" panose="05000000000000000000" pitchFamily="2" charset="2"/>
              </a:rPr>
              <a:t>correlation coefficient.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The sample correlation coefficient r can be as follows</a:t>
            </a:r>
          </a:p>
          <a:p>
            <a:pPr lvl="1"/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/>
          </a:p>
          <a:p>
            <a:pPr marL="520700" lvl="1" indent="0">
              <a:buNone/>
            </a:pPr>
            <a:endParaRPr lang="en-US" altLang="en-US" dirty="0" smtClean="0"/>
          </a:p>
          <a:p>
            <a:pPr marL="520700" lvl="1" indent="0">
              <a:buNone/>
            </a:pPr>
            <a:r>
              <a:rPr lang="en-US" altLang="en-US" sz="1800" dirty="0"/>
              <a:t> ẋ and ẏ are sample means and </a:t>
            </a:r>
            <a:r>
              <a:rPr lang="en-US" altLang="en-US" sz="1800" dirty="0" err="1"/>
              <a:t>s</a:t>
            </a:r>
            <a:r>
              <a:rPr lang="en-US" altLang="en-US" sz="1800" baseline="-25000" dirty="0" err="1"/>
              <a:t>x</a:t>
            </a:r>
            <a:r>
              <a:rPr lang="en-US" altLang="en-US" sz="1800" dirty="0"/>
              <a:t> and </a:t>
            </a:r>
            <a:r>
              <a:rPr lang="en-US" altLang="en-US" sz="1800" dirty="0" err="1"/>
              <a:t>s</a:t>
            </a:r>
            <a:r>
              <a:rPr lang="en-US" altLang="en-US" sz="1800" baseline="-25000" dirty="0" err="1"/>
              <a:t>y</a:t>
            </a:r>
            <a:r>
              <a:rPr lang="en-US" altLang="en-US" sz="1800" dirty="0"/>
              <a:t> are standard deviations</a:t>
            </a:r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3409950"/>
            <a:ext cx="35718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Simple </a:t>
            </a:r>
            <a:r>
              <a:rPr lang="en-US" dirty="0"/>
              <a:t>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/>
              <a:t>Numerical summary of the data — </a:t>
            </a:r>
            <a:r>
              <a:rPr lang="en-US" altLang="en-US" sz="1800" dirty="0" smtClean="0"/>
              <a:t>Correlation: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The </a:t>
            </a:r>
            <a:r>
              <a:rPr lang="el-GR" altLang="en-US" sz="1800" dirty="0">
                <a:sym typeface="Wingdings" panose="05000000000000000000" pitchFamily="2" charset="2"/>
              </a:rPr>
              <a:t>ρ </a:t>
            </a:r>
            <a:r>
              <a:rPr lang="en-US" altLang="en-US" sz="1800" dirty="0" smtClean="0">
                <a:sym typeface="Wingdings" panose="05000000000000000000" pitchFamily="2" charset="2"/>
              </a:rPr>
              <a:t> can </a:t>
            </a:r>
            <a:r>
              <a:rPr lang="en-US" altLang="en-US" sz="1800" dirty="0">
                <a:sym typeface="Wingdings" panose="05000000000000000000" pitchFamily="2" charset="2"/>
              </a:rPr>
              <a:t>take values </a:t>
            </a:r>
            <a:r>
              <a:rPr lang="en-US" altLang="en-US" sz="1800" dirty="0" smtClean="0">
                <a:sym typeface="Wingdings" panose="05000000000000000000" pitchFamily="2" charset="2"/>
              </a:rPr>
              <a:t>between −</a:t>
            </a:r>
            <a:r>
              <a:rPr lang="en-US" altLang="en-US" sz="1800" dirty="0">
                <a:sym typeface="Wingdings" panose="05000000000000000000" pitchFamily="2" charset="2"/>
              </a:rPr>
              <a:t>1 and 1 and the interpretation of </a:t>
            </a:r>
            <a:r>
              <a:rPr lang="el-GR" altLang="en-US" sz="1800" dirty="0">
                <a:sym typeface="Wingdings" panose="05000000000000000000" pitchFamily="2" charset="2"/>
              </a:rPr>
              <a:t>ρ</a:t>
            </a:r>
            <a:r>
              <a:rPr lang="en-US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en-US" sz="1800" dirty="0">
                <a:sym typeface="Wingdings" panose="05000000000000000000" pitchFamily="2" charset="2"/>
              </a:rPr>
              <a:t>is as follows</a:t>
            </a:r>
            <a:endParaRPr lang="en-US" altLang="en-US" sz="18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en-US" sz="1800" dirty="0"/>
              <a:t>A negative value indicates a decreasing relationship </a:t>
            </a:r>
            <a:r>
              <a:rPr lang="en-US" altLang="en-US" sz="1800" dirty="0" smtClean="0"/>
              <a:t>between X </a:t>
            </a:r>
            <a:r>
              <a:rPr lang="en-US" altLang="en-US" sz="1800" dirty="0"/>
              <a:t>and Y , that is, as X increases, Y decreases</a:t>
            </a:r>
            <a:r>
              <a:rPr lang="en-US" altLang="en-US" sz="1800" dirty="0" smtClean="0"/>
              <a:t>.</a:t>
            </a:r>
          </a:p>
          <a:p>
            <a:pPr lvl="2"/>
            <a:r>
              <a:rPr lang="en-US" altLang="en-US" sz="1800" dirty="0"/>
              <a:t>A positive value indicates an increasing relationship </a:t>
            </a:r>
            <a:r>
              <a:rPr lang="en-US" altLang="en-US" sz="1800" dirty="0" smtClean="0"/>
              <a:t>between X </a:t>
            </a:r>
            <a:r>
              <a:rPr lang="en-US" altLang="en-US" sz="1800" dirty="0"/>
              <a:t>and Y , that is, as X increases, so does Y </a:t>
            </a:r>
            <a:r>
              <a:rPr lang="en-US" altLang="en-US" sz="1800" dirty="0" smtClean="0"/>
              <a:t>.\</a:t>
            </a:r>
          </a:p>
          <a:p>
            <a:pPr lvl="2"/>
            <a:r>
              <a:rPr lang="en-US" altLang="en-US" sz="1800" dirty="0"/>
              <a:t>A value of 0 indicates that there is no linear </a:t>
            </a:r>
            <a:r>
              <a:rPr lang="en-US" altLang="en-US" sz="1800" dirty="0" smtClean="0"/>
              <a:t>relationship between </a:t>
            </a:r>
            <a:r>
              <a:rPr lang="en-US" altLang="en-US" sz="1800" dirty="0"/>
              <a:t>the two variables — this however does not </a:t>
            </a:r>
            <a:r>
              <a:rPr lang="en-US" altLang="en-US" sz="1800" dirty="0" smtClean="0"/>
              <a:t>imply that </a:t>
            </a:r>
            <a:r>
              <a:rPr lang="en-US" altLang="en-US" sz="1800" dirty="0"/>
              <a:t>there is no relationship</a:t>
            </a:r>
            <a:r>
              <a:rPr lang="en-US" altLang="en-US" sz="1800" dirty="0" smtClean="0"/>
              <a:t>.</a:t>
            </a:r>
          </a:p>
          <a:p>
            <a:pPr lvl="2"/>
            <a:r>
              <a:rPr lang="en-US" altLang="en-US" sz="1800" b="1" dirty="0"/>
              <a:t>The correlation does not give an indication about the </a:t>
            </a:r>
            <a:r>
              <a:rPr lang="en-US" altLang="en-US" sz="1800" b="1" dirty="0" smtClean="0"/>
              <a:t>value of </a:t>
            </a:r>
            <a:r>
              <a:rPr lang="en-US" altLang="en-US" sz="1800" b="1" dirty="0"/>
              <a:t>the slope of any linear relationship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 smtClean="0"/>
              <a:t>Whole population can not be measured </a:t>
            </a:r>
            <a:r>
              <a:rPr lang="en-US" altLang="en-US" sz="1800" dirty="0" smtClean="0">
                <a:sym typeface="Wingdings" panose="05000000000000000000" pitchFamily="2" charset="2"/>
              </a:rPr>
              <a:t> only few samples can be measured.</a:t>
            </a:r>
          </a:p>
          <a:p>
            <a:pPr lvl="1"/>
            <a:endParaRPr lang="en-US" altLang="en-US" sz="1800" dirty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2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Simple </a:t>
            </a:r>
            <a:r>
              <a:rPr lang="en-US" dirty="0"/>
              <a:t>Linear Regression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>
                <a:sym typeface="Wingdings" panose="05000000000000000000" pitchFamily="2" charset="2"/>
              </a:rPr>
              <a:t>The Simple Linear Regression </a:t>
            </a:r>
            <a:r>
              <a:rPr lang="en-US" altLang="en-US" sz="1800" dirty="0" smtClean="0">
                <a:sym typeface="Wingdings" panose="05000000000000000000" pitchFamily="2" charset="2"/>
              </a:rPr>
              <a:t>Model:</a:t>
            </a:r>
          </a:p>
          <a:p>
            <a:pPr lvl="1"/>
            <a:r>
              <a:rPr lang="en-US" altLang="en-US" sz="1800" dirty="0" smtClean="0"/>
              <a:t>“What </a:t>
            </a:r>
            <a:r>
              <a:rPr lang="en-US" altLang="en-US" sz="1800" dirty="0"/>
              <a:t>is the equation of the </a:t>
            </a:r>
            <a:r>
              <a:rPr lang="en-US" altLang="en-US" sz="1800" dirty="0" smtClean="0"/>
              <a:t>linear relationship </a:t>
            </a:r>
            <a:r>
              <a:rPr lang="en-US" altLang="en-US" sz="1800" dirty="0"/>
              <a:t>between the explanatory and response variables</a:t>
            </a:r>
            <a:r>
              <a:rPr lang="en-US" altLang="en-US" sz="1800" dirty="0" smtClean="0"/>
              <a:t>?”</a:t>
            </a:r>
          </a:p>
          <a:p>
            <a:pPr lvl="1"/>
            <a:r>
              <a:rPr lang="en-US" altLang="en-US" sz="1800" dirty="0"/>
              <a:t>Quantifying the relationship will allow us </a:t>
            </a:r>
            <a:r>
              <a:rPr lang="en-US" altLang="en-US" sz="1800" dirty="0" smtClean="0"/>
              <a:t>to</a:t>
            </a:r>
          </a:p>
          <a:p>
            <a:pPr lvl="2"/>
            <a:r>
              <a:rPr lang="en-US" altLang="en-US" sz="1800" dirty="0"/>
              <a:t>better understand the functional relationship between X </a:t>
            </a:r>
            <a:r>
              <a:rPr lang="en-US" altLang="en-US" sz="1800" dirty="0" smtClean="0"/>
              <a:t>and Y </a:t>
            </a:r>
            <a:r>
              <a:rPr lang="en-US" altLang="en-US" sz="1800" dirty="0">
                <a:sym typeface="Wingdings" panose="05000000000000000000" pitchFamily="2" charset="2"/>
              </a:rPr>
              <a:t> how quickly does Y increase for every </a:t>
            </a:r>
            <a:r>
              <a:rPr lang="en-US" altLang="en-US" sz="1800" dirty="0" smtClean="0">
                <a:sym typeface="Wingdings" panose="05000000000000000000" pitchFamily="2" charset="2"/>
              </a:rPr>
              <a:t>unit increase </a:t>
            </a:r>
            <a:r>
              <a:rPr lang="en-US" altLang="en-US" sz="1800" dirty="0">
                <a:sym typeface="Wingdings" panose="05000000000000000000" pitchFamily="2" charset="2"/>
              </a:rPr>
              <a:t>in </a:t>
            </a:r>
            <a:r>
              <a:rPr lang="en-US" altLang="en-US" sz="1800" dirty="0" smtClean="0">
                <a:sym typeface="Wingdings" panose="05000000000000000000" pitchFamily="2" charset="2"/>
              </a:rPr>
              <a:t>X</a:t>
            </a:r>
          </a:p>
          <a:p>
            <a:pPr lvl="2"/>
            <a:r>
              <a:rPr lang="en-US" altLang="en-US" sz="1800" b="1" dirty="0"/>
              <a:t>make predictions about Y for a new value of X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 smtClean="0"/>
              <a:t>The linear regression has the form:</a:t>
            </a:r>
          </a:p>
          <a:p>
            <a:pPr lvl="1"/>
            <a:r>
              <a:rPr lang="en-US" altLang="en-US" sz="1800" dirty="0" smtClean="0"/>
              <a:t>Where </a:t>
            </a:r>
            <a:r>
              <a:rPr lang="en-US" sz="1800" dirty="0"/>
              <a:t>Y denotes the dependent </a:t>
            </a:r>
            <a:r>
              <a:rPr lang="en-US" sz="1800" dirty="0" smtClean="0"/>
              <a:t>variable</a:t>
            </a:r>
          </a:p>
          <a:p>
            <a:pPr lvl="1"/>
            <a:r>
              <a:rPr lang="en-US" sz="1800" dirty="0"/>
              <a:t>X denotes the independent variable</a:t>
            </a:r>
            <a:r>
              <a:rPr lang="en-US" sz="1800" dirty="0" smtClean="0"/>
              <a:t>;</a:t>
            </a:r>
          </a:p>
          <a:p>
            <a:pPr lvl="1"/>
            <a:r>
              <a:rPr lang="en-US" altLang="en-US" sz="1800" dirty="0"/>
              <a:t> </a:t>
            </a:r>
            <a:r>
              <a:rPr lang="el-GR" altLang="en-US" sz="1800" dirty="0"/>
              <a:t>β</a:t>
            </a:r>
            <a:r>
              <a:rPr lang="en-US" altLang="en-US" sz="1800" baseline="-25000" dirty="0"/>
              <a:t>0</a:t>
            </a:r>
            <a:r>
              <a:rPr lang="en-US" sz="1800" dirty="0" smtClean="0"/>
              <a:t> </a:t>
            </a:r>
            <a:r>
              <a:rPr lang="en-US" sz="1800" dirty="0"/>
              <a:t>denotes the y-intercept</a:t>
            </a:r>
            <a:r>
              <a:rPr lang="en-US" sz="1800" dirty="0" smtClean="0"/>
              <a:t>;</a:t>
            </a:r>
          </a:p>
          <a:p>
            <a:pPr lvl="1"/>
            <a:r>
              <a:rPr lang="el-GR" altLang="en-US" sz="1800" dirty="0" smtClean="0"/>
              <a:t>β</a:t>
            </a:r>
            <a:r>
              <a:rPr lang="en-US" altLang="en-US" sz="1800" baseline="-25000" dirty="0" smtClean="0"/>
              <a:t>1</a:t>
            </a:r>
            <a:r>
              <a:rPr lang="en-US" sz="1800" dirty="0" smtClean="0"/>
              <a:t> </a:t>
            </a:r>
            <a:r>
              <a:rPr lang="en-US" sz="1800" dirty="0"/>
              <a:t>denotes the slope of the line; </a:t>
            </a:r>
            <a:r>
              <a:rPr lang="en-US" sz="1800" dirty="0" smtClean="0"/>
              <a:t>and</a:t>
            </a:r>
          </a:p>
          <a:p>
            <a:pPr lvl="1"/>
            <a:r>
              <a:rPr lang="pt-BR" sz="1800" dirty="0"/>
              <a:t>E denotes a random error.</a:t>
            </a:r>
            <a:endParaRPr lang="en-US" altLang="en-US" sz="1800" dirty="0"/>
          </a:p>
          <a:p>
            <a:pPr marL="520700" lvl="1" indent="0">
              <a:buNone/>
            </a:pPr>
            <a:endParaRPr lang="en-US" altLang="en-US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00832"/>
            <a:ext cx="2390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84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tinb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4346</TotalTime>
  <Words>2874</Words>
  <Application>Microsoft Office PowerPoint</Application>
  <PresentationFormat>On-screen Show (16:9)</PresentationFormat>
  <Paragraphs>303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Tinos</vt:lpstr>
      <vt:lpstr>Wingdings</vt:lpstr>
      <vt:lpstr>Fortinbras template</vt:lpstr>
      <vt:lpstr>Multiple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Multiple Linear Regression</vt:lpstr>
      <vt:lpstr>Multiple Linear Regression</vt:lpstr>
      <vt:lpstr>Multiple Linear Regression</vt:lpstr>
      <vt:lpstr>Explanatory vs. Predictive Modeling</vt:lpstr>
      <vt:lpstr>Explanatory vs. Predictive Modeling</vt:lpstr>
      <vt:lpstr>Explanatory vs. Predictive Modeling</vt:lpstr>
      <vt:lpstr>Estimating the Regression Equation and Prediction</vt:lpstr>
      <vt:lpstr>Estimating the Regression Equation and Prediction</vt:lpstr>
      <vt:lpstr> Multiple Linear Regression</vt:lpstr>
      <vt:lpstr>Variable Selection in Linear Regression</vt:lpstr>
      <vt:lpstr>Variable Selection in Linear Regression</vt:lpstr>
      <vt:lpstr>Variable Selection in Linear Regression</vt:lpstr>
      <vt:lpstr>Variable Selection in Linear Regression</vt:lpstr>
      <vt:lpstr>Variable Selection in Linear Regression</vt:lpstr>
      <vt:lpstr>Variable Selection in Linear Regression</vt:lpstr>
      <vt:lpstr>Variable Selection in Linear Regression</vt:lpstr>
      <vt:lpstr>Variable Selection in Linear Regression</vt:lpstr>
      <vt:lpstr>Variable Selection in Linear Regression</vt:lpstr>
      <vt:lpstr>Variable Selection in Linear Regression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Windows User</cp:lastModifiedBy>
  <cp:revision>132</cp:revision>
  <dcterms:modified xsi:type="dcterms:W3CDTF">2019-03-13T04:32:29Z</dcterms:modified>
</cp:coreProperties>
</file>