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63" r:id="rId3"/>
    <p:sldId id="364" r:id="rId4"/>
    <p:sldId id="365" r:id="rId5"/>
    <p:sldId id="378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262" r:id="rId19"/>
  </p:sldIdLst>
  <p:sldSz cx="9144000" cy="5143500" type="screen16x9"/>
  <p:notesSz cx="6858000" cy="9144000"/>
  <p:embeddedFontLst>
    <p:embeddedFont>
      <p:font typeface="Tino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34909B-6401-4FC6-9F6B-054A83EE410C}">
  <a:tblStyle styleId="{8E34909B-6401-4FC6-9F6B-054A83EE4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45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28600" y="359700"/>
            <a:ext cx="8763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81000" y="669775"/>
            <a:ext cx="8403300" cy="393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v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616575" y="4777309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AD0B2D"/>
                </a:solidFill>
              </a:defRPr>
            </a:lvl1pPr>
            <a:lvl2pPr lvl="1" rtl="0">
              <a:buNone/>
              <a:defRPr>
                <a:solidFill>
                  <a:srgbClr val="AD0B2D"/>
                </a:solidFill>
              </a:defRPr>
            </a:lvl2pPr>
            <a:lvl3pPr lvl="2" rtl="0">
              <a:buNone/>
              <a:defRPr>
                <a:solidFill>
                  <a:srgbClr val="AD0B2D"/>
                </a:solidFill>
              </a:defRPr>
            </a:lvl3pPr>
            <a:lvl4pPr lvl="3" rtl="0">
              <a:buNone/>
              <a:defRPr>
                <a:solidFill>
                  <a:srgbClr val="AD0B2D"/>
                </a:solidFill>
              </a:defRPr>
            </a:lvl4pPr>
            <a:lvl5pPr lvl="4" rtl="0">
              <a:buNone/>
              <a:defRPr>
                <a:solidFill>
                  <a:srgbClr val="AD0B2D"/>
                </a:solidFill>
              </a:defRPr>
            </a:lvl5pPr>
            <a:lvl6pPr lvl="5" rtl="0">
              <a:buNone/>
              <a:defRPr>
                <a:solidFill>
                  <a:srgbClr val="AD0B2D"/>
                </a:solidFill>
              </a:defRPr>
            </a:lvl6pPr>
            <a:lvl7pPr lvl="6" rtl="0">
              <a:buNone/>
              <a:defRPr>
                <a:solidFill>
                  <a:srgbClr val="AD0B2D"/>
                </a:solidFill>
              </a:defRPr>
            </a:lvl7pPr>
            <a:lvl8pPr lvl="7" rtl="0">
              <a:buNone/>
              <a:defRPr>
                <a:solidFill>
                  <a:srgbClr val="AD0B2D"/>
                </a:solidFill>
              </a:defRPr>
            </a:lvl8pPr>
            <a:lvl9pPr lvl="8" rtl="0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48200" y="4629150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K-Nearest Neighbors (k-NN)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 Example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51054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altLang="en-US" sz="1800" dirty="0"/>
              <a:t>Scatter </a:t>
            </a:r>
            <a:r>
              <a:rPr lang="en-US" altLang="en-US" sz="1800" dirty="0" smtClean="0"/>
              <a:t>plot:</a:t>
            </a:r>
          </a:p>
          <a:p>
            <a:pPr algn="just"/>
            <a:r>
              <a:rPr lang="en-US" altLang="en-US" sz="1600" dirty="0"/>
              <a:t>Now consider a new household with $60,000 income and lot size 20,000ft</a:t>
            </a:r>
          </a:p>
          <a:p>
            <a:pPr algn="just"/>
            <a:r>
              <a:rPr lang="en-US" altLang="en-US" sz="1600" dirty="0"/>
              <a:t>Among the households in the training set, the one closest to the new household is household 9 with $69,000 income and lot size 20,000ft.</a:t>
            </a:r>
          </a:p>
          <a:p>
            <a:pPr algn="just"/>
            <a:r>
              <a:rPr lang="en-US" altLang="en-US" sz="1600" dirty="0"/>
              <a:t>If we use a 1-NN classifier, we would classify the new household as an owner, like household 9</a:t>
            </a:r>
          </a:p>
          <a:p>
            <a:pPr algn="just"/>
            <a:r>
              <a:rPr lang="en-US" altLang="en-US" sz="1600" dirty="0"/>
              <a:t>If we use k = 3, the three nearest households are 9, 14, and 1.</a:t>
            </a:r>
          </a:p>
          <a:p>
            <a:pPr algn="just"/>
            <a:r>
              <a:rPr lang="en-US" sz="1600" dirty="0"/>
              <a:t>Two of these neighbors are owners of riding mowers and the last is a </a:t>
            </a:r>
            <a:r>
              <a:rPr lang="en-US" sz="1600" dirty="0" err="1"/>
              <a:t>nonowner</a:t>
            </a:r>
            <a:r>
              <a:rPr lang="en-US" sz="1600" dirty="0"/>
              <a:t>.</a:t>
            </a:r>
            <a:endParaRPr lang="en-US" altLang="en-US" sz="1600" dirty="0"/>
          </a:p>
          <a:p>
            <a:r>
              <a:rPr lang="en-US" altLang="en-US" sz="1600" dirty="0" smtClean="0"/>
              <a:t> </a:t>
            </a:r>
            <a:r>
              <a:rPr lang="en-US" sz="1600" dirty="0"/>
              <a:t>The majority vote is therefore </a:t>
            </a:r>
            <a:r>
              <a:rPr lang="en-US" sz="1600" i="1" dirty="0"/>
              <a:t>owner</a:t>
            </a:r>
            <a:r>
              <a:rPr lang="en-US" sz="1600" dirty="0"/>
              <a:t>, and the </a:t>
            </a:r>
            <a:r>
              <a:rPr lang="en-US" sz="1600" dirty="0" smtClean="0"/>
              <a:t>new household </a:t>
            </a:r>
            <a:r>
              <a:rPr lang="en-US" sz="1600" dirty="0"/>
              <a:t>would be classified as an owner</a:t>
            </a:r>
            <a:endParaRPr lang="en-US" altLang="en-US" sz="16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47750"/>
            <a:ext cx="335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 : Algorithm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altLang="en-US" sz="1800" b="1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3950"/>
            <a:ext cx="8763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5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 :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b="1" dirty="0" smtClean="0"/>
              <a:t>Choosing k</a:t>
            </a:r>
            <a:r>
              <a:rPr lang="en-US" altLang="en-US" sz="1800" b="1" dirty="0" smtClean="0"/>
              <a:t>:</a:t>
            </a:r>
          </a:p>
          <a:p>
            <a:pPr lvl="1"/>
            <a:r>
              <a:rPr lang="en-US" altLang="en-US" sz="1800" dirty="0"/>
              <a:t>The advantage of choosing k &gt; 1 is that higher values of k provide </a:t>
            </a:r>
            <a:r>
              <a:rPr lang="en-US" altLang="en-US" sz="1800" dirty="0" smtClean="0"/>
              <a:t>smoothing that </a:t>
            </a:r>
            <a:r>
              <a:rPr lang="en-US" altLang="en-US" sz="1800" dirty="0"/>
              <a:t>reduces the risk of overfitting due to noise in the training </a:t>
            </a:r>
            <a:r>
              <a:rPr lang="en-US" altLang="en-US" sz="1800" dirty="0" smtClean="0"/>
              <a:t>data.</a:t>
            </a:r>
          </a:p>
          <a:p>
            <a:pPr lvl="1"/>
            <a:r>
              <a:rPr lang="en-US" altLang="en-US" sz="1800" dirty="0"/>
              <a:t>if k is too low, we may be fitting to the </a:t>
            </a:r>
            <a:r>
              <a:rPr lang="en-US" altLang="en-US" sz="1800" b="1" dirty="0"/>
              <a:t>noise</a:t>
            </a:r>
            <a:r>
              <a:rPr lang="en-US" altLang="en-US" sz="1800" dirty="0"/>
              <a:t> in the </a:t>
            </a:r>
            <a:r>
              <a:rPr lang="en-US" altLang="en-US" sz="1800" dirty="0" smtClean="0"/>
              <a:t>data.</a:t>
            </a:r>
          </a:p>
          <a:p>
            <a:pPr lvl="1"/>
            <a:r>
              <a:rPr lang="en-US" altLang="en-US" sz="1800" dirty="0"/>
              <a:t>if k is too </a:t>
            </a:r>
            <a:r>
              <a:rPr lang="en-US" altLang="en-US" sz="1800" dirty="0" smtClean="0"/>
              <a:t>high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 miss out on the method’s ability to capture the </a:t>
            </a:r>
            <a:r>
              <a:rPr lang="en-US" altLang="en-US" sz="1800" dirty="0" smtClean="0">
                <a:sym typeface="Wingdings" panose="05000000000000000000" pitchFamily="2" charset="2"/>
              </a:rPr>
              <a:t>local structure </a:t>
            </a:r>
            <a:r>
              <a:rPr lang="en-US" altLang="en-US" sz="1800" dirty="0">
                <a:sym typeface="Wingdings" panose="05000000000000000000" pitchFamily="2" charset="2"/>
              </a:rPr>
              <a:t>in the </a:t>
            </a:r>
            <a:r>
              <a:rPr lang="en-US" altLang="en-US" sz="1800" dirty="0" smtClean="0">
                <a:sym typeface="Wingdings" panose="05000000000000000000" pitchFamily="2" charset="2"/>
              </a:rPr>
              <a:t>data.</a:t>
            </a:r>
          </a:p>
          <a:p>
            <a:pPr lvl="1"/>
            <a:r>
              <a:rPr lang="en-US" altLang="en-US" sz="1800" dirty="0"/>
              <a:t>In the extreme, k = </a:t>
            </a:r>
            <a:r>
              <a:rPr lang="en-US" altLang="en-US" sz="1800" dirty="0" smtClean="0"/>
              <a:t>n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b="1" dirty="0" smtClean="0">
                <a:sym typeface="Wingdings" panose="05000000000000000000" pitchFamily="2" charset="2"/>
              </a:rPr>
              <a:t>over-smoothing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in the absence of useful information in the predictors </a:t>
            </a:r>
            <a:r>
              <a:rPr lang="en-US" altLang="en-US" sz="1800" dirty="0" smtClean="0">
                <a:sym typeface="Wingdings" panose="05000000000000000000" pitchFamily="2" charset="2"/>
              </a:rPr>
              <a:t>about the </a:t>
            </a:r>
            <a:r>
              <a:rPr lang="en-US" altLang="en-US" sz="1800" dirty="0">
                <a:sym typeface="Wingdings" panose="05000000000000000000" pitchFamily="2" charset="2"/>
              </a:rPr>
              <a:t>class membership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Choose K in such a </a:t>
            </a:r>
            <a:r>
              <a:rPr lang="en-US" altLang="en-US" sz="1800" dirty="0">
                <a:sym typeface="Wingdings" panose="05000000000000000000" pitchFamily="2" charset="2"/>
              </a:rPr>
              <a:t>way 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to balance between </a:t>
            </a:r>
            <a:r>
              <a:rPr lang="en-US" altLang="en-US" sz="1800" dirty="0" smtClean="0">
                <a:sym typeface="Wingdings" panose="05000000000000000000" pitchFamily="2" charset="2"/>
              </a:rPr>
              <a:t>overfitting to </a:t>
            </a:r>
            <a:r>
              <a:rPr lang="en-US" altLang="en-US" sz="1800" dirty="0">
                <a:sym typeface="Wingdings" panose="05000000000000000000" pitchFamily="2" charset="2"/>
              </a:rPr>
              <a:t>the predictor information and ignoring this information </a:t>
            </a:r>
            <a:r>
              <a:rPr lang="en-US" altLang="en-US" sz="1800" dirty="0" smtClean="0">
                <a:sym typeface="Wingdings" panose="05000000000000000000" pitchFamily="2" charset="2"/>
              </a:rPr>
              <a:t>completely.</a:t>
            </a:r>
          </a:p>
          <a:p>
            <a:pPr lvl="1"/>
            <a:r>
              <a:rPr lang="en-US" altLang="en-US" sz="1800" dirty="0"/>
              <a:t>Typically</a:t>
            </a:r>
            <a:r>
              <a:rPr lang="en-US" altLang="en-US" sz="1800" dirty="0" smtClean="0"/>
              <a:t>, values </a:t>
            </a:r>
            <a:r>
              <a:rPr lang="en-US" altLang="en-US" sz="1800" dirty="0"/>
              <a:t>of k fall in the range 1 to 20.</a:t>
            </a:r>
            <a:endParaRPr lang="en-US" altLang="en-US" sz="1800" dirty="0" smtClean="0"/>
          </a:p>
          <a:p>
            <a:pPr lvl="1"/>
            <a:endParaRPr lang="en-US" altLang="en-US" sz="1800" b="1" dirty="0" smtClean="0"/>
          </a:p>
          <a:p>
            <a:pPr lvl="1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8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 :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b="1" dirty="0" smtClean="0"/>
              <a:t>Choosing k</a:t>
            </a:r>
            <a:r>
              <a:rPr lang="en-US" altLang="en-US" sz="1800" b="1" dirty="0" smtClean="0"/>
              <a:t>:</a:t>
            </a:r>
          </a:p>
          <a:p>
            <a:pPr lvl="1"/>
            <a:r>
              <a:rPr lang="en-US" altLang="en-US" sz="1800" dirty="0"/>
              <a:t>We choose the k with the best </a:t>
            </a:r>
            <a:r>
              <a:rPr lang="en-US" altLang="en-US" sz="1800" dirty="0" smtClean="0"/>
              <a:t>classification performance. </a:t>
            </a:r>
          </a:p>
          <a:p>
            <a:pPr lvl="1"/>
            <a:r>
              <a:rPr lang="en-US" altLang="en-US" sz="1800" dirty="0"/>
              <a:t>We use the training data to classify the records in the </a:t>
            </a:r>
            <a:r>
              <a:rPr lang="en-US" altLang="en-US" sz="1800" dirty="0" smtClean="0"/>
              <a:t>validation data</a:t>
            </a:r>
            <a:r>
              <a:rPr lang="en-US" altLang="en-US" sz="1800" dirty="0"/>
              <a:t>, then compute error rates for various choices of k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b="1" dirty="0" smtClean="0"/>
              <a:t>Setting the cutoff value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k-NN uses a majority decision rule to classify a new record, where the record </a:t>
            </a:r>
            <a:r>
              <a:rPr lang="en-US" altLang="en-US" sz="1800" dirty="0" smtClean="0"/>
              <a:t>is classified </a:t>
            </a:r>
            <a:r>
              <a:rPr lang="en-US" altLang="en-US" sz="1800" dirty="0"/>
              <a:t>as a member of the majority class of the k neighbors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“</a:t>
            </a:r>
            <a:r>
              <a:rPr lang="en-US" altLang="en-US" sz="1800" b="1" dirty="0"/>
              <a:t>majority</a:t>
            </a:r>
            <a:r>
              <a:rPr lang="en-US" altLang="en-US" sz="1800" dirty="0"/>
              <a:t>” </a:t>
            </a:r>
            <a:r>
              <a:rPr lang="en-US" altLang="en-US" sz="1800" dirty="0" smtClean="0">
                <a:sym typeface="Wingdings" panose="05000000000000000000" pitchFamily="2" charset="2"/>
              </a:rPr>
              <a:t>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directly linked to the notion of a cutoff value applied to the </a:t>
            </a:r>
            <a:r>
              <a:rPr lang="en-US" altLang="en-US" sz="1800" dirty="0" smtClean="0"/>
              <a:t>class membership probabilities</a:t>
            </a:r>
          </a:p>
          <a:p>
            <a:pPr lvl="1"/>
            <a:r>
              <a:rPr lang="en-US" altLang="en-US" sz="1800" dirty="0"/>
              <a:t>changing the cutoff value affects the </a:t>
            </a:r>
            <a:r>
              <a:rPr lang="en-US" altLang="en-US" sz="1800" dirty="0" smtClean="0"/>
              <a:t>confusion matrix </a:t>
            </a:r>
            <a:r>
              <a:rPr lang="en-US" altLang="en-US" sz="1800" dirty="0"/>
              <a:t>(i.e., the error rates</a:t>
            </a:r>
            <a:r>
              <a:rPr lang="en-US" altLang="en-US" sz="1800" dirty="0" smtClean="0"/>
              <a:t>).</a:t>
            </a:r>
          </a:p>
          <a:p>
            <a:pPr lvl="1"/>
            <a:r>
              <a:rPr lang="en-US" altLang="en-US" sz="1800" dirty="0" smtClean="0"/>
              <a:t>In </a:t>
            </a:r>
            <a:r>
              <a:rPr lang="en-US" altLang="en-US" sz="1800" dirty="0"/>
              <a:t>some cases we might want to choose </a:t>
            </a:r>
            <a:r>
              <a:rPr lang="en-US" altLang="en-US" sz="1800" dirty="0" smtClean="0"/>
              <a:t>a cutoff </a:t>
            </a:r>
            <a:r>
              <a:rPr lang="en-US" altLang="en-US" sz="1800" dirty="0"/>
              <a:t>other than the default 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for the purpose of maximizing accuracy or </a:t>
            </a:r>
            <a:r>
              <a:rPr lang="en-US" altLang="en-US" sz="1800" dirty="0" smtClean="0"/>
              <a:t>for incorporating </a:t>
            </a:r>
            <a:r>
              <a:rPr lang="en-US" altLang="en-US" sz="1800" dirty="0"/>
              <a:t>misclassification costs.</a:t>
            </a:r>
            <a:endParaRPr lang="en-US" altLang="en-US" sz="1800" dirty="0" smtClean="0"/>
          </a:p>
          <a:p>
            <a:pPr lvl="1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8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 :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b="1" dirty="0"/>
              <a:t>k-NN with More Than Two </a:t>
            </a:r>
            <a:r>
              <a:rPr lang="en-US" altLang="en-US" sz="1800" b="1" dirty="0" smtClean="0"/>
              <a:t>Classes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The k-NN classifier can easily be applied to an outcome with m classes, </a:t>
            </a:r>
            <a:r>
              <a:rPr lang="en-US" altLang="en-US" sz="1800" dirty="0" smtClean="0"/>
              <a:t>where m </a:t>
            </a:r>
            <a:r>
              <a:rPr lang="en-US" altLang="en-US" sz="1800" dirty="0"/>
              <a:t>&gt; 2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The “</a:t>
            </a:r>
            <a:r>
              <a:rPr lang="en-US" altLang="en-US" sz="1800" b="1" dirty="0"/>
              <a:t>majority rule</a:t>
            </a:r>
            <a:r>
              <a:rPr lang="en-US" altLang="en-US" sz="1800" dirty="0"/>
              <a:t>” means that a new record is classified as a member </a:t>
            </a:r>
            <a:r>
              <a:rPr lang="en-US" altLang="en-US" sz="1800" dirty="0" smtClean="0"/>
              <a:t>of the </a:t>
            </a:r>
            <a:r>
              <a:rPr lang="en-US" altLang="en-US" sz="1800" b="1" dirty="0"/>
              <a:t>majority class </a:t>
            </a:r>
            <a:r>
              <a:rPr lang="en-US" altLang="en-US" sz="1800" dirty="0"/>
              <a:t>of its k neighbors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Alternative Approach: when there is a specific </a:t>
            </a:r>
            <a:r>
              <a:rPr lang="en-US" altLang="en-US" sz="1800" dirty="0" smtClean="0"/>
              <a:t>class that </a:t>
            </a:r>
            <a:r>
              <a:rPr lang="en-US" altLang="en-US" sz="1800" dirty="0"/>
              <a:t>we are interested in identifying, is to calculate the proportion of the k </a:t>
            </a:r>
            <a:r>
              <a:rPr lang="en-US" altLang="en-US" sz="1800" dirty="0" smtClean="0"/>
              <a:t>neighbors that </a:t>
            </a:r>
            <a:r>
              <a:rPr lang="en-US" altLang="en-US" sz="1800" dirty="0"/>
              <a:t>belong to this class of interest, use that as an estimate of the </a:t>
            </a:r>
            <a:r>
              <a:rPr lang="en-US" altLang="en-US" sz="1800" dirty="0" smtClean="0"/>
              <a:t>probability (</a:t>
            </a:r>
            <a:r>
              <a:rPr lang="en-US" altLang="en-US" sz="1800" dirty="0"/>
              <a:t>propensity) that the new record belongs to that class, and then refer to a </a:t>
            </a:r>
            <a:r>
              <a:rPr lang="en-US" altLang="en-US" sz="1800" dirty="0" smtClean="0"/>
              <a:t>user specified cutoff </a:t>
            </a:r>
            <a:r>
              <a:rPr lang="en-US" altLang="en-US" sz="1800" dirty="0"/>
              <a:t>value to decide whether to assign the new record to that class.</a:t>
            </a:r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8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 :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Converting Categorical Variables to Binary Dummies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Euclidean distance between two </a:t>
            </a:r>
            <a:r>
              <a:rPr lang="en-US" altLang="en-US" sz="1800" dirty="0" smtClean="0"/>
              <a:t>nonnumeric categories is not possible.</a:t>
            </a:r>
          </a:p>
          <a:p>
            <a:pPr lvl="1"/>
            <a:r>
              <a:rPr lang="en-US" altLang="en-US" sz="1800" dirty="0" smtClean="0"/>
              <a:t>So, categorical </a:t>
            </a:r>
            <a:r>
              <a:rPr lang="en-US" altLang="en-US" sz="1800" dirty="0"/>
              <a:t>variables must be converted to </a:t>
            </a:r>
            <a:r>
              <a:rPr lang="en-US" altLang="en-US" sz="1800" dirty="0" smtClean="0"/>
              <a:t>binary dummies before applying k-NN classification on dataset.</a:t>
            </a:r>
          </a:p>
          <a:p>
            <a:pPr lvl="1"/>
            <a:r>
              <a:rPr lang="en-US" altLang="en-US" sz="1800" dirty="0" smtClean="0"/>
              <a:t>All m-binaries </a:t>
            </a:r>
            <a:r>
              <a:rPr lang="en-US" altLang="en-US" sz="1800" dirty="0"/>
              <a:t>should be created </a:t>
            </a:r>
            <a:r>
              <a:rPr lang="en-US" altLang="en-US" sz="1800" dirty="0" smtClean="0"/>
              <a:t>before using k-NN.</a:t>
            </a:r>
          </a:p>
          <a:p>
            <a:pPr lvl="2"/>
            <a:r>
              <a:rPr lang="en-US" altLang="en-US" sz="1800" dirty="0" smtClean="0"/>
              <a:t>Mathematically, this is redundant.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 smtClean="0">
                <a:sym typeface="Wingdings" panose="05000000000000000000" pitchFamily="2" charset="2"/>
              </a:rPr>
              <a:t>m-1 </a:t>
            </a:r>
            <a:r>
              <a:rPr lang="en-US" altLang="en-US" sz="1800" dirty="0">
                <a:sym typeface="Wingdings" panose="05000000000000000000" pitchFamily="2" charset="2"/>
              </a:rPr>
              <a:t>dummies contain the same information </a:t>
            </a:r>
            <a:r>
              <a:rPr lang="en-US" altLang="en-US" sz="1800" dirty="0" smtClean="0">
                <a:sym typeface="Wingdings" panose="05000000000000000000" pitchFamily="2" charset="2"/>
              </a:rPr>
              <a:t>as m-dummies.</a:t>
            </a:r>
          </a:p>
          <a:p>
            <a:pPr lvl="2"/>
            <a:endParaRPr lang="en-US" altLang="en-US" sz="1800" dirty="0" smtClean="0"/>
          </a:p>
          <a:p>
            <a:pPr lvl="1"/>
            <a:endParaRPr lang="en-US" altLang="en-US" sz="1800" dirty="0" smtClean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0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 :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i="1" dirty="0"/>
              <a:t>k</a:t>
            </a:r>
            <a:r>
              <a:rPr lang="en-US" sz="1800" b="1" dirty="0"/>
              <a:t>-NN for a Numerical Outcome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The idea of k-NN can </a:t>
            </a:r>
            <a:r>
              <a:rPr lang="en-US" altLang="en-US" sz="1800" dirty="0" smtClean="0"/>
              <a:t>be </a:t>
            </a:r>
            <a:r>
              <a:rPr lang="en-US" altLang="en-US" sz="1800" dirty="0"/>
              <a:t>extended to predicting a continuous </a:t>
            </a:r>
            <a:r>
              <a:rPr lang="en-US" altLang="en-US" sz="1800" dirty="0" smtClean="0"/>
              <a:t>value.</a:t>
            </a:r>
          </a:p>
          <a:p>
            <a:pPr lvl="1"/>
            <a:r>
              <a:rPr lang="en-US" altLang="en-US" sz="1800" dirty="0"/>
              <a:t>The first step of </a:t>
            </a:r>
            <a:r>
              <a:rPr lang="en-US" altLang="en-US" sz="1800" dirty="0" smtClean="0"/>
              <a:t>determining neighbors </a:t>
            </a:r>
            <a:r>
              <a:rPr lang="en-US" altLang="en-US" sz="1800" dirty="0"/>
              <a:t>by computing distances remains unchanged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The second step, </a:t>
            </a:r>
            <a:r>
              <a:rPr lang="en-US" altLang="en-US" sz="1800" dirty="0" smtClean="0"/>
              <a:t>where a </a:t>
            </a:r>
            <a:r>
              <a:rPr lang="en-US" altLang="en-US" sz="1800" b="1" dirty="0"/>
              <a:t>majority vote of the neighbors </a:t>
            </a:r>
            <a:r>
              <a:rPr lang="en-US" altLang="en-US" sz="1800" dirty="0"/>
              <a:t>is used to determine class, is </a:t>
            </a:r>
            <a:r>
              <a:rPr lang="en-US" altLang="en-US" sz="1800" b="1" dirty="0"/>
              <a:t>modified</a:t>
            </a:r>
            <a:r>
              <a:rPr lang="en-US" altLang="en-US" sz="1800" dirty="0"/>
              <a:t> such </a:t>
            </a:r>
            <a:r>
              <a:rPr lang="en-US" altLang="en-US" sz="1800" dirty="0" smtClean="0"/>
              <a:t>that we </a:t>
            </a:r>
            <a:r>
              <a:rPr lang="en-US" altLang="en-US" sz="1800" dirty="0"/>
              <a:t>take the </a:t>
            </a:r>
            <a:r>
              <a:rPr lang="en-US" altLang="en-US" sz="1800" b="1" dirty="0"/>
              <a:t>average outcome value</a:t>
            </a:r>
            <a:r>
              <a:rPr lang="en-US" altLang="en-US" sz="1800" dirty="0"/>
              <a:t> of the k-nearest neighbors to determine </a:t>
            </a:r>
            <a:r>
              <a:rPr lang="en-US" altLang="en-US" sz="1800" dirty="0" smtClean="0"/>
              <a:t>the prediction.</a:t>
            </a:r>
          </a:p>
          <a:p>
            <a:pPr lvl="1"/>
            <a:r>
              <a:rPr lang="en-US" altLang="en-US" sz="1800" dirty="0" smtClean="0"/>
              <a:t>The average is used in k-NN is a </a:t>
            </a:r>
            <a:r>
              <a:rPr lang="en-US" altLang="en-US" sz="1800" dirty="0"/>
              <a:t>weighted average, with the weight </a:t>
            </a:r>
            <a:r>
              <a:rPr lang="en-US" altLang="en-US" sz="1800" dirty="0" smtClean="0"/>
              <a:t>decreasing with </a:t>
            </a:r>
            <a:r>
              <a:rPr lang="en-US" altLang="en-US" sz="1800" dirty="0"/>
              <a:t>increasing distance from the point at which the prediction is </a:t>
            </a:r>
            <a:r>
              <a:rPr lang="en-US" altLang="en-US" sz="1800" dirty="0" smtClean="0"/>
              <a:t>required</a:t>
            </a:r>
          </a:p>
          <a:p>
            <a:r>
              <a:rPr lang="en-US" altLang="en-US" sz="1800" dirty="0"/>
              <a:t>Another modification is in the error metric used for determining the “</a:t>
            </a:r>
            <a:r>
              <a:rPr lang="en-US" altLang="en-US" sz="1800" dirty="0" smtClean="0"/>
              <a:t>best k.” </a:t>
            </a:r>
            <a:r>
              <a:rPr lang="en-US" alt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/>
              <a:t>Rather than the </a:t>
            </a:r>
            <a:r>
              <a:rPr lang="en-US" sz="1800" b="1" dirty="0"/>
              <a:t>overall error rate </a:t>
            </a:r>
            <a:r>
              <a:rPr lang="en-US" sz="1800" dirty="0"/>
              <a:t>used in classification, </a:t>
            </a:r>
            <a:r>
              <a:rPr lang="en-US" sz="1800" b="1" dirty="0"/>
              <a:t>RMS</a:t>
            </a:r>
            <a:r>
              <a:rPr lang="en-US" sz="1800" dirty="0"/>
              <a:t> error or </a:t>
            </a:r>
            <a:r>
              <a:rPr lang="en-US" sz="1800" dirty="0" smtClean="0"/>
              <a:t>another prediction </a:t>
            </a:r>
            <a:r>
              <a:rPr lang="en-US" sz="1800" dirty="0"/>
              <a:t>error metric should be used in prediction</a:t>
            </a:r>
            <a:endParaRPr lang="en-US" altLang="en-US" sz="1800" dirty="0"/>
          </a:p>
          <a:p>
            <a:pPr lvl="1"/>
            <a:endParaRPr lang="en-US" altLang="en-US" sz="1800" dirty="0" smtClean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 :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Advantages and Shortcomings of </a:t>
            </a:r>
            <a:r>
              <a:rPr lang="en-US" sz="1800" b="1" i="1" dirty="0" smtClean="0"/>
              <a:t>k</a:t>
            </a:r>
            <a:r>
              <a:rPr lang="en-US" sz="1800" b="1" dirty="0" smtClean="0"/>
              <a:t>-NN Algorithms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 smtClean="0"/>
              <a:t>Advantages:</a:t>
            </a:r>
          </a:p>
          <a:p>
            <a:pPr lvl="2"/>
            <a:r>
              <a:rPr lang="en-US" altLang="en-US" sz="1800" dirty="0" smtClean="0"/>
              <a:t>Simplicity and lack of parametric assumptions</a:t>
            </a:r>
          </a:p>
          <a:p>
            <a:pPr lvl="2"/>
            <a:r>
              <a:rPr lang="en-US" altLang="en-US" sz="1800" dirty="0"/>
              <a:t>Good classification if the number of samples is large </a:t>
            </a:r>
            <a:r>
              <a:rPr lang="en-US" altLang="en-US" sz="1800" dirty="0" smtClean="0"/>
              <a:t>enough.</a:t>
            </a:r>
          </a:p>
          <a:p>
            <a:pPr lvl="2"/>
            <a:r>
              <a:rPr lang="en-US" altLang="en-US" sz="1800" dirty="0"/>
              <a:t>Can be applied to the data from any distribution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Shortcomings:</a:t>
            </a:r>
          </a:p>
          <a:p>
            <a:pPr lvl="2"/>
            <a:r>
              <a:rPr lang="en-US" altLang="en-US" sz="1800" dirty="0"/>
              <a:t>Takes more time to classify a new example</a:t>
            </a:r>
            <a:r>
              <a:rPr lang="en-US" altLang="en-US" sz="1800" dirty="0" smtClean="0"/>
              <a:t>.</a:t>
            </a:r>
          </a:p>
          <a:p>
            <a:pPr lvl="3"/>
            <a:r>
              <a:rPr lang="en-US" altLang="en-US" sz="1800" dirty="0"/>
              <a:t>need to calculate and compare distance from new </a:t>
            </a:r>
            <a:r>
              <a:rPr lang="en-US" altLang="en-US" sz="1800" dirty="0" smtClean="0"/>
              <a:t>example to </a:t>
            </a:r>
            <a:r>
              <a:rPr lang="en-US" altLang="en-US" sz="1800" dirty="0"/>
              <a:t>all other examples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dirty="0"/>
              <a:t>Choosing k may be </a:t>
            </a:r>
            <a:r>
              <a:rPr lang="en-US" altLang="en-US" sz="1800" dirty="0" smtClean="0"/>
              <a:t>tricky</a:t>
            </a:r>
          </a:p>
          <a:p>
            <a:pPr lvl="2"/>
            <a:r>
              <a:rPr lang="en-US" altLang="en-US" sz="1800" dirty="0"/>
              <a:t>Need large number of samples for accuracy.</a:t>
            </a:r>
            <a:endParaRPr lang="en-US" altLang="en-US" sz="1800" dirty="0" smtClean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8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endParaRPr sz="6000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It can </a:t>
            </a:r>
            <a:r>
              <a:rPr lang="en-US" altLang="en-US" sz="1800" dirty="0"/>
              <a:t>be </a:t>
            </a:r>
            <a:r>
              <a:rPr lang="en-US" altLang="en-US" sz="1800" dirty="0" smtClean="0"/>
              <a:t>used for </a:t>
            </a:r>
            <a:r>
              <a:rPr lang="en-US" altLang="en-US" sz="1800" dirty="0"/>
              <a:t>classification (of a categorical outcome</a:t>
            </a:r>
            <a:r>
              <a:rPr lang="en-US" altLang="en-US" sz="1800" dirty="0" smtClean="0"/>
              <a:t>)</a:t>
            </a:r>
          </a:p>
          <a:p>
            <a:r>
              <a:rPr lang="en-US" altLang="en-US" sz="1800" dirty="0" smtClean="0"/>
              <a:t>It can also used to prediction </a:t>
            </a:r>
            <a:r>
              <a:rPr lang="en-US" altLang="en-US" sz="1800" dirty="0"/>
              <a:t>(of a numerical outcome</a:t>
            </a:r>
            <a:r>
              <a:rPr lang="en-US" altLang="en-US" sz="1800" dirty="0" smtClean="0"/>
              <a:t>)</a:t>
            </a:r>
          </a:p>
          <a:p>
            <a:r>
              <a:rPr lang="en-US" altLang="en-US" sz="1800" dirty="0" smtClean="0"/>
              <a:t>This method relies on finding “similar” records in the training data for classify or prediction purpose</a:t>
            </a:r>
          </a:p>
          <a:p>
            <a:r>
              <a:rPr lang="en-US" altLang="en-US" sz="1800" dirty="0" smtClean="0"/>
              <a:t>The neighbors are then used to derive a classification or prediction for the new record by voting or averaging. </a:t>
            </a:r>
          </a:p>
          <a:p>
            <a:pPr lvl="1"/>
            <a:r>
              <a:rPr lang="en-US" altLang="en-US" sz="1800" dirty="0" smtClean="0"/>
              <a:t>How similarity is measured</a:t>
            </a:r>
          </a:p>
          <a:p>
            <a:pPr lvl="1"/>
            <a:r>
              <a:rPr lang="en-US" altLang="en-US" sz="1800" dirty="0" smtClean="0"/>
              <a:t>How the number of neighbors are chosen</a:t>
            </a:r>
          </a:p>
          <a:p>
            <a:pPr lvl="1"/>
            <a:r>
              <a:rPr lang="en-US" altLang="en-US" sz="1800" dirty="0" smtClean="0"/>
              <a:t>How classification or prediction is computed</a:t>
            </a:r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The idea behind the k-Nearest Neighbor algorithm is to build a classification method using no assumptions about the form of the function</a:t>
            </a:r>
            <a:r>
              <a:rPr lang="en-US" altLang="en-US" sz="1800" dirty="0" smtClean="0"/>
              <a:t>,  y = f(x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,x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,…</a:t>
            </a:r>
            <a:r>
              <a:rPr lang="en-US" altLang="en-US" sz="1800" dirty="0" err="1" smtClean="0"/>
              <a:t>x</a:t>
            </a:r>
            <a:r>
              <a:rPr lang="en-US" altLang="en-US" sz="1800" baseline="-25000" dirty="0" err="1" smtClean="0"/>
              <a:t>p</a:t>
            </a:r>
            <a:r>
              <a:rPr lang="en-US" altLang="en-US" sz="1800" dirty="0"/>
              <a:t>) that relates the dependent (or response) variable,</a:t>
            </a:r>
            <a:r>
              <a:rPr lang="en-US" altLang="en-US" sz="1800" b="1" dirty="0"/>
              <a:t> y</a:t>
            </a:r>
            <a:r>
              <a:rPr lang="en-US" altLang="en-US" sz="1800" dirty="0"/>
              <a:t>, to the independent (or predictor) </a:t>
            </a:r>
            <a:r>
              <a:rPr lang="en-US" altLang="en-US" sz="1800" dirty="0" smtClean="0"/>
              <a:t>variables  </a:t>
            </a:r>
            <a:r>
              <a:rPr lang="en-US" altLang="en-US" sz="1800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,…</a:t>
            </a:r>
            <a:r>
              <a:rPr lang="en-US" altLang="en-US" sz="1800" dirty="0" err="1" smtClean="0"/>
              <a:t>x</a:t>
            </a:r>
            <a:r>
              <a:rPr lang="en-US" altLang="en-US" sz="1800" baseline="-25000" dirty="0" err="1" smtClean="0"/>
              <a:t>p</a:t>
            </a:r>
            <a:r>
              <a:rPr lang="en-US" altLang="en-US" sz="1800" baseline="-25000" dirty="0" smtClean="0"/>
              <a:t>.</a:t>
            </a:r>
          </a:p>
          <a:p>
            <a:r>
              <a:rPr lang="en-US" altLang="en-US" sz="1800" dirty="0"/>
              <a:t>This is a non-parametric method because it does not involve estimation of parameters in an assumed function form such as the linear </a:t>
            </a:r>
            <a:r>
              <a:rPr lang="en-US" altLang="en-US" sz="1800" dirty="0" smtClean="0"/>
              <a:t>form, etc.</a:t>
            </a:r>
          </a:p>
          <a:p>
            <a:r>
              <a:rPr lang="en-US" altLang="en-US" sz="1800" dirty="0"/>
              <a:t>The only assumption we make is that it is a ”smooth” function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/>
              <a:t>We have training data in which each observation has a y value which is just the class to which the observation </a:t>
            </a:r>
            <a:r>
              <a:rPr lang="en-US" altLang="en-US" sz="1800" dirty="0" smtClean="0"/>
              <a:t>belongs.</a:t>
            </a:r>
          </a:p>
          <a:p>
            <a:pPr lvl="1"/>
            <a:r>
              <a:rPr lang="en-US" altLang="en-US" sz="1800" dirty="0"/>
              <a:t>if we have two classes 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Wingdings" panose="05000000000000000000" pitchFamily="2" charset="2"/>
              </a:rPr>
              <a:t> </a:t>
            </a:r>
            <a:r>
              <a:rPr lang="en-US" altLang="en-US" sz="1800" dirty="0" smtClean="0"/>
              <a:t>y </a:t>
            </a:r>
            <a:r>
              <a:rPr lang="en-US" altLang="en-US" sz="1800" dirty="0"/>
              <a:t>is a binary variable.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The idea in k-Nearest Neighbor methods is to dynamically identify k observations in the training data set that are similar to a new </a:t>
            </a:r>
            <a:r>
              <a:rPr lang="en-US" altLang="en-US" sz="1800" dirty="0" smtClean="0"/>
              <a:t>observation </a:t>
            </a:r>
            <a:r>
              <a:rPr lang="en-US" sz="1800" dirty="0"/>
              <a:t>(u</a:t>
            </a:r>
            <a:r>
              <a:rPr lang="en-US" sz="1800" baseline="-25000" dirty="0"/>
              <a:t>1</a:t>
            </a:r>
            <a:r>
              <a:rPr lang="en-US" sz="1800" dirty="0"/>
              <a:t>,u</a:t>
            </a:r>
            <a:r>
              <a:rPr lang="en-US" sz="1800" baseline="-25000" dirty="0"/>
              <a:t>2</a:t>
            </a:r>
            <a:r>
              <a:rPr lang="en-US" sz="1800" dirty="0"/>
              <a:t>,...</a:t>
            </a:r>
            <a:r>
              <a:rPr lang="en-US" sz="1800" dirty="0" smtClean="0"/>
              <a:t>u</a:t>
            </a:r>
            <a:r>
              <a:rPr lang="en-US" sz="1800" baseline="-25000" dirty="0" smtClean="0"/>
              <a:t>p</a:t>
            </a:r>
            <a:r>
              <a:rPr lang="en-US" sz="1800" dirty="0" smtClean="0"/>
              <a:t>) </a:t>
            </a:r>
            <a:r>
              <a:rPr lang="en-US" sz="1800" dirty="0"/>
              <a:t>that we wish to classify and to use these observations to classify the observation into a class </a:t>
            </a:r>
            <a:r>
              <a:rPr lang="cy-GB" sz="1800" dirty="0" smtClean="0"/>
              <a:t>ŷ.</a:t>
            </a:r>
          </a:p>
          <a:p>
            <a:r>
              <a:rPr lang="en-US" altLang="en-US" sz="1800" dirty="0"/>
              <a:t>If we knew the function f, we would simply </a:t>
            </a:r>
            <a:r>
              <a:rPr lang="en-US" altLang="en-US" sz="1800" dirty="0" smtClean="0"/>
              <a:t>compute </a:t>
            </a:r>
            <a:r>
              <a:rPr lang="cy-GB" sz="1800" dirty="0" smtClean="0"/>
              <a:t>ŷ =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f(u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,u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,…</a:t>
            </a:r>
            <a:r>
              <a:rPr lang="en-US" altLang="en-US" sz="1800" dirty="0"/>
              <a:t>u</a:t>
            </a:r>
            <a:r>
              <a:rPr lang="en-US" altLang="en-US" sz="1800" baseline="-25000" dirty="0" smtClean="0"/>
              <a:t>p</a:t>
            </a:r>
            <a:r>
              <a:rPr lang="en-US" altLang="en-US" sz="1800" dirty="0" smtClean="0"/>
              <a:t>). </a:t>
            </a:r>
          </a:p>
          <a:p>
            <a:r>
              <a:rPr lang="en-US" altLang="en-US" sz="1800" dirty="0"/>
              <a:t> If all we are prepared to assume is that f is a smooth function, a reasonable idea is to look for observations in our training data that are near it and then to </a:t>
            </a:r>
            <a:r>
              <a:rPr lang="en-US" altLang="en-US" sz="1800" dirty="0" smtClean="0"/>
              <a:t>compute </a:t>
            </a:r>
            <a:r>
              <a:rPr lang="cy-GB" sz="1800" dirty="0"/>
              <a:t>ŷ</a:t>
            </a:r>
            <a:r>
              <a:rPr lang="en-US" altLang="en-US" sz="1800" dirty="0" smtClean="0"/>
              <a:t>  </a:t>
            </a:r>
            <a:r>
              <a:rPr lang="en-US" altLang="en-US" sz="1800" dirty="0"/>
              <a:t>from the values of y for these </a:t>
            </a:r>
            <a:r>
              <a:rPr lang="en-US" altLang="en-US" sz="1800" dirty="0" smtClean="0"/>
              <a:t>observations.</a:t>
            </a:r>
          </a:p>
          <a:p>
            <a:r>
              <a:rPr lang="en-US" altLang="en-US" sz="1800" dirty="0"/>
              <a:t>When we talk about neighbors we are implying that there is </a:t>
            </a:r>
            <a:r>
              <a:rPr lang="en-US" altLang="en-US" sz="1800" b="1" dirty="0"/>
              <a:t>a distance </a:t>
            </a:r>
            <a:r>
              <a:rPr lang="en-US" altLang="en-US" sz="1800" dirty="0"/>
              <a:t>or </a:t>
            </a:r>
            <a:r>
              <a:rPr lang="en-US" altLang="en-US" sz="1800" b="1" dirty="0"/>
              <a:t>dissimilarity</a:t>
            </a:r>
            <a:r>
              <a:rPr lang="en-US" altLang="en-US" sz="1800" dirty="0"/>
              <a:t> measure that we can compute between observations based on the independent variables</a:t>
            </a:r>
            <a:r>
              <a:rPr lang="en-US" altLang="en-US" sz="1800" dirty="0" smtClean="0"/>
              <a:t>.</a:t>
            </a:r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0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Distances between observations based on numeric </a:t>
            </a:r>
            <a:r>
              <a:rPr lang="en-US" altLang="en-US" sz="1800" dirty="0" smtClean="0"/>
              <a:t>variables:</a:t>
            </a:r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51709"/>
            <a:ext cx="419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6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The </a:t>
            </a:r>
            <a:r>
              <a:rPr lang="en-US" altLang="en-US" sz="1800" dirty="0"/>
              <a:t>Euclidean distance between the </a:t>
            </a:r>
            <a:r>
              <a:rPr lang="en-US" altLang="en-US" sz="1800" dirty="0" smtClean="0"/>
              <a:t>points (</a:t>
            </a:r>
            <a:r>
              <a:rPr lang="en-US" altLang="en-US" sz="1800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,…</a:t>
            </a:r>
            <a:r>
              <a:rPr lang="en-US" altLang="en-US" sz="1800" dirty="0" err="1"/>
              <a:t>x</a:t>
            </a:r>
            <a:r>
              <a:rPr lang="en-US" altLang="en-US" sz="1800" baseline="-25000" dirty="0" err="1"/>
              <a:t>p</a:t>
            </a:r>
            <a:r>
              <a:rPr lang="en-US" altLang="en-US" sz="1800" dirty="0" smtClean="0"/>
              <a:t>) and  (</a:t>
            </a:r>
            <a:r>
              <a:rPr lang="en-US" altLang="en-US" sz="1800" dirty="0"/>
              <a:t>u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,u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,…u</a:t>
            </a:r>
            <a:r>
              <a:rPr lang="en-US" altLang="en-US" sz="1800" baseline="-25000" dirty="0"/>
              <a:t>p</a:t>
            </a:r>
            <a:r>
              <a:rPr lang="en-US" altLang="en-US" sz="1800" dirty="0"/>
              <a:t>)</a:t>
            </a:r>
            <a:r>
              <a:rPr lang="en-US" altLang="en-US" sz="1800" dirty="0" smtClean="0"/>
              <a:t> is 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Computationally cheap and most popular in k-NN.</a:t>
            </a:r>
          </a:p>
          <a:p>
            <a:r>
              <a:rPr lang="en-US" altLang="en-US" sz="1800" dirty="0"/>
              <a:t>After computing the distances between the record to be classified and </a:t>
            </a:r>
            <a:r>
              <a:rPr lang="en-US" altLang="en-US" sz="1800" dirty="0" smtClean="0"/>
              <a:t>existing records</a:t>
            </a:r>
            <a:r>
              <a:rPr lang="en-US" altLang="en-US" sz="1800" dirty="0"/>
              <a:t>, we need a rule to assign a class to the record to be classified, based </a:t>
            </a:r>
            <a:r>
              <a:rPr lang="en-US" altLang="en-US" sz="1800" dirty="0" smtClean="0"/>
              <a:t>on the </a:t>
            </a:r>
            <a:r>
              <a:rPr lang="en-US" altLang="en-US" sz="1800" dirty="0"/>
              <a:t>classes of its </a:t>
            </a:r>
            <a:r>
              <a:rPr lang="en-US" altLang="en-US" sz="1800" dirty="0" smtClean="0"/>
              <a:t>neighbors.</a:t>
            </a:r>
          </a:p>
          <a:p>
            <a:r>
              <a:rPr lang="en-US" altLang="en-US" sz="1800" dirty="0" smtClean="0"/>
              <a:t>Classification Rule:</a:t>
            </a:r>
          </a:p>
          <a:p>
            <a:pPr lvl="1"/>
            <a:r>
              <a:rPr lang="en-US" altLang="en-US" sz="1800" dirty="0" smtClean="0"/>
              <a:t>Simple Case is  k = 1 </a:t>
            </a:r>
            <a:r>
              <a:rPr lang="en-US" altLang="en-US" sz="1800" dirty="0">
                <a:sym typeface="Wingdings" panose="05000000000000000000" pitchFamily="2" charset="2"/>
              </a:rPr>
              <a:t> where we look </a:t>
            </a:r>
            <a:r>
              <a:rPr lang="en-US" altLang="en-US" sz="1800" dirty="0" smtClean="0">
                <a:sym typeface="Wingdings" panose="05000000000000000000" pitchFamily="2" charset="2"/>
              </a:rPr>
              <a:t>for the </a:t>
            </a:r>
            <a:r>
              <a:rPr lang="en-US" altLang="en-US" sz="1800" dirty="0">
                <a:sym typeface="Wingdings" panose="05000000000000000000" pitchFamily="2" charset="2"/>
              </a:rPr>
              <a:t>record that is closest (the nearest neighbor) and classify the new record </a:t>
            </a:r>
            <a:r>
              <a:rPr lang="en-US" altLang="en-US" sz="1800" dirty="0" smtClean="0">
                <a:sym typeface="Wingdings" panose="05000000000000000000" pitchFamily="2" charset="2"/>
              </a:rPr>
              <a:t>as belonging </a:t>
            </a:r>
            <a:r>
              <a:rPr lang="en-US" altLang="en-US" sz="1800" dirty="0">
                <a:sym typeface="Wingdings" panose="05000000000000000000" pitchFamily="2" charset="2"/>
              </a:rPr>
              <a:t>to the same class as its closest </a:t>
            </a:r>
            <a:r>
              <a:rPr lang="en-US" altLang="en-US" sz="1800" dirty="0" smtClean="0">
                <a:sym typeface="Wingdings" panose="05000000000000000000" pitchFamily="2" charset="2"/>
              </a:rPr>
              <a:t>neighbor.</a:t>
            </a:r>
            <a:endParaRPr lang="en-US" altLang="en-US" sz="1800" dirty="0" smtClean="0"/>
          </a:p>
          <a:p>
            <a:pPr lvl="1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1150"/>
            <a:ext cx="5419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3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It </a:t>
            </a:r>
            <a:r>
              <a:rPr lang="en-US" altLang="en-US" sz="1800" dirty="0"/>
              <a:t>is a remarkable fact that </a:t>
            </a:r>
            <a:r>
              <a:rPr lang="en-US" altLang="en-US" sz="1800" dirty="0" smtClean="0"/>
              <a:t>this simple</a:t>
            </a:r>
            <a:r>
              <a:rPr lang="en-US" altLang="en-US" sz="1800" dirty="0"/>
              <a:t>, intuitive idea of using a </a:t>
            </a:r>
            <a:r>
              <a:rPr lang="en-US" altLang="en-US" sz="1800" b="1" dirty="0"/>
              <a:t>single nearest neighbor </a:t>
            </a:r>
            <a:r>
              <a:rPr lang="en-US" altLang="en-US" sz="1800" dirty="0"/>
              <a:t>to classify records can </a:t>
            </a:r>
            <a:r>
              <a:rPr lang="en-US" altLang="en-US" sz="1800" dirty="0" smtClean="0"/>
              <a:t>be very </a:t>
            </a:r>
            <a:r>
              <a:rPr lang="en-US" altLang="en-US" sz="1800" dirty="0"/>
              <a:t>powerful when we have a large number of records in our training set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 smtClean="0"/>
              <a:t>It turns </a:t>
            </a:r>
            <a:r>
              <a:rPr lang="en-US" altLang="en-US" sz="1800" dirty="0"/>
              <a:t>out that the misclassification error of the 1-nearest neighbor scheme has </a:t>
            </a:r>
            <a:r>
              <a:rPr lang="en-US" altLang="en-US" sz="1800" dirty="0" smtClean="0"/>
              <a:t>a misclassification </a:t>
            </a:r>
            <a:r>
              <a:rPr lang="en-US" altLang="en-US" sz="1800" dirty="0"/>
              <a:t>rate that is </a:t>
            </a:r>
            <a:r>
              <a:rPr lang="en-US" altLang="en-US" sz="1800" b="1" dirty="0"/>
              <a:t>no more than twice</a:t>
            </a:r>
            <a:r>
              <a:rPr lang="en-US" altLang="en-US" sz="1800" dirty="0"/>
              <a:t> the error when we know </a:t>
            </a:r>
            <a:r>
              <a:rPr lang="en-US" altLang="en-US" sz="1800" dirty="0" smtClean="0"/>
              <a:t>exactly the </a:t>
            </a:r>
            <a:r>
              <a:rPr lang="en-US" altLang="en-US" sz="1800" dirty="0"/>
              <a:t>probability density functions for each class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b="1" dirty="0"/>
              <a:t>The idea of the 1-nearest neighbor can be extended to k &gt; 1 neighbors </a:t>
            </a:r>
            <a:r>
              <a:rPr lang="en-US" altLang="en-US" sz="1800" b="1" dirty="0" smtClean="0"/>
              <a:t>as follows:</a:t>
            </a:r>
          </a:p>
          <a:p>
            <a:pPr lvl="1"/>
            <a:r>
              <a:rPr lang="en-US" altLang="en-US" sz="1800" b="1" dirty="0"/>
              <a:t>Find the nearest k neighbors to the record to be classified</a:t>
            </a:r>
            <a:r>
              <a:rPr lang="en-US" altLang="en-US" sz="1800" b="1" dirty="0" smtClean="0"/>
              <a:t>.</a:t>
            </a:r>
          </a:p>
          <a:p>
            <a:pPr lvl="1"/>
            <a:r>
              <a:rPr lang="en-US" altLang="en-US" sz="1800" b="1" dirty="0"/>
              <a:t>Use a majority decision rule to classify the record, where the record </a:t>
            </a:r>
            <a:r>
              <a:rPr lang="en-US" altLang="en-US" sz="1800" b="1" dirty="0" smtClean="0"/>
              <a:t>is classified </a:t>
            </a:r>
            <a:r>
              <a:rPr lang="en-US" altLang="en-US" sz="1800" b="1" dirty="0"/>
              <a:t>as a member of the majority class of the k neighbors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3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It </a:t>
            </a:r>
            <a:r>
              <a:rPr lang="en-US" altLang="en-US" sz="1800" dirty="0"/>
              <a:t>is a remarkable fact that </a:t>
            </a:r>
            <a:r>
              <a:rPr lang="en-US" altLang="en-US" sz="1800" dirty="0" smtClean="0"/>
              <a:t>this simple</a:t>
            </a:r>
            <a:r>
              <a:rPr lang="en-US" altLang="en-US" sz="1800" dirty="0"/>
              <a:t>, intuitive idea of using a </a:t>
            </a:r>
            <a:r>
              <a:rPr lang="en-US" altLang="en-US" sz="1800" b="1" dirty="0"/>
              <a:t>single nearest neighbor </a:t>
            </a:r>
            <a:r>
              <a:rPr lang="en-US" altLang="en-US" sz="1800" dirty="0"/>
              <a:t>to classify records can </a:t>
            </a:r>
            <a:r>
              <a:rPr lang="en-US" altLang="en-US" sz="1800" dirty="0" smtClean="0"/>
              <a:t>be very </a:t>
            </a:r>
            <a:r>
              <a:rPr lang="en-US" altLang="en-US" sz="1800" dirty="0"/>
              <a:t>powerful when we have a large number of records in our training set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 smtClean="0"/>
              <a:t>It turns </a:t>
            </a:r>
            <a:r>
              <a:rPr lang="en-US" altLang="en-US" sz="1800" dirty="0"/>
              <a:t>out that the misclassification error of the 1-nearest neighbor scheme has </a:t>
            </a:r>
            <a:r>
              <a:rPr lang="en-US" altLang="en-US" sz="1800" dirty="0" smtClean="0"/>
              <a:t>a misclassification </a:t>
            </a:r>
            <a:r>
              <a:rPr lang="en-US" altLang="en-US" sz="1800" dirty="0"/>
              <a:t>rate that is </a:t>
            </a:r>
            <a:r>
              <a:rPr lang="en-US" altLang="en-US" sz="1800" b="1" dirty="0"/>
              <a:t>no more than twice</a:t>
            </a:r>
            <a:r>
              <a:rPr lang="en-US" altLang="en-US" sz="1800" dirty="0"/>
              <a:t> the error when we know </a:t>
            </a:r>
            <a:r>
              <a:rPr lang="en-US" altLang="en-US" sz="1800" dirty="0" smtClean="0"/>
              <a:t>exactly the </a:t>
            </a:r>
            <a:r>
              <a:rPr lang="en-US" altLang="en-US" sz="1800" dirty="0"/>
              <a:t>probability density functions for each class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b="1" dirty="0"/>
              <a:t>The idea of the 1-nearest neighbor can be extended to k &gt; 1 neighbors </a:t>
            </a:r>
            <a:r>
              <a:rPr lang="en-US" altLang="en-US" sz="1800" b="1" dirty="0" smtClean="0"/>
              <a:t>as follows:</a:t>
            </a:r>
          </a:p>
          <a:p>
            <a:pPr lvl="1"/>
            <a:r>
              <a:rPr lang="en-US" altLang="en-US" sz="1800" b="1" dirty="0"/>
              <a:t>Find the nearest k neighbors to the record to be classified</a:t>
            </a:r>
            <a:r>
              <a:rPr lang="en-US" altLang="en-US" sz="1800" b="1" dirty="0" smtClean="0"/>
              <a:t>.</a:t>
            </a:r>
          </a:p>
          <a:p>
            <a:pPr lvl="1"/>
            <a:r>
              <a:rPr lang="en-US" altLang="en-US" sz="1800" b="1" dirty="0"/>
              <a:t>Use a majority decision rule to classify the record, where the record </a:t>
            </a:r>
            <a:r>
              <a:rPr lang="en-US" altLang="en-US" sz="1800" b="1" dirty="0" smtClean="0"/>
              <a:t>is classified </a:t>
            </a:r>
            <a:r>
              <a:rPr lang="en-US" altLang="en-US" sz="1800" b="1" dirty="0"/>
              <a:t>as a member of the majority class of the k neighbors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3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 – Nearest Neighbors (k-NN) Example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31242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A riding-mower manufacturer would like to find a way of classifying </a:t>
            </a:r>
            <a:r>
              <a:rPr lang="en-US" altLang="en-US" sz="1800" dirty="0" smtClean="0"/>
              <a:t>families in </a:t>
            </a:r>
            <a:r>
              <a:rPr lang="en-US" altLang="en-US" sz="1800" dirty="0"/>
              <a:t>a city into those likely to purchase a riding mower and those not likely </a:t>
            </a:r>
            <a:r>
              <a:rPr lang="en-US" altLang="en-US" sz="1800" dirty="0" smtClean="0"/>
              <a:t>to buy </a:t>
            </a:r>
            <a:r>
              <a:rPr lang="en-US" altLang="en-US" sz="1800" dirty="0"/>
              <a:t>one. A pilot random sample is undertaken of 12 owners and 12 </a:t>
            </a:r>
            <a:r>
              <a:rPr lang="en-US" altLang="en-US" sz="1800" dirty="0" smtClean="0"/>
              <a:t>non-owners in </a:t>
            </a:r>
            <a:r>
              <a:rPr lang="en-US" altLang="en-US" sz="1800" dirty="0"/>
              <a:t>the city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 smtClean="0"/>
              <a:t>First </a:t>
            </a:r>
            <a:r>
              <a:rPr lang="en-US" altLang="en-US" sz="1800" dirty="0"/>
              <a:t>partition the data </a:t>
            </a:r>
            <a:r>
              <a:rPr lang="en-US" altLang="en-US" sz="1800" dirty="0" smtClean="0"/>
              <a:t>into training </a:t>
            </a:r>
            <a:r>
              <a:rPr lang="en-US" altLang="en-US" sz="1800" dirty="0"/>
              <a:t>data (</a:t>
            </a:r>
            <a:r>
              <a:rPr lang="en-US" altLang="en-US" sz="1800" dirty="0" smtClean="0"/>
              <a:t>14 households</a:t>
            </a:r>
            <a:r>
              <a:rPr lang="en-US" altLang="en-US" sz="1800" dirty="0"/>
              <a:t>) and validation data (10 households).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23950"/>
            <a:ext cx="5238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3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nb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1687</Words>
  <Application>Microsoft Office PowerPoint</Application>
  <PresentationFormat>On-screen Show (16:9)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Tinos</vt:lpstr>
      <vt:lpstr>Wingdings</vt:lpstr>
      <vt:lpstr>Fortinbras template</vt:lpstr>
      <vt:lpstr>K-Nearest Neighbors (k-NN)</vt:lpstr>
      <vt:lpstr>K – Nearest Neighbors (k-NN)</vt:lpstr>
      <vt:lpstr>K – Nearest Neighbors (k-NN)</vt:lpstr>
      <vt:lpstr>K – Nearest Neighbors (k-NN)</vt:lpstr>
      <vt:lpstr>K – Nearest Neighbors (k-NN)</vt:lpstr>
      <vt:lpstr>K – Nearest Neighbors (k-NN)</vt:lpstr>
      <vt:lpstr>K – Nearest Neighbors (k-NN)</vt:lpstr>
      <vt:lpstr>K – Nearest Neighbors (k-NN)</vt:lpstr>
      <vt:lpstr>K – Nearest Neighbors (k-NN) Example</vt:lpstr>
      <vt:lpstr>K – Nearest Neighbors (k-NN) Example</vt:lpstr>
      <vt:lpstr>K – Nearest Neighbors (k-NN) : Algorithm</vt:lpstr>
      <vt:lpstr>K – Nearest Neighbors (k-NN) :</vt:lpstr>
      <vt:lpstr>K – Nearest Neighbors (k-NN) :</vt:lpstr>
      <vt:lpstr>K – Nearest Neighbors (k-NN) :</vt:lpstr>
      <vt:lpstr>K – Nearest Neighbors (k-NN) :</vt:lpstr>
      <vt:lpstr>K – Nearest Neighbors (k-NN) :</vt:lpstr>
      <vt:lpstr>K – Nearest Neighbors (k-NN) 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Windows User</cp:lastModifiedBy>
  <cp:revision>153</cp:revision>
  <dcterms:modified xsi:type="dcterms:W3CDTF">2019-03-20T02:16:33Z</dcterms:modified>
</cp:coreProperties>
</file>