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4"/>
  </p:notesMasterIdLst>
  <p:sldIdLst>
    <p:sldId id="256" r:id="rId2"/>
    <p:sldId id="363" r:id="rId3"/>
    <p:sldId id="364" r:id="rId4"/>
    <p:sldId id="365" r:id="rId5"/>
    <p:sldId id="366" r:id="rId6"/>
    <p:sldId id="368" r:id="rId7"/>
    <p:sldId id="367"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262" r:id="rId23"/>
  </p:sldIdLst>
  <p:sldSz cx="9144000" cy="5143500" type="screen16x9"/>
  <p:notesSz cx="6858000" cy="9144000"/>
  <p:embeddedFontLst>
    <p:embeddedFont>
      <p:font typeface="Tino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34909B-6401-4FC6-9F6B-054A83EE410C}">
  <a:tblStyle styleId="{8E34909B-6401-4FC6-9F6B-054A83EE41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143452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30800" y="1030700"/>
            <a:ext cx="7082400" cy="3082200"/>
          </a:xfrm>
          <a:prstGeom prst="rect">
            <a:avLst/>
          </a:prstGeom>
          <a:solidFill>
            <a:srgbClr val="FFFFFF"/>
          </a:solidFill>
          <a:ln>
            <a:noFill/>
          </a:ln>
          <a:effectLst>
            <a:outerShdw blurRad="185738" dist="9525" dir="5400000" algn="bl" rotWithShape="0">
              <a:srgbClr val="66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557275" y="1341650"/>
            <a:ext cx="6029400" cy="2771100"/>
          </a:xfrm>
          <a:prstGeom prst="rect">
            <a:avLst/>
          </a:prstGeom>
        </p:spPr>
        <p:txBody>
          <a:bodyPr spcFirstLastPara="1" wrap="square" lIns="0" tIns="0" rIns="0" bIns="0" anchor="ctr" anchorCtr="0"/>
          <a:lstStyle>
            <a:lvl1pPr lvl="0" algn="ctr">
              <a:spcBef>
                <a:spcPts val="0"/>
              </a:spcBef>
              <a:spcAft>
                <a:spcPts val="0"/>
              </a:spcAft>
              <a:buClr>
                <a:srgbClr val="272A35"/>
              </a:buClr>
              <a:buSzPts val="4800"/>
              <a:buNone/>
              <a:defRPr sz="4800">
                <a:solidFill>
                  <a:srgbClr val="272A35"/>
                </a:solidFill>
              </a:defRPr>
            </a:lvl1pPr>
            <a:lvl2pPr lvl="1" algn="ctr">
              <a:spcBef>
                <a:spcPts val="0"/>
              </a:spcBef>
              <a:spcAft>
                <a:spcPts val="0"/>
              </a:spcAft>
              <a:buClr>
                <a:srgbClr val="272A35"/>
              </a:buClr>
              <a:buSzPts val="4800"/>
              <a:buNone/>
              <a:defRPr sz="4800">
                <a:solidFill>
                  <a:srgbClr val="272A35"/>
                </a:solidFill>
              </a:defRPr>
            </a:lvl2pPr>
            <a:lvl3pPr lvl="2" algn="ctr">
              <a:spcBef>
                <a:spcPts val="0"/>
              </a:spcBef>
              <a:spcAft>
                <a:spcPts val="0"/>
              </a:spcAft>
              <a:buClr>
                <a:srgbClr val="272A35"/>
              </a:buClr>
              <a:buSzPts val="4800"/>
              <a:buNone/>
              <a:defRPr sz="4800">
                <a:solidFill>
                  <a:srgbClr val="272A35"/>
                </a:solidFill>
              </a:defRPr>
            </a:lvl3pPr>
            <a:lvl4pPr lvl="3" algn="ctr">
              <a:spcBef>
                <a:spcPts val="0"/>
              </a:spcBef>
              <a:spcAft>
                <a:spcPts val="0"/>
              </a:spcAft>
              <a:buClr>
                <a:srgbClr val="272A35"/>
              </a:buClr>
              <a:buSzPts val="4800"/>
              <a:buNone/>
              <a:defRPr sz="4800">
                <a:solidFill>
                  <a:srgbClr val="272A35"/>
                </a:solidFill>
              </a:defRPr>
            </a:lvl4pPr>
            <a:lvl5pPr lvl="4" algn="ctr">
              <a:spcBef>
                <a:spcPts val="0"/>
              </a:spcBef>
              <a:spcAft>
                <a:spcPts val="0"/>
              </a:spcAft>
              <a:buClr>
                <a:srgbClr val="272A35"/>
              </a:buClr>
              <a:buSzPts val="4800"/>
              <a:buNone/>
              <a:defRPr sz="4800">
                <a:solidFill>
                  <a:srgbClr val="272A35"/>
                </a:solidFill>
              </a:defRPr>
            </a:lvl5pPr>
            <a:lvl6pPr lvl="5" algn="ctr">
              <a:spcBef>
                <a:spcPts val="0"/>
              </a:spcBef>
              <a:spcAft>
                <a:spcPts val="0"/>
              </a:spcAft>
              <a:buClr>
                <a:srgbClr val="272A35"/>
              </a:buClr>
              <a:buSzPts val="4800"/>
              <a:buNone/>
              <a:defRPr sz="4800">
                <a:solidFill>
                  <a:srgbClr val="272A35"/>
                </a:solidFill>
              </a:defRPr>
            </a:lvl6pPr>
            <a:lvl7pPr lvl="6" algn="ctr">
              <a:spcBef>
                <a:spcPts val="0"/>
              </a:spcBef>
              <a:spcAft>
                <a:spcPts val="0"/>
              </a:spcAft>
              <a:buClr>
                <a:srgbClr val="272A35"/>
              </a:buClr>
              <a:buSzPts val="4800"/>
              <a:buNone/>
              <a:defRPr sz="4800">
                <a:solidFill>
                  <a:srgbClr val="272A35"/>
                </a:solidFill>
              </a:defRPr>
            </a:lvl7pPr>
            <a:lvl8pPr lvl="7" algn="ctr">
              <a:spcBef>
                <a:spcPts val="0"/>
              </a:spcBef>
              <a:spcAft>
                <a:spcPts val="0"/>
              </a:spcAft>
              <a:buClr>
                <a:srgbClr val="272A35"/>
              </a:buClr>
              <a:buSzPts val="4800"/>
              <a:buNone/>
              <a:defRPr sz="4800">
                <a:solidFill>
                  <a:srgbClr val="272A35"/>
                </a:solidFill>
              </a:defRPr>
            </a:lvl8pPr>
            <a:lvl9pPr lvl="8" algn="ctr">
              <a:spcBef>
                <a:spcPts val="0"/>
              </a:spcBef>
              <a:spcAft>
                <a:spcPts val="0"/>
              </a:spcAft>
              <a:buClr>
                <a:srgbClr val="272A35"/>
              </a:buClr>
              <a:buSzPts val="4800"/>
              <a:buNone/>
              <a:defRPr sz="4800">
                <a:solidFill>
                  <a:srgbClr val="272A35"/>
                </a:solidFill>
              </a:defRPr>
            </a:lvl9pPr>
          </a:lstStyle>
          <a:p>
            <a:endParaRPr/>
          </a:p>
        </p:txBody>
      </p:sp>
      <p:pic>
        <p:nvPicPr>
          <p:cNvPr id="1026" name="Picture 2" descr="E:\WINTER2018-2019\Data Mining and Business Integlligence\Presentations\UNIT-I\LOGOF.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0" y="9525"/>
            <a:ext cx="22860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228600" y="359700"/>
            <a:ext cx="8763000" cy="4424100"/>
          </a:xfrm>
          <a:prstGeom prst="rect">
            <a:avLst/>
          </a:prstGeom>
          <a:solidFill>
            <a:srgbClr val="FFFFFF"/>
          </a:solidFill>
          <a:ln>
            <a:noFill/>
          </a:ln>
          <a:effectLst>
            <a:outerShdw blurRad="185738" dist="9525" dir="5400000" algn="bl" rotWithShape="0">
              <a:srgbClr val="66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5"/>
          <p:cNvCxnSpPr/>
          <p:nvPr/>
        </p:nvCxnSpPr>
        <p:spPr>
          <a:xfrm>
            <a:off x="2100325" y="1022209"/>
            <a:ext cx="7067700" cy="0"/>
          </a:xfrm>
          <a:prstGeom prst="straightConnector1">
            <a:avLst/>
          </a:prstGeom>
          <a:noFill/>
          <a:ln w="9525" cap="flat" cmpd="sng">
            <a:solidFill>
              <a:srgbClr val="E2D7D0"/>
            </a:solidFill>
            <a:prstDash val="solid"/>
            <a:round/>
            <a:headEnd type="none" w="med" len="med"/>
            <a:tailEnd type="none" w="med" len="med"/>
          </a:ln>
        </p:spPr>
      </p:cxnSp>
      <p:sp>
        <p:nvSpPr>
          <p:cNvPr id="40" name="Google Shape;40;p5"/>
          <p:cNvSpPr txBox="1">
            <a:spLocks noGrp="1"/>
          </p:cNvSpPr>
          <p:nvPr>
            <p:ph type="title"/>
          </p:nvPr>
        </p:nvSpPr>
        <p:spPr>
          <a:xfrm>
            <a:off x="381000" y="669775"/>
            <a:ext cx="8403300" cy="393600"/>
          </a:xfrm>
          <a:prstGeom prst="rect">
            <a:avLst/>
          </a:prstGeom>
        </p:spPr>
        <p:txBody>
          <a:bodyPr spcFirstLastPara="1" wrap="square" lIns="0" tIns="0" rIns="0" bIns="0"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dirty="0"/>
          </a:p>
        </p:txBody>
      </p:sp>
      <p:sp>
        <p:nvSpPr>
          <p:cNvPr id="41" name="Google Shape;41;p5"/>
          <p:cNvSpPr txBox="1">
            <a:spLocks noGrp="1"/>
          </p:cNvSpPr>
          <p:nvPr>
            <p:ph type="body" idx="1"/>
          </p:nvPr>
        </p:nvSpPr>
        <p:spPr>
          <a:xfrm>
            <a:off x="457200" y="1173950"/>
            <a:ext cx="8327100" cy="3249900"/>
          </a:xfrm>
          <a:prstGeom prst="rect">
            <a:avLst/>
          </a:prstGeom>
        </p:spPr>
        <p:txBody>
          <a:bodyPr spcFirstLastPara="1" wrap="square" lIns="0" tIns="0" rIns="0" bIns="0" anchor="t" anchorCtr="0"/>
          <a:lstStyle>
            <a:lvl1pPr marL="457200" lvl="0" indent="-393700">
              <a:spcBef>
                <a:spcPts val="600"/>
              </a:spcBef>
              <a:spcAft>
                <a:spcPts val="0"/>
              </a:spcAft>
              <a:buSzPts val="2600"/>
              <a:buChar char="◈"/>
              <a:defRPr/>
            </a:lvl1pPr>
            <a:lvl2pPr marL="914400" lvl="1" indent="-393700">
              <a:spcBef>
                <a:spcPts val="0"/>
              </a:spcBef>
              <a:spcAft>
                <a:spcPts val="0"/>
              </a:spcAft>
              <a:buSzPts val="2600"/>
              <a:buFont typeface="Wingdings" panose="05000000000000000000" pitchFamily="2" charset="2"/>
              <a:buChar char="§"/>
              <a:defRPr/>
            </a:lvl2pPr>
            <a:lvl3pPr marL="1371600" lvl="2" indent="-393700">
              <a:spcBef>
                <a:spcPts val="0"/>
              </a:spcBef>
              <a:spcAft>
                <a:spcPts val="0"/>
              </a:spcAft>
              <a:buSzPts val="2600"/>
              <a:buFont typeface="Wingdings" panose="05000000000000000000" pitchFamily="2" charset="2"/>
              <a:buChar char="v"/>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lang="en-US" dirty="0" smtClean="0"/>
          </a:p>
          <a:p>
            <a:pPr lvl="1"/>
            <a:endParaRPr lang="en-US" dirty="0" smtClean="0"/>
          </a:p>
          <a:p>
            <a:pPr lvl="2"/>
            <a:endParaRPr dirty="0"/>
          </a:p>
        </p:txBody>
      </p:sp>
      <p:sp>
        <p:nvSpPr>
          <p:cNvPr id="42" name="Google Shape;42;p5"/>
          <p:cNvSpPr txBox="1">
            <a:spLocks noGrp="1"/>
          </p:cNvSpPr>
          <p:nvPr>
            <p:ph type="sldNum" idx="12"/>
          </p:nvPr>
        </p:nvSpPr>
        <p:spPr>
          <a:xfrm>
            <a:off x="4616575" y="4777309"/>
            <a:ext cx="10176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pic>
        <p:nvPicPr>
          <p:cNvPr id="14" name="Picture 2" descr="E:\WINTER2018-2019\Data Mining and Business Integlligence\Presentations\UNIT-I\LOGOF.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0" y="9525"/>
            <a:ext cx="22860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2">
    <p:spTree>
      <p:nvGrpSpPr>
        <p:cNvPr id="1" name="Shape 106"/>
        <p:cNvGrpSpPr/>
        <p:nvPr/>
      </p:nvGrpSpPr>
      <p:grpSpPr>
        <a:xfrm>
          <a:off x="0" y="0"/>
          <a:ext cx="0" cy="0"/>
          <a:chOff x="0" y="0"/>
          <a:chExt cx="0" cy="0"/>
        </a:xfrm>
      </p:grpSpPr>
      <p:sp>
        <p:nvSpPr>
          <p:cNvPr id="107" name="Google Shape;107;p11"/>
          <p:cNvSpPr txBox="1">
            <a:spLocks noGrp="1"/>
          </p:cNvSpPr>
          <p:nvPr>
            <p:ph type="sldNum" idx="12"/>
          </p:nvPr>
        </p:nvSpPr>
        <p:spPr>
          <a:xfrm>
            <a:off x="4063200" y="4783800"/>
            <a:ext cx="1017600" cy="359700"/>
          </a:xfrm>
          <a:prstGeom prst="rect">
            <a:avLst/>
          </a:prstGeom>
        </p:spPr>
        <p:txBody>
          <a:bodyPr spcFirstLastPara="1" wrap="square" lIns="0" tIns="0" rIns="0" bIns="0" anchor="ctr" anchorCtr="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descr="E:\WINTER2018-2019\Data Mining and Business Integlligence\Presentations\UNIT-I\LOGOF.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0" y="9525"/>
            <a:ext cx="22860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96700" y="669775"/>
            <a:ext cx="6687600" cy="393600"/>
          </a:xfrm>
          <a:prstGeom prst="rect">
            <a:avLst/>
          </a:prstGeom>
          <a:noFill/>
          <a:ln>
            <a:noFill/>
          </a:ln>
        </p:spPr>
        <p:txBody>
          <a:bodyPr spcFirstLastPara="1" wrap="square" lIns="0" tIns="0" rIns="0" bIns="0" anchor="b" anchorCtr="0"/>
          <a:lstStyle>
            <a:lvl1pPr lvl="0">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1pPr>
            <a:lvl2pPr lvl="1">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2pPr>
            <a:lvl3pPr lvl="2">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3pPr>
            <a:lvl4pPr lvl="3">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4pPr>
            <a:lvl5pPr lvl="4">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5pPr>
            <a:lvl6pPr lvl="5">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6pPr>
            <a:lvl7pPr lvl="6">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7pPr>
            <a:lvl8pPr lvl="7">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8pPr>
            <a:lvl9pPr lvl="8">
              <a:spcBef>
                <a:spcPts val="0"/>
              </a:spcBef>
              <a:spcAft>
                <a:spcPts val="0"/>
              </a:spcAft>
              <a:buClr>
                <a:srgbClr val="AD0B2D"/>
              </a:buClr>
              <a:buSzPts val="2400"/>
              <a:buFont typeface="Tinos"/>
              <a:buNone/>
              <a:defRPr sz="2400" b="1">
                <a:solidFill>
                  <a:srgbClr val="AD0B2D"/>
                </a:solidFill>
                <a:latin typeface="Tinos"/>
                <a:ea typeface="Tinos"/>
                <a:cs typeface="Tinos"/>
                <a:sym typeface="Tinos"/>
              </a:defRPr>
            </a:lvl9pPr>
          </a:lstStyle>
          <a:p>
            <a:endParaRPr/>
          </a:p>
        </p:txBody>
      </p:sp>
      <p:sp>
        <p:nvSpPr>
          <p:cNvPr id="7" name="Google Shape;7;p1"/>
          <p:cNvSpPr txBox="1">
            <a:spLocks noGrp="1"/>
          </p:cNvSpPr>
          <p:nvPr>
            <p:ph type="body" idx="1"/>
          </p:nvPr>
        </p:nvSpPr>
        <p:spPr>
          <a:xfrm>
            <a:off x="2096700" y="1173950"/>
            <a:ext cx="6687600" cy="3249900"/>
          </a:xfrm>
          <a:prstGeom prst="rect">
            <a:avLst/>
          </a:prstGeom>
          <a:noFill/>
          <a:ln>
            <a:noFill/>
          </a:ln>
        </p:spPr>
        <p:txBody>
          <a:bodyPr spcFirstLastPara="1" wrap="square" lIns="0" tIns="0" rIns="0" bIns="0" anchor="t" anchorCtr="0"/>
          <a:lstStyle>
            <a:lvl1pPr marL="457200" lvl="0" indent="-393700">
              <a:spcBef>
                <a:spcPts val="600"/>
              </a:spcBef>
              <a:spcAft>
                <a:spcPts val="0"/>
              </a:spcAft>
              <a:buClr>
                <a:srgbClr val="E2D7D0"/>
              </a:buClr>
              <a:buSzPts val="2600"/>
              <a:buFont typeface="Tinos"/>
              <a:buChar char="◈"/>
              <a:defRPr sz="2600">
                <a:solidFill>
                  <a:srgbClr val="272A35"/>
                </a:solidFill>
                <a:latin typeface="Tinos"/>
                <a:ea typeface="Tinos"/>
                <a:cs typeface="Tinos"/>
                <a:sym typeface="Tinos"/>
              </a:defRPr>
            </a:lvl1pPr>
            <a:lvl2pPr marL="914400" lvl="1"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2pPr>
            <a:lvl3pPr marL="1371600" lvl="2"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3pPr>
            <a:lvl4pPr marL="1828800" lvl="3"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4pPr>
            <a:lvl5pPr marL="2286000" lvl="4"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5pPr>
            <a:lvl6pPr marL="2743200" lvl="5"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6pPr>
            <a:lvl7pPr marL="3200400" lvl="6"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7pPr>
            <a:lvl8pPr marL="3657600" lvl="7"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8pPr>
            <a:lvl9pPr marL="4114800" lvl="8" indent="-393700">
              <a:spcBef>
                <a:spcPts val="0"/>
              </a:spcBef>
              <a:spcAft>
                <a:spcPts val="0"/>
              </a:spcAft>
              <a:buClr>
                <a:srgbClr val="E2D7D0"/>
              </a:buClr>
              <a:buSzPts val="2600"/>
              <a:buFont typeface="Tinos"/>
              <a:buChar char="⬩"/>
              <a:defRPr sz="2600">
                <a:solidFill>
                  <a:srgbClr val="272A35"/>
                </a:solidFill>
                <a:latin typeface="Tinos"/>
                <a:ea typeface="Tinos"/>
                <a:cs typeface="Tinos"/>
                <a:sym typeface="Tinos"/>
              </a:defRPr>
            </a:lvl9pPr>
          </a:lstStyle>
          <a:p>
            <a:endParaRPr dirty="0"/>
          </a:p>
        </p:txBody>
      </p:sp>
      <p:sp>
        <p:nvSpPr>
          <p:cNvPr id="8" name="Google Shape;8;p1"/>
          <p:cNvSpPr txBox="1">
            <a:spLocks noGrp="1"/>
          </p:cNvSpPr>
          <p:nvPr>
            <p:ph type="sldNum" idx="12"/>
          </p:nvPr>
        </p:nvSpPr>
        <p:spPr>
          <a:xfrm>
            <a:off x="4648200" y="4629150"/>
            <a:ext cx="10176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Tinos"/>
                <a:ea typeface="Tinos"/>
                <a:cs typeface="Tinos"/>
                <a:sym typeface="Tinos"/>
              </a:defRPr>
            </a:lvl1pPr>
            <a:lvl2pPr lvl="1" algn="ctr">
              <a:buNone/>
              <a:defRPr sz="1300">
                <a:solidFill>
                  <a:srgbClr val="FFFFFF"/>
                </a:solidFill>
                <a:latin typeface="Tinos"/>
                <a:ea typeface="Tinos"/>
                <a:cs typeface="Tinos"/>
                <a:sym typeface="Tinos"/>
              </a:defRPr>
            </a:lvl2pPr>
            <a:lvl3pPr lvl="2" algn="ctr">
              <a:buNone/>
              <a:defRPr sz="1300">
                <a:solidFill>
                  <a:srgbClr val="FFFFFF"/>
                </a:solidFill>
                <a:latin typeface="Tinos"/>
                <a:ea typeface="Tinos"/>
                <a:cs typeface="Tinos"/>
                <a:sym typeface="Tinos"/>
              </a:defRPr>
            </a:lvl3pPr>
            <a:lvl4pPr lvl="3" algn="ctr">
              <a:buNone/>
              <a:defRPr sz="1300">
                <a:solidFill>
                  <a:srgbClr val="FFFFFF"/>
                </a:solidFill>
                <a:latin typeface="Tinos"/>
                <a:ea typeface="Tinos"/>
                <a:cs typeface="Tinos"/>
                <a:sym typeface="Tinos"/>
              </a:defRPr>
            </a:lvl4pPr>
            <a:lvl5pPr lvl="4" algn="ctr">
              <a:buNone/>
              <a:defRPr sz="1300">
                <a:solidFill>
                  <a:srgbClr val="FFFFFF"/>
                </a:solidFill>
                <a:latin typeface="Tinos"/>
                <a:ea typeface="Tinos"/>
                <a:cs typeface="Tinos"/>
                <a:sym typeface="Tinos"/>
              </a:defRPr>
            </a:lvl5pPr>
            <a:lvl6pPr lvl="5" algn="ctr">
              <a:buNone/>
              <a:defRPr sz="1300">
                <a:solidFill>
                  <a:srgbClr val="FFFFFF"/>
                </a:solidFill>
                <a:latin typeface="Tinos"/>
                <a:ea typeface="Tinos"/>
                <a:cs typeface="Tinos"/>
                <a:sym typeface="Tinos"/>
              </a:defRPr>
            </a:lvl6pPr>
            <a:lvl7pPr lvl="6" algn="ctr">
              <a:buNone/>
              <a:defRPr sz="1300">
                <a:solidFill>
                  <a:srgbClr val="FFFFFF"/>
                </a:solidFill>
                <a:latin typeface="Tinos"/>
                <a:ea typeface="Tinos"/>
                <a:cs typeface="Tinos"/>
                <a:sym typeface="Tinos"/>
              </a:defRPr>
            </a:lvl7pPr>
            <a:lvl8pPr lvl="7" algn="ctr">
              <a:buNone/>
              <a:defRPr sz="1300">
                <a:solidFill>
                  <a:srgbClr val="FFFFFF"/>
                </a:solidFill>
                <a:latin typeface="Tinos"/>
                <a:ea typeface="Tinos"/>
                <a:cs typeface="Tinos"/>
                <a:sym typeface="Tinos"/>
              </a:defRPr>
            </a:lvl8pPr>
            <a:lvl9pPr lvl="8" algn="ctr">
              <a:buNone/>
              <a:defRPr sz="1300">
                <a:solidFill>
                  <a:srgbClr val="FFFFFF"/>
                </a:solidFill>
                <a:latin typeface="Tinos"/>
                <a:ea typeface="Tinos"/>
                <a:cs typeface="Tinos"/>
                <a:sym typeface="Tinos"/>
              </a:defRPr>
            </a:lvl9pPr>
          </a:lstStyle>
          <a:p>
            <a:pPr marL="0" lvl="0" indent="0" algn="ctr" rtl="0">
              <a:spcBef>
                <a:spcPts val="0"/>
              </a:spcBef>
              <a:spcAft>
                <a:spcPts val="0"/>
              </a:spcAft>
              <a:buNone/>
            </a:pPr>
            <a:fld id="{00000000-1234-1234-1234-123412341234}" type="slidenum">
              <a:rPr lang="en"/>
              <a:t>‹#›</a:t>
            </a:fld>
            <a:endParaRPr/>
          </a:p>
        </p:txBody>
      </p:sp>
      <p:pic>
        <p:nvPicPr>
          <p:cNvPr id="5" name="Picture 2" descr="E:\WINTER2018-2019\Data Mining and Business Integlligence\Presentations\UNIT-I\LOGOF.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58000" y="9525"/>
            <a:ext cx="22860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ctrTitle"/>
          </p:nvPr>
        </p:nvSpPr>
        <p:spPr>
          <a:xfrm>
            <a:off x="1557275" y="1341650"/>
            <a:ext cx="6029400" cy="277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Classification and Regression Trees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How </a:t>
            </a:r>
            <a:r>
              <a:rPr lang="en-US" altLang="en-US" sz="1800" dirty="0"/>
              <a:t>the split into two rectangles has created two rectangles each of which is much more homogenous than the rectangle before the split</a:t>
            </a:r>
            <a:r>
              <a:rPr lang="en-US" altLang="en-US" sz="1800" dirty="0" smtClean="0"/>
              <a:t>.</a:t>
            </a:r>
          </a:p>
          <a:p>
            <a:r>
              <a:rPr lang="en-US" altLang="en-US" sz="1800" dirty="0"/>
              <a:t>The upper rectangle contains points that are mostly owners (9 owners and 3 non-owners) while the lower rectangle contains mostly non-owners (9 non-owners and 3 owners</a:t>
            </a:r>
            <a:r>
              <a:rPr lang="en-US" altLang="en-US" sz="1800" dirty="0" smtClean="0"/>
              <a:t>).</a:t>
            </a:r>
          </a:p>
          <a:p>
            <a:r>
              <a:rPr lang="en-US" altLang="en-US" sz="1800" dirty="0"/>
              <a:t>How did CART decide on this particular split</a:t>
            </a:r>
            <a:r>
              <a:rPr lang="en-US" altLang="en-US" sz="1800" dirty="0" smtClean="0"/>
              <a:t>?</a:t>
            </a:r>
          </a:p>
          <a:p>
            <a:r>
              <a:rPr lang="en-US" altLang="en-US" sz="1800" dirty="0"/>
              <a:t>It examined each variable and all possible split values for each variable to find the best split</a:t>
            </a:r>
            <a:r>
              <a:rPr lang="en-US" altLang="en-US" sz="1800" dirty="0" smtClean="0"/>
              <a:t>.</a:t>
            </a:r>
          </a:p>
          <a:p>
            <a:r>
              <a:rPr lang="en-US" altLang="en-US" sz="1800" dirty="0"/>
              <a:t>What are the possible split values for a variable</a:t>
            </a:r>
            <a:r>
              <a:rPr lang="en-US" altLang="en-US" sz="1800" dirty="0" smtClean="0"/>
              <a:t>?</a:t>
            </a:r>
          </a:p>
          <a:p>
            <a:r>
              <a:rPr lang="en-US" altLang="en-US" sz="1800" dirty="0"/>
              <a:t>They are simply the mid-points between pairs of consecutive values for the </a:t>
            </a:r>
            <a:r>
              <a:rPr lang="en-US" altLang="en-US" sz="1800" dirty="0" smtClean="0"/>
              <a:t>variable</a:t>
            </a:r>
          </a:p>
          <a:p>
            <a:r>
              <a:rPr lang="en-US" altLang="en-US" sz="1800" dirty="0"/>
              <a:t>These split points are ranked according to how much they reduce impurity (heterogeneity of composition).</a:t>
            </a:r>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2213554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a:t>The reduction in impurity is defined as the impurity of the rectangle before the </a:t>
            </a:r>
            <a:r>
              <a:rPr lang="en-US" altLang="en-US" sz="1800" dirty="0" smtClean="0"/>
              <a:t>split minus </a:t>
            </a:r>
            <a:r>
              <a:rPr lang="en-US" altLang="en-US" sz="1800" dirty="0"/>
              <a:t>the sum of the impurities for the two rectangles that result from a split. </a:t>
            </a:r>
            <a:endParaRPr lang="en-US" altLang="en-US" sz="1800" dirty="0" smtClean="0"/>
          </a:p>
          <a:p>
            <a:r>
              <a:rPr lang="en-US" altLang="en-US" sz="1800" dirty="0" smtClean="0"/>
              <a:t>Categorical Predictors:</a:t>
            </a:r>
          </a:p>
          <a:p>
            <a:pPr lvl="1"/>
            <a:r>
              <a:rPr lang="en-US" altLang="en-US" sz="1800" dirty="0"/>
              <a:t>categorical predictors can also be used in the recursive </a:t>
            </a:r>
            <a:r>
              <a:rPr lang="en-US" altLang="en-US" sz="1800" dirty="0" smtClean="0"/>
              <a:t>partitioning context</a:t>
            </a:r>
          </a:p>
          <a:p>
            <a:pPr lvl="1"/>
            <a:r>
              <a:rPr lang="en-US" altLang="en-US" sz="1800" dirty="0"/>
              <a:t>To handle categorical predictors, the split choices for a categorical </a:t>
            </a:r>
            <a:r>
              <a:rPr lang="en-US" altLang="en-US" sz="1800" dirty="0" smtClean="0"/>
              <a:t>predictor are </a:t>
            </a:r>
            <a:r>
              <a:rPr lang="en-US" altLang="en-US" sz="1800" dirty="0"/>
              <a:t>all ways in which the set of categories can be divided into two </a:t>
            </a:r>
            <a:r>
              <a:rPr lang="en-US" altLang="en-US" sz="1800" dirty="0" smtClean="0"/>
              <a:t>subsets</a:t>
            </a:r>
          </a:p>
          <a:p>
            <a:pPr lvl="1"/>
            <a:r>
              <a:rPr lang="en-US" altLang="en-US" sz="1800" dirty="0" smtClean="0"/>
              <a:t>Example:</a:t>
            </a:r>
          </a:p>
          <a:p>
            <a:pPr lvl="2"/>
            <a:r>
              <a:rPr lang="en-US" altLang="en-US" sz="1800" dirty="0"/>
              <a:t>a categorical variable with four </a:t>
            </a:r>
            <a:r>
              <a:rPr lang="en-US" altLang="en-US" sz="1800" dirty="0" smtClean="0"/>
              <a:t>categories</a:t>
            </a:r>
            <a:r>
              <a:rPr lang="en-US" altLang="en-US" sz="1800" dirty="0"/>
              <a:t> </a:t>
            </a:r>
            <a:r>
              <a:rPr lang="en-US" altLang="en-US" sz="1800" dirty="0" smtClean="0">
                <a:sym typeface="Wingdings" panose="05000000000000000000" pitchFamily="2" charset="2"/>
              </a:rPr>
              <a:t> {</a:t>
            </a:r>
            <a:r>
              <a:rPr lang="en-US" altLang="en-US" sz="1800" dirty="0" smtClean="0"/>
              <a:t> a</a:t>
            </a:r>
            <a:r>
              <a:rPr lang="en-US" altLang="en-US" sz="1800" dirty="0"/>
              <a:t>; b; c; </a:t>
            </a:r>
            <a:r>
              <a:rPr lang="en-US" altLang="en-US" sz="1800" dirty="0" smtClean="0"/>
              <a:t>d} </a:t>
            </a:r>
            <a:r>
              <a:rPr lang="en-US" altLang="en-US" sz="1800" dirty="0" smtClean="0">
                <a:sym typeface="Wingdings" panose="05000000000000000000" pitchFamily="2" charset="2"/>
              </a:rPr>
              <a:t> seven ways into two subsets   {a} and {</a:t>
            </a:r>
            <a:r>
              <a:rPr lang="en-US" altLang="en-US" sz="1800" dirty="0" err="1" smtClean="0">
                <a:sym typeface="Wingdings" panose="05000000000000000000" pitchFamily="2" charset="2"/>
              </a:rPr>
              <a:t>b,c,d</a:t>
            </a:r>
            <a:r>
              <a:rPr lang="en-US" altLang="en-US" sz="1800" dirty="0" smtClean="0">
                <a:sym typeface="Wingdings" panose="05000000000000000000" pitchFamily="2" charset="2"/>
              </a:rPr>
              <a:t>}, {b} and {</a:t>
            </a:r>
            <a:r>
              <a:rPr lang="en-US" altLang="en-US" sz="1800" dirty="0" err="1" smtClean="0">
                <a:sym typeface="Wingdings" panose="05000000000000000000" pitchFamily="2" charset="2"/>
              </a:rPr>
              <a:t>a,c,d</a:t>
            </a:r>
            <a:r>
              <a:rPr lang="en-US" altLang="en-US" sz="1800" dirty="0" smtClean="0">
                <a:sym typeface="Wingdings" panose="05000000000000000000" pitchFamily="2" charset="2"/>
              </a:rPr>
              <a:t>}, {c} and {</a:t>
            </a:r>
            <a:r>
              <a:rPr lang="en-US" altLang="en-US" sz="1800" dirty="0" err="1" smtClean="0">
                <a:sym typeface="Wingdings" panose="05000000000000000000" pitchFamily="2" charset="2"/>
              </a:rPr>
              <a:t>a,b,d</a:t>
            </a:r>
            <a:r>
              <a:rPr lang="en-US" altLang="en-US" sz="1800" dirty="0" smtClean="0">
                <a:sym typeface="Wingdings" panose="05000000000000000000" pitchFamily="2" charset="2"/>
              </a:rPr>
              <a:t>}, {</a:t>
            </a:r>
            <a:r>
              <a:rPr lang="en-US" altLang="en-US" sz="1800" dirty="0" err="1" smtClean="0">
                <a:sym typeface="Wingdings" panose="05000000000000000000" pitchFamily="2" charset="2"/>
              </a:rPr>
              <a:t>a,b</a:t>
            </a:r>
            <a:r>
              <a:rPr lang="en-US" altLang="en-US" sz="1800" dirty="0" smtClean="0">
                <a:sym typeface="Wingdings" panose="05000000000000000000" pitchFamily="2" charset="2"/>
              </a:rPr>
              <a:t>} and {</a:t>
            </a:r>
            <a:r>
              <a:rPr lang="en-US" altLang="en-US" sz="1800" dirty="0" err="1" smtClean="0">
                <a:sym typeface="Wingdings" panose="05000000000000000000" pitchFamily="2" charset="2"/>
              </a:rPr>
              <a:t>c,d</a:t>
            </a:r>
            <a:r>
              <a:rPr lang="en-US" altLang="en-US" sz="1800" dirty="0" smtClean="0">
                <a:sym typeface="Wingdings" panose="05000000000000000000" pitchFamily="2" charset="2"/>
              </a:rPr>
              <a:t>}, {</a:t>
            </a:r>
            <a:r>
              <a:rPr lang="en-US" altLang="en-US" sz="1800" dirty="0" err="1" smtClean="0">
                <a:sym typeface="Wingdings" panose="05000000000000000000" pitchFamily="2" charset="2"/>
              </a:rPr>
              <a:t>a,c</a:t>
            </a:r>
            <a:r>
              <a:rPr lang="en-US" altLang="en-US" sz="1800" dirty="0" smtClean="0">
                <a:sym typeface="Wingdings" panose="05000000000000000000" pitchFamily="2" charset="2"/>
              </a:rPr>
              <a:t>} and {</a:t>
            </a:r>
            <a:r>
              <a:rPr lang="en-US" altLang="en-US" sz="1800" dirty="0" err="1" smtClean="0">
                <a:sym typeface="Wingdings" panose="05000000000000000000" pitchFamily="2" charset="2"/>
              </a:rPr>
              <a:t>b,d</a:t>
            </a:r>
            <a:r>
              <a:rPr lang="en-US" altLang="en-US" sz="1800" dirty="0" smtClean="0">
                <a:sym typeface="Wingdings" panose="05000000000000000000" pitchFamily="2" charset="2"/>
              </a:rPr>
              <a:t>} and {</a:t>
            </a:r>
            <a:r>
              <a:rPr lang="en-US" altLang="en-US" sz="1800" dirty="0" err="1" smtClean="0">
                <a:sym typeface="Wingdings" panose="05000000000000000000" pitchFamily="2" charset="2"/>
              </a:rPr>
              <a:t>a,d</a:t>
            </a:r>
            <a:r>
              <a:rPr lang="en-US" altLang="en-US" sz="1800" dirty="0" smtClean="0">
                <a:sym typeface="Wingdings" panose="05000000000000000000" pitchFamily="2" charset="2"/>
              </a:rPr>
              <a:t>} and {</a:t>
            </a:r>
            <a:r>
              <a:rPr lang="en-US" altLang="en-US" sz="1800" dirty="0" err="1" smtClean="0">
                <a:sym typeface="Wingdings" panose="05000000000000000000" pitchFamily="2" charset="2"/>
              </a:rPr>
              <a:t>b,c</a:t>
            </a:r>
            <a:r>
              <a:rPr lang="en-US" altLang="en-US" sz="1800" dirty="0" smtClean="0">
                <a:sym typeface="Wingdings" panose="05000000000000000000" pitchFamily="2" charset="2"/>
              </a:rPr>
              <a:t>}. </a:t>
            </a:r>
            <a:endParaRPr lang="en-US" altLang="en-US" sz="1800" dirty="0" smtClean="0"/>
          </a:p>
          <a:p>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3573611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Measure of Impurity:</a:t>
            </a:r>
          </a:p>
          <a:p>
            <a:r>
              <a:rPr lang="en-US" altLang="en-US" sz="1800" dirty="0" smtClean="0"/>
              <a:t>There </a:t>
            </a:r>
            <a:r>
              <a:rPr lang="en-US" altLang="en-US" sz="1800" dirty="0"/>
              <a:t>are a number of ways we could measure </a:t>
            </a:r>
            <a:r>
              <a:rPr lang="en-US" altLang="en-US" sz="1800" dirty="0" smtClean="0"/>
              <a:t>impurity</a:t>
            </a:r>
          </a:p>
          <a:p>
            <a:pPr lvl="1"/>
            <a:r>
              <a:rPr lang="en-US" altLang="en-US" sz="1800" dirty="0" smtClean="0"/>
              <a:t>Gini Index</a:t>
            </a:r>
          </a:p>
          <a:p>
            <a:pPr lvl="1"/>
            <a:r>
              <a:rPr lang="en-US" altLang="en-US" sz="1800" dirty="0" smtClean="0"/>
              <a:t>Entropy measure</a:t>
            </a:r>
          </a:p>
          <a:p>
            <a:r>
              <a:rPr lang="en-US" altLang="en-US" sz="1800" dirty="0"/>
              <a:t>If we denote </a:t>
            </a:r>
            <a:r>
              <a:rPr lang="en-US" altLang="en-US" sz="1800" dirty="0" smtClean="0"/>
              <a:t>m – classes of response variable by , </a:t>
            </a:r>
            <a:r>
              <a:rPr lang="en-US" altLang="en-US" sz="1800" dirty="0"/>
              <a:t>k=1, 2, … , </a:t>
            </a:r>
            <a:r>
              <a:rPr lang="en-US" altLang="en-US" sz="1800" dirty="0" smtClean="0"/>
              <a:t>m,</a:t>
            </a:r>
          </a:p>
          <a:p>
            <a:r>
              <a:rPr lang="en-US" altLang="en-US" sz="1800" dirty="0" smtClean="0"/>
              <a:t>The </a:t>
            </a:r>
            <a:r>
              <a:rPr lang="en-US" altLang="en-US" sz="1800" dirty="0"/>
              <a:t>Gini impurity index for a rectangle A is defined </a:t>
            </a:r>
            <a:r>
              <a:rPr lang="en-US" altLang="en-US" sz="1800" dirty="0" smtClean="0"/>
              <a:t>by </a:t>
            </a:r>
            <a:endParaRPr lang="en-US" altLang="en-US" sz="1800" dirty="0"/>
          </a:p>
          <a:p>
            <a:r>
              <a:rPr lang="en-US" altLang="en-US" sz="1800" dirty="0"/>
              <a:t>Where </a:t>
            </a:r>
            <a:r>
              <a:rPr lang="en-US" altLang="en-US" sz="1800" dirty="0" err="1" smtClean="0"/>
              <a:t>p</a:t>
            </a:r>
            <a:r>
              <a:rPr lang="en-US" altLang="en-US" sz="1800" baseline="-25000" dirty="0" err="1" smtClean="0"/>
              <a:t>k</a:t>
            </a:r>
            <a:r>
              <a:rPr lang="en-US" altLang="en-US" sz="1800" dirty="0" smtClean="0"/>
              <a:t> is </a:t>
            </a:r>
            <a:r>
              <a:rPr lang="en-US" altLang="en-US" sz="1800" dirty="0"/>
              <a:t>the proportion of records in rectangle A that belong to class </a:t>
            </a:r>
            <a:r>
              <a:rPr lang="en-US" altLang="en-US" sz="1800" dirty="0" smtClean="0"/>
              <a:t>k.</a:t>
            </a:r>
          </a:p>
          <a:p>
            <a:r>
              <a:rPr lang="en-US" altLang="en-US" sz="1800" dirty="0" smtClean="0"/>
              <a:t>This measure </a:t>
            </a:r>
            <a:r>
              <a:rPr lang="en-US" altLang="en-US" sz="1800" dirty="0"/>
              <a:t>takes values between </a:t>
            </a:r>
            <a:r>
              <a:rPr lang="en-US" altLang="en-US" sz="1800" dirty="0" smtClean="0"/>
              <a:t>0 and (m-1)/m [when all m classes are equally represented]</a:t>
            </a:r>
          </a:p>
          <a:p>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571750"/>
            <a:ext cx="1704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1552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4191000" cy="3607600"/>
          </a:xfrm>
          <a:prstGeom prst="rect">
            <a:avLst/>
          </a:prstGeom>
        </p:spPr>
        <p:txBody>
          <a:bodyPr spcFirstLastPara="1" wrap="square" lIns="0" tIns="0" rIns="0" bIns="0" anchor="t" anchorCtr="0">
            <a:noAutofit/>
          </a:bodyPr>
          <a:lstStyle/>
          <a:p>
            <a:r>
              <a:rPr lang="en-US" altLang="en-US" sz="1800" dirty="0" smtClean="0"/>
              <a:t>Measure of Impurity:</a:t>
            </a:r>
          </a:p>
          <a:p>
            <a:r>
              <a:rPr lang="en-US" altLang="en-US" sz="1800" dirty="0" smtClean="0"/>
              <a:t>The </a:t>
            </a:r>
            <a:r>
              <a:rPr lang="en-US" altLang="en-US" sz="1800" dirty="0"/>
              <a:t>values of the Gini index for a two-class case as a function of </a:t>
            </a:r>
            <a:r>
              <a:rPr lang="en-US" altLang="en-US" sz="1800" dirty="0" smtClean="0"/>
              <a:t>p</a:t>
            </a:r>
            <a:r>
              <a:rPr lang="en-US" altLang="en-US" sz="1800" baseline="-25000" dirty="0" smtClean="0"/>
              <a:t>k</a:t>
            </a:r>
            <a:r>
              <a:rPr lang="en-US" altLang="en-US" sz="1800" dirty="0" smtClean="0"/>
              <a:t>.</a:t>
            </a:r>
          </a:p>
          <a:p>
            <a:r>
              <a:rPr lang="en-US" altLang="en-US" sz="1800" dirty="0"/>
              <a:t>It can </a:t>
            </a:r>
            <a:r>
              <a:rPr lang="en-US" altLang="en-US" sz="1800" dirty="0" smtClean="0"/>
              <a:t>be seen </a:t>
            </a:r>
            <a:r>
              <a:rPr lang="en-US" altLang="en-US" sz="1800" dirty="0"/>
              <a:t>that the impurity measure is at its peak when </a:t>
            </a:r>
            <a:r>
              <a:rPr lang="en-US" altLang="en-US" sz="1800" dirty="0" err="1"/>
              <a:t>p</a:t>
            </a:r>
            <a:r>
              <a:rPr lang="en-US" altLang="en-US" sz="1800" baseline="-25000" dirty="0" err="1"/>
              <a:t>k</a:t>
            </a:r>
            <a:r>
              <a:rPr lang="en-US" altLang="en-US" sz="1800" dirty="0"/>
              <a:t> = </a:t>
            </a:r>
            <a:r>
              <a:rPr lang="en-US" altLang="en-US" sz="1800" dirty="0" smtClean="0"/>
              <a:t>0.5</a:t>
            </a:r>
          </a:p>
          <a:p>
            <a:endParaRPr lang="en-US" altLang="en-US" sz="1800" dirty="0" smtClean="0"/>
          </a:p>
          <a:p>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04913"/>
            <a:ext cx="3876675"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1808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Measure of Impurity:</a:t>
            </a:r>
          </a:p>
          <a:p>
            <a:r>
              <a:rPr lang="en-US" altLang="en-US" sz="1800" dirty="0"/>
              <a:t>The entropy for a </a:t>
            </a:r>
            <a:r>
              <a:rPr lang="en-US" altLang="en-US" sz="1800" dirty="0" smtClean="0"/>
              <a:t>rectangle A </a:t>
            </a:r>
            <a:r>
              <a:rPr lang="en-US" altLang="en-US" sz="1800" dirty="0"/>
              <a:t>is defined </a:t>
            </a:r>
            <a:r>
              <a:rPr lang="en-US" altLang="en-US" sz="1800" dirty="0" smtClean="0"/>
              <a:t>by</a:t>
            </a:r>
          </a:p>
          <a:p>
            <a:r>
              <a:rPr lang="en-US" altLang="en-US" sz="1800" dirty="0"/>
              <a:t>This measure ranges between </a:t>
            </a:r>
            <a:r>
              <a:rPr lang="en-US" altLang="en-US" sz="1800" dirty="0" smtClean="0"/>
              <a:t>0 </a:t>
            </a:r>
            <a:r>
              <a:rPr lang="en-US" sz="1800" dirty="0"/>
              <a:t>and log</a:t>
            </a:r>
            <a:r>
              <a:rPr lang="en-US" sz="1800" baseline="-25000" dirty="0"/>
              <a:t>2</a:t>
            </a:r>
            <a:r>
              <a:rPr lang="en-US" sz="1800" dirty="0"/>
              <a:t>(</a:t>
            </a:r>
            <a:r>
              <a:rPr lang="en-US" sz="1800" i="1" dirty="0"/>
              <a:t>m</a:t>
            </a:r>
            <a:r>
              <a:rPr lang="en-US" sz="1800" dirty="0" smtClean="0"/>
              <a:t>)</a:t>
            </a:r>
          </a:p>
          <a:p>
            <a:r>
              <a:rPr lang="en-US" altLang="en-US" sz="1800" dirty="0"/>
              <a:t>In the two-class case, the entropy measure is </a:t>
            </a:r>
            <a:r>
              <a:rPr lang="en-US" altLang="en-US" sz="1800" dirty="0" smtClean="0"/>
              <a:t>maximized at </a:t>
            </a:r>
            <a:r>
              <a:rPr lang="en-US" altLang="en-US" sz="1800" dirty="0" err="1" smtClean="0"/>
              <a:t>p</a:t>
            </a:r>
            <a:r>
              <a:rPr lang="en-US" altLang="en-US" sz="1800" baseline="-25000" dirty="0" err="1" smtClean="0"/>
              <a:t>k</a:t>
            </a:r>
            <a:r>
              <a:rPr lang="en-US" altLang="en-US" sz="1800" dirty="0" smtClean="0"/>
              <a:t> = 0.5</a:t>
            </a:r>
          </a:p>
          <a:p>
            <a:endParaRPr lang="en-US" altLang="en-US" sz="1800" dirty="0"/>
          </a:p>
          <a:p>
            <a:r>
              <a:rPr lang="en-US" altLang="en-US" sz="1800" dirty="0"/>
              <a:t>By comparing the reduction in impurity across all possible splits in all </a:t>
            </a:r>
            <a:r>
              <a:rPr lang="en-US" altLang="en-US" sz="1800" dirty="0" smtClean="0"/>
              <a:t>possible predictors</a:t>
            </a:r>
            <a:r>
              <a:rPr lang="en-US" altLang="en-US" sz="1800" dirty="0"/>
              <a:t>, the next split is </a:t>
            </a:r>
            <a:r>
              <a:rPr lang="en-US" altLang="en-US" sz="1800" dirty="0" smtClean="0"/>
              <a:t>chosen</a:t>
            </a:r>
          </a:p>
          <a:p>
            <a:r>
              <a:rPr lang="en-US" altLang="en-US" sz="1800" dirty="0"/>
              <a:t>The next split is on the Income variable, x1 at the value </a:t>
            </a:r>
            <a:r>
              <a:rPr lang="en-US" altLang="en-US" sz="1800" dirty="0" smtClean="0"/>
              <a:t>84.75.</a:t>
            </a:r>
          </a:p>
          <a:p>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047750"/>
            <a:ext cx="28956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017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3810000" cy="3607600"/>
          </a:xfrm>
          <a:prstGeom prst="rect">
            <a:avLst/>
          </a:prstGeom>
        </p:spPr>
        <p:txBody>
          <a:bodyPr spcFirstLastPara="1" wrap="square" lIns="0" tIns="0" rIns="0" bIns="0" anchor="t" anchorCtr="0">
            <a:noAutofit/>
          </a:bodyPr>
          <a:lstStyle/>
          <a:p>
            <a:r>
              <a:rPr lang="en-US" altLang="en-US" sz="1800" dirty="0"/>
              <a:t>The left lower rectangle which contains data points with </a:t>
            </a:r>
            <a:r>
              <a:rPr lang="en-US" altLang="en-US" sz="1800" dirty="0" smtClean="0"/>
              <a:t>x1&lt;=84.75 </a:t>
            </a:r>
            <a:r>
              <a:rPr lang="en-US" altLang="en-US" sz="1800" dirty="0"/>
              <a:t>and </a:t>
            </a:r>
            <a:r>
              <a:rPr lang="en-US" altLang="en-US" sz="1800" dirty="0" smtClean="0"/>
              <a:t>x2&lt;=19 </a:t>
            </a:r>
            <a:r>
              <a:rPr lang="en-US" altLang="en-US" sz="1800" dirty="0"/>
              <a:t>has all but one points that are </a:t>
            </a:r>
            <a:r>
              <a:rPr lang="en-US" altLang="en-US" sz="1800" dirty="0" smtClean="0"/>
              <a:t>non-owners.</a:t>
            </a:r>
          </a:p>
          <a:p>
            <a:r>
              <a:rPr lang="en-US" altLang="en-US" sz="1800" dirty="0" smtClean="0"/>
              <a:t>The </a:t>
            </a:r>
            <a:r>
              <a:rPr lang="en-US" altLang="en-US" sz="1800" dirty="0"/>
              <a:t>right lower rectangle which contains data points with x1 &gt; 84.75 and </a:t>
            </a:r>
            <a:r>
              <a:rPr lang="en-US" altLang="en-US" sz="1800" dirty="0" smtClean="0"/>
              <a:t>x2&lt;=19 </a:t>
            </a:r>
            <a:r>
              <a:rPr lang="en-US" altLang="en-US" sz="1800" dirty="0"/>
              <a:t>consists exclusively of owners.</a:t>
            </a:r>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059873"/>
            <a:ext cx="48768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916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3810000" cy="3607600"/>
          </a:xfrm>
          <a:prstGeom prst="rect">
            <a:avLst/>
          </a:prstGeom>
        </p:spPr>
        <p:txBody>
          <a:bodyPr spcFirstLastPara="1" wrap="square" lIns="0" tIns="0" rIns="0" bIns="0" anchor="t" anchorCtr="0">
            <a:noAutofit/>
          </a:bodyPr>
          <a:lstStyle/>
          <a:p>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00150"/>
            <a:ext cx="73914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843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534400" cy="3607600"/>
          </a:xfrm>
          <a:prstGeom prst="rect">
            <a:avLst/>
          </a:prstGeom>
        </p:spPr>
        <p:txBody>
          <a:bodyPr spcFirstLastPara="1" wrap="square" lIns="0" tIns="0" rIns="0" bIns="0" anchor="t" anchorCtr="0">
            <a:noAutofit/>
          </a:bodyPr>
          <a:lstStyle/>
          <a:p>
            <a:r>
              <a:rPr lang="en-US" altLang="en-US" sz="1800" dirty="0" smtClean="0"/>
              <a:t>Notice that each </a:t>
            </a:r>
            <a:r>
              <a:rPr lang="en-US" altLang="en-US" sz="1800" dirty="0"/>
              <a:t>rectangle is pure – it contains data points from just one of the two classes</a:t>
            </a:r>
            <a:r>
              <a:rPr lang="en-US" altLang="en-US" sz="1800" dirty="0" smtClean="0"/>
              <a:t>.</a:t>
            </a:r>
          </a:p>
          <a:p>
            <a:r>
              <a:rPr lang="en-US" altLang="en-US" sz="1800" dirty="0"/>
              <a:t>The reason the method is called a classification tree algorithm is that each split can be depicted as a split of a node into two successor nodes</a:t>
            </a:r>
            <a:r>
              <a:rPr lang="en-US" altLang="en-US" sz="1800" dirty="0" smtClean="0"/>
              <a:t>.</a:t>
            </a:r>
          </a:p>
          <a:p>
            <a:r>
              <a:rPr lang="en-US" altLang="en-US" sz="1800" dirty="0"/>
              <a:t>The first split is shown as a branching of the root node of a tree</a:t>
            </a:r>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477" y="2800350"/>
            <a:ext cx="56769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373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2590800" cy="3607600"/>
          </a:xfrm>
          <a:prstGeom prst="rect">
            <a:avLst/>
          </a:prstGeom>
        </p:spPr>
        <p:txBody>
          <a:bodyPr spcFirstLastPara="1" wrap="square" lIns="0" tIns="0" rIns="0" bIns="0" anchor="t" anchorCtr="0">
            <a:noAutofit/>
          </a:bodyPr>
          <a:lstStyle/>
          <a:p>
            <a:r>
              <a:rPr lang="en-US" altLang="en-US" sz="1800" dirty="0" smtClean="0"/>
              <a:t>Full Tree</a:t>
            </a:r>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38150"/>
            <a:ext cx="609600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560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Pruning:</a:t>
            </a:r>
          </a:p>
          <a:p>
            <a:pPr lvl="1"/>
            <a:r>
              <a:rPr lang="en-US" altLang="en-US" sz="1800" dirty="0"/>
              <a:t>The second key idea in the CART procedure, that of using the validation data to prune back the tree that is grown from the training data using independent validation data, was the real innovation</a:t>
            </a:r>
            <a:r>
              <a:rPr lang="en-US" altLang="en-US" sz="1800" dirty="0" smtClean="0"/>
              <a:t>.</a:t>
            </a:r>
          </a:p>
          <a:p>
            <a:pPr lvl="1"/>
            <a:r>
              <a:rPr lang="en-US" altLang="en-US" sz="1800" dirty="0"/>
              <a:t>Previously, methods had been developed that were based on the idea of recursive partitioning but they had used rules to prevent the tree from growing excessively and over-fitting the training data</a:t>
            </a:r>
            <a:r>
              <a:rPr lang="en-US" altLang="en-US" sz="1800" dirty="0" smtClean="0"/>
              <a:t>.</a:t>
            </a:r>
          </a:p>
          <a:p>
            <a:pPr lvl="1"/>
            <a:r>
              <a:rPr lang="en-US" altLang="en-US" sz="1800" dirty="0"/>
              <a:t>For example, CHAID (Chi-Squared Automatic Interaction Detection) is a recursive partitioning method that predates CART by several years and is widely used in database marketing applications to this day</a:t>
            </a:r>
            <a:r>
              <a:rPr lang="en-US" altLang="en-US" sz="1800" dirty="0" smtClean="0"/>
              <a:t>.</a:t>
            </a:r>
          </a:p>
          <a:p>
            <a:pPr lvl="1"/>
            <a:r>
              <a:rPr lang="en-US" altLang="en-US" sz="1800" dirty="0"/>
              <a:t>It uses a well-known statistical test (the chi-square test for independence) to assess if splitting a node improves the purity by a statistically significant amount.</a:t>
            </a:r>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1457978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Among the </a:t>
            </a:r>
            <a:r>
              <a:rPr lang="en-US" altLang="en-US" sz="1800" dirty="0"/>
              <a:t>data-driven methods, trees are the most transparent and easy to interpret</a:t>
            </a:r>
            <a:r>
              <a:rPr lang="en-US" altLang="en-US" sz="1800" dirty="0" smtClean="0"/>
              <a:t>.</a:t>
            </a:r>
          </a:p>
          <a:p>
            <a:r>
              <a:rPr lang="en-US" altLang="en-US" sz="1800" dirty="0"/>
              <a:t>Trees are based on separating records into subgroups by creating splits on predictors</a:t>
            </a:r>
            <a:r>
              <a:rPr lang="en-US" altLang="en-US" sz="1800" dirty="0" smtClean="0"/>
              <a:t>.</a:t>
            </a:r>
          </a:p>
          <a:p>
            <a:r>
              <a:rPr lang="en-US" altLang="en-US" sz="1800" dirty="0"/>
              <a:t>These splits create logical rules that are transparent and easily </a:t>
            </a:r>
            <a:r>
              <a:rPr lang="en-US" altLang="en-US" sz="1800" dirty="0" smtClean="0"/>
              <a:t>understandable.</a:t>
            </a:r>
          </a:p>
          <a:p>
            <a:r>
              <a:rPr lang="en-US" altLang="en-US" sz="1800" dirty="0"/>
              <a:t>The resulting subgroups should be more homogeneous in terms of the </a:t>
            </a:r>
            <a:r>
              <a:rPr lang="en-US" altLang="en-US" sz="1800" dirty="0" smtClean="0"/>
              <a:t>outcome variable </a:t>
            </a:r>
            <a:r>
              <a:rPr lang="en-US" altLang="en-US" sz="1800" dirty="0">
                <a:sym typeface="Wingdings" panose="05000000000000000000" pitchFamily="2" charset="2"/>
              </a:rPr>
              <a:t> creating useful prediction or classification rules</a:t>
            </a:r>
            <a:r>
              <a:rPr lang="en-US" altLang="en-US" sz="1800" dirty="0" smtClean="0">
                <a:sym typeface="Wingdings" panose="05000000000000000000" pitchFamily="2" charset="2"/>
              </a:rPr>
              <a:t>.</a:t>
            </a:r>
          </a:p>
          <a:p>
            <a:r>
              <a:rPr lang="en-US" altLang="en-US" sz="1800" dirty="0" smtClean="0">
                <a:sym typeface="Wingdings" panose="05000000000000000000" pitchFamily="2" charset="2"/>
              </a:rPr>
              <a:t>Two key ideas underlying tree:</a:t>
            </a:r>
          </a:p>
          <a:p>
            <a:pPr lvl="1"/>
            <a:r>
              <a:rPr lang="en-US" altLang="en-US" sz="1800" dirty="0" smtClean="0">
                <a:sym typeface="Wingdings" panose="05000000000000000000" pitchFamily="2" charset="2"/>
              </a:rPr>
              <a:t>Recursive Partitioning (For Constructing the tree)</a:t>
            </a:r>
          </a:p>
          <a:p>
            <a:pPr lvl="1"/>
            <a:r>
              <a:rPr lang="en-US" altLang="en-US" sz="1800" dirty="0" smtClean="0">
                <a:sym typeface="Wingdings" panose="05000000000000000000" pitchFamily="2" charset="2"/>
              </a:rPr>
              <a:t>Pruning (For Cutting the tree back)</a:t>
            </a:r>
          </a:p>
          <a:p>
            <a:r>
              <a:rPr lang="en-US" altLang="en-US" sz="1800" dirty="0" smtClean="0"/>
              <a:t>Few </a:t>
            </a:r>
            <a:r>
              <a:rPr lang="en-US" altLang="en-US" sz="1800" dirty="0"/>
              <a:t>metrics of </a:t>
            </a:r>
            <a:r>
              <a:rPr lang="en-US" altLang="en-US" sz="1800" b="1" dirty="0"/>
              <a:t>homogeneity</a:t>
            </a:r>
            <a:r>
              <a:rPr lang="en-US" altLang="en-US" sz="1800" dirty="0"/>
              <a:t> that are popular in tree </a:t>
            </a:r>
            <a:r>
              <a:rPr lang="en-US" altLang="en-US" sz="1800" dirty="0" smtClean="0"/>
              <a:t>algorithms, while construction of tree</a:t>
            </a:r>
          </a:p>
          <a:p>
            <a:r>
              <a:rPr lang="en-US" altLang="en-US" sz="1800" dirty="0"/>
              <a:t>pruning is a </a:t>
            </a:r>
            <a:r>
              <a:rPr lang="en-US" altLang="en-US" sz="1800" dirty="0" smtClean="0"/>
              <a:t>useful </a:t>
            </a:r>
            <a:r>
              <a:rPr lang="en-US" altLang="en-US" sz="1800" dirty="0" smtClean="0">
                <a:sym typeface="Wingdings" panose="05000000000000000000" pitchFamily="2" charset="2"/>
              </a:rPr>
              <a:t> to avoid overfitting</a:t>
            </a:r>
            <a:endParaRPr lang="en-US" altLang="en-US" sz="1800" dirty="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197214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Pruning:</a:t>
            </a:r>
          </a:p>
          <a:p>
            <a:pPr lvl="1"/>
            <a:r>
              <a:rPr lang="en-US" altLang="en-US" sz="1800" dirty="0"/>
              <a:t>If the test does not show a significant improvement the split is not carried out</a:t>
            </a:r>
            <a:r>
              <a:rPr lang="en-US" altLang="en-US" sz="1800" dirty="0" smtClean="0"/>
              <a:t>.</a:t>
            </a:r>
          </a:p>
          <a:p>
            <a:pPr lvl="1"/>
            <a:r>
              <a:rPr lang="en-US" altLang="en-US" sz="1800" dirty="0"/>
              <a:t>By contrast, CART uses validation data to prune back the tree that has been deliberately overgrown using the training data</a:t>
            </a:r>
            <a:r>
              <a:rPr lang="en-US" altLang="en-US" sz="1800" dirty="0" smtClean="0"/>
              <a:t>.</a:t>
            </a:r>
          </a:p>
          <a:p>
            <a:pPr lvl="1"/>
            <a:r>
              <a:rPr lang="en-US" altLang="en-US" sz="1800" dirty="0"/>
              <a:t>The idea behind pruning is to recognize that a very large tree is likely to be over-fitting the training data</a:t>
            </a:r>
            <a:r>
              <a:rPr lang="en-US" altLang="en-US" sz="1800" dirty="0" smtClean="0"/>
              <a:t>.</a:t>
            </a:r>
          </a:p>
          <a:p>
            <a:pPr lvl="1"/>
            <a:r>
              <a:rPr lang="en-US" altLang="en-US" sz="1800" dirty="0"/>
              <a:t>In our example, the last few splits resulted in rectangles with very few </a:t>
            </a:r>
            <a:r>
              <a:rPr lang="en-US" altLang="en-US" sz="1800" dirty="0" smtClean="0"/>
              <a:t>points.</a:t>
            </a:r>
          </a:p>
          <a:p>
            <a:pPr lvl="1"/>
            <a:r>
              <a:rPr lang="en-US" altLang="en-US" sz="1800" dirty="0"/>
              <a:t>We can see intuitively that these last splits are likely to be simply capturing noise in the training set rather than reflecting patterns that would occur in future data such as the validation data</a:t>
            </a:r>
            <a:r>
              <a:rPr lang="en-US" altLang="en-US" sz="1800" dirty="0" smtClean="0"/>
              <a:t>.</a:t>
            </a:r>
          </a:p>
          <a:p>
            <a:pPr lvl="1"/>
            <a:r>
              <a:rPr lang="en-US" altLang="en-US" sz="1800" dirty="0"/>
              <a:t>Pruning consists of successively selecting a decision node and re-designating it as a leaf </a:t>
            </a:r>
            <a:r>
              <a:rPr lang="en-US" altLang="en-US" sz="1800" dirty="0" smtClean="0"/>
              <a:t>node</a:t>
            </a:r>
          </a:p>
          <a:p>
            <a:pPr lvl="1"/>
            <a:r>
              <a:rPr lang="en-US" altLang="en-US" sz="1800" dirty="0"/>
              <a:t>The pruning process trades off misclassification error in the validation data set against the number of decision nodes in the pruned tree to arrive at a tree that captures the patterns but not the noise in the training data</a:t>
            </a:r>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1851264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Pruning:</a:t>
            </a:r>
          </a:p>
          <a:p>
            <a:pPr lvl="1"/>
            <a:r>
              <a:rPr lang="en-US" altLang="en-US" sz="1800" dirty="0" smtClean="0"/>
              <a:t>The </a:t>
            </a:r>
            <a:r>
              <a:rPr lang="en-US" altLang="en-US" sz="1800" dirty="0"/>
              <a:t>pruning process trades off misclassification error in the validation data set against the number of decision nodes in the pruned tree to arrive at a tree that captures the patterns but not the noise in the training </a:t>
            </a:r>
            <a:r>
              <a:rPr lang="en-US" altLang="en-US" sz="1800" dirty="0" smtClean="0"/>
              <a:t>data.</a:t>
            </a:r>
          </a:p>
          <a:p>
            <a:pPr lvl="1"/>
            <a:r>
              <a:rPr lang="en-US" altLang="en-US" sz="1800" dirty="0"/>
              <a:t>It uses a criterion called the “cost complexity” of a tree to generate a sequence of trees which are successively smaller to the point of having a tree with just the root </a:t>
            </a:r>
            <a:r>
              <a:rPr lang="en-US" altLang="en-US" sz="1800" dirty="0" smtClean="0"/>
              <a:t>node</a:t>
            </a:r>
          </a:p>
          <a:p>
            <a:pPr lvl="1"/>
            <a:r>
              <a:rPr lang="en-US" altLang="en-US" sz="1800" dirty="0"/>
              <a:t>We then pick as our best tree the one tree in the sequence that gives the smallest misclassification error in the validation data.</a:t>
            </a:r>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513267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ctrTitle" idx="4294967295"/>
          </p:nvPr>
        </p:nvSpPr>
        <p:spPr>
          <a:xfrm>
            <a:off x="685800" y="2269142"/>
            <a:ext cx="7772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t>Thank you</a:t>
            </a:r>
            <a:endParaRPr sz="6000" dirty="0"/>
          </a:p>
        </p:txBody>
      </p:sp>
      <p:sp>
        <p:nvSpPr>
          <p:cNvPr id="173" name="Google Shape;173;p20"/>
          <p:cNvSpPr txBox="1">
            <a:spLocks noGrp="1"/>
          </p:cNvSpPr>
          <p:nvPr>
            <p:ph type="subTitle" idx="4294967295"/>
          </p:nvPr>
        </p:nvSpPr>
        <p:spPr>
          <a:xfrm>
            <a:off x="685800" y="3411554"/>
            <a:ext cx="77724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endParaRPr dirty="0"/>
          </a:p>
        </p:txBody>
      </p:sp>
      <p:sp>
        <p:nvSpPr>
          <p:cNvPr id="174" name="Google Shape;174;p20"/>
          <p:cNvSpPr/>
          <p:nvPr/>
        </p:nvSpPr>
        <p:spPr>
          <a:xfrm>
            <a:off x="4793120" y="2140348"/>
            <a:ext cx="245674" cy="23457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20"/>
          <p:cNvGrpSpPr/>
          <p:nvPr/>
        </p:nvGrpSpPr>
        <p:grpSpPr>
          <a:xfrm>
            <a:off x="4487922" y="823137"/>
            <a:ext cx="1052532" cy="1052842"/>
            <a:chOff x="6654650" y="3665275"/>
            <a:chExt cx="409100" cy="409125"/>
          </a:xfrm>
        </p:grpSpPr>
        <p:sp>
          <p:nvSpPr>
            <p:cNvPr id="176" name="Google Shape;176;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20"/>
          <p:cNvGrpSpPr/>
          <p:nvPr/>
        </p:nvGrpSpPr>
        <p:grpSpPr>
          <a:xfrm rot="1056891">
            <a:off x="3473795" y="1650461"/>
            <a:ext cx="695383" cy="695451"/>
            <a:chOff x="570875" y="4322250"/>
            <a:chExt cx="443300" cy="443325"/>
          </a:xfrm>
        </p:grpSpPr>
        <p:sp>
          <p:nvSpPr>
            <p:cNvPr id="179" name="Google Shape;179;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0"/>
          <p:cNvSpPr/>
          <p:nvPr/>
        </p:nvSpPr>
        <p:spPr>
          <a:xfrm rot="2466600">
            <a:off x="3551848" y="1027044"/>
            <a:ext cx="341341" cy="3259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1609542">
            <a:off x="4051048" y="1232117"/>
            <a:ext cx="245645" cy="2345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rot="2925783">
            <a:off x="5540505" y="1417941"/>
            <a:ext cx="183966" cy="17565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rot="-1609004">
            <a:off x="4774950" y="241213"/>
            <a:ext cx="165744" cy="15825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F0411">
              <a:alpha val="292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txBox="1">
            <a:spLocks noGrp="1"/>
          </p:cNvSpPr>
          <p:nvPr>
            <p:ph type="sldNum" idx="12"/>
          </p:nvPr>
        </p:nvSpPr>
        <p:spPr>
          <a:xfrm>
            <a:off x="4063200" y="4783800"/>
            <a:ext cx="1017600" cy="359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smtClean="0"/>
              <a:t>Advantages:</a:t>
            </a:r>
          </a:p>
          <a:p>
            <a:pPr lvl="1"/>
            <a:r>
              <a:rPr lang="en-US" altLang="en-US" sz="1800" dirty="0"/>
              <a:t>highly </a:t>
            </a:r>
            <a:r>
              <a:rPr lang="en-US" altLang="en-US" sz="1800" dirty="0" smtClean="0"/>
              <a:t>automated.</a:t>
            </a:r>
          </a:p>
          <a:p>
            <a:pPr lvl="1"/>
            <a:r>
              <a:rPr lang="en-US" altLang="en-US" sz="1800" dirty="0"/>
              <a:t>robust to </a:t>
            </a:r>
            <a:r>
              <a:rPr lang="en-US" altLang="en-US" sz="1800" dirty="0" smtClean="0"/>
              <a:t>outliers</a:t>
            </a:r>
          </a:p>
          <a:p>
            <a:pPr lvl="1"/>
            <a:r>
              <a:rPr lang="en-US" altLang="en-US" sz="1800" dirty="0"/>
              <a:t>able to handle missing </a:t>
            </a:r>
            <a:r>
              <a:rPr lang="en-US" altLang="en-US" sz="1800" dirty="0" smtClean="0"/>
              <a:t>values</a:t>
            </a:r>
          </a:p>
          <a:p>
            <a:pPr lvl="1"/>
            <a:endParaRPr lang="en-US" altLang="en-US" sz="1800" dirty="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1640964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a:t>If one had to choose a classification technique that performs well across a </a:t>
            </a:r>
            <a:r>
              <a:rPr lang="en-US" altLang="en-US" sz="1800" dirty="0" smtClean="0"/>
              <a:t>wide range </a:t>
            </a:r>
            <a:r>
              <a:rPr lang="en-US" altLang="en-US" sz="1800" dirty="0"/>
              <a:t>of situations without requiring much effort from the analyst while being readily understandable by the end-user a strong contender would be the tree methodology developed by </a:t>
            </a:r>
            <a:r>
              <a:rPr lang="en-US" altLang="en-US" sz="1800" dirty="0" err="1"/>
              <a:t>Brieman</a:t>
            </a:r>
            <a:r>
              <a:rPr lang="en-US" altLang="en-US" sz="1800" dirty="0"/>
              <a:t>, Friedman, </a:t>
            </a:r>
            <a:r>
              <a:rPr lang="en-US" altLang="en-US" sz="1800" dirty="0" err="1"/>
              <a:t>Olshen</a:t>
            </a:r>
            <a:r>
              <a:rPr lang="en-US" altLang="en-US" sz="1800" dirty="0"/>
              <a:t> and Stone (1984</a:t>
            </a:r>
            <a:r>
              <a:rPr lang="en-US" altLang="en-US" sz="1800" dirty="0" smtClean="0"/>
              <a:t>).</a:t>
            </a:r>
          </a:p>
          <a:p>
            <a:r>
              <a:rPr lang="en-US" altLang="en-US" sz="1800" dirty="0"/>
              <a:t>The program that </a:t>
            </a:r>
            <a:r>
              <a:rPr lang="en-US" altLang="en-US" sz="1800" dirty="0" err="1"/>
              <a:t>Breiman</a:t>
            </a:r>
            <a:r>
              <a:rPr lang="en-US" altLang="en-US" sz="1800" dirty="0"/>
              <a:t> et al. created to implement these procedures was called CART (Classification And Regression Test).   </a:t>
            </a:r>
            <a:r>
              <a:rPr lang="en-US" altLang="en-US" sz="1800" dirty="0">
                <a:sym typeface="Wingdings" panose="05000000000000000000" pitchFamily="2" charset="2"/>
              </a:rPr>
              <a:t> </a:t>
            </a:r>
            <a:r>
              <a:rPr lang="en-US" sz="1800" dirty="0"/>
              <a:t>A related procedure is called C4.5.</a:t>
            </a:r>
          </a:p>
          <a:p>
            <a:endParaRPr lang="en-US" altLang="en-US" sz="1800" dirty="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4274193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endParaRPr lang="en-US" altLang="en-US" sz="1800" dirty="0" smtClean="0"/>
          </a:p>
          <a:p>
            <a:endParaRPr lang="en-US" altLang="en-US" sz="1800" dirty="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47750"/>
            <a:ext cx="7391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2168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Classification Tree</a:t>
            </a:r>
            <a:endParaRPr dirty="0"/>
          </a:p>
        </p:txBody>
      </p:sp>
      <p:sp>
        <p:nvSpPr>
          <p:cNvPr id="166" name="Google Shape;166;p19"/>
          <p:cNvSpPr txBox="1">
            <a:spLocks noGrp="1"/>
          </p:cNvSpPr>
          <p:nvPr>
            <p:ph type="body" idx="1"/>
          </p:nvPr>
        </p:nvSpPr>
        <p:spPr>
          <a:xfrm>
            <a:off x="457200" y="1173950"/>
            <a:ext cx="8382000" cy="3607600"/>
          </a:xfrm>
          <a:prstGeom prst="rect">
            <a:avLst/>
          </a:prstGeom>
        </p:spPr>
        <p:txBody>
          <a:bodyPr spcFirstLastPara="1" wrap="square" lIns="0" tIns="0" rIns="0" bIns="0" anchor="t" anchorCtr="0">
            <a:noAutofit/>
          </a:bodyPr>
          <a:lstStyle/>
          <a:p>
            <a:r>
              <a:rPr lang="en-US" altLang="en-US" sz="1800" dirty="0"/>
              <a:t>Let us denote the outcome variable by Y and the input (predictor) variables </a:t>
            </a:r>
            <a:r>
              <a:rPr lang="en-US" altLang="en-US" sz="1800" dirty="0" smtClean="0"/>
              <a:t>by X</a:t>
            </a:r>
            <a:r>
              <a:rPr lang="en-US" altLang="en-US" sz="1800" baseline="-25000" dirty="0" smtClean="0"/>
              <a:t>1</a:t>
            </a:r>
            <a:r>
              <a:rPr lang="en-US" altLang="en-US" sz="1800" dirty="0" smtClean="0"/>
              <a:t>;X</a:t>
            </a:r>
            <a:r>
              <a:rPr lang="en-US" altLang="en-US" sz="1800" baseline="-25000" dirty="0" smtClean="0"/>
              <a:t>2</a:t>
            </a:r>
            <a:r>
              <a:rPr lang="en-US" altLang="en-US" sz="1800" dirty="0" smtClean="0"/>
              <a:t>;X</a:t>
            </a:r>
            <a:r>
              <a:rPr lang="en-US" altLang="en-US" sz="1800" baseline="-25000" dirty="0" smtClean="0"/>
              <a:t>3</a:t>
            </a:r>
            <a:r>
              <a:rPr lang="en-US" altLang="en-US" sz="1800" dirty="0"/>
              <a:t>; </a:t>
            </a:r>
            <a:r>
              <a:rPr lang="en-US" altLang="en-US" sz="1800" dirty="0" smtClean="0"/>
              <a:t>…;</a:t>
            </a:r>
            <a:r>
              <a:rPr lang="en-US" altLang="en-US" sz="1800" dirty="0" err="1" smtClean="0"/>
              <a:t>X</a:t>
            </a:r>
            <a:r>
              <a:rPr lang="en-US" altLang="en-US" sz="1800" baseline="-25000" dirty="0" err="1" smtClean="0"/>
              <a:t>p</a:t>
            </a:r>
            <a:r>
              <a:rPr lang="en-US" altLang="en-US" sz="1800" dirty="0" smtClean="0"/>
              <a:t>.</a:t>
            </a:r>
          </a:p>
          <a:p>
            <a:r>
              <a:rPr lang="en-US" altLang="en-US" sz="1800" dirty="0"/>
              <a:t>In classification, the outcome variable will be a </a:t>
            </a:r>
            <a:r>
              <a:rPr lang="en-US" altLang="en-US" sz="1800" dirty="0" smtClean="0"/>
              <a:t>categorical variable.</a:t>
            </a:r>
          </a:p>
          <a:p>
            <a:r>
              <a:rPr lang="en-US" altLang="en-US" sz="1800" b="1" dirty="0"/>
              <a:t>Recursive partitioning divides up the p-dimensional space of the </a:t>
            </a:r>
            <a:r>
              <a:rPr lang="en-US" altLang="en-US" sz="1800" b="1" dirty="0" smtClean="0"/>
              <a:t>X predictor </a:t>
            </a:r>
            <a:r>
              <a:rPr lang="en-US" altLang="en-US" sz="1800" b="1" dirty="0"/>
              <a:t>variables into </a:t>
            </a:r>
            <a:r>
              <a:rPr lang="en-US" altLang="en-US" sz="1800" b="1" dirty="0" smtClean="0"/>
              <a:t>non-overlapping </a:t>
            </a:r>
            <a:r>
              <a:rPr lang="en-US" altLang="en-US" sz="1800" b="1" dirty="0"/>
              <a:t>multidimensional rectangles</a:t>
            </a:r>
            <a:r>
              <a:rPr lang="en-US" altLang="en-US" sz="1800" dirty="0" smtClean="0"/>
              <a:t>.</a:t>
            </a:r>
          </a:p>
          <a:p>
            <a:r>
              <a:rPr lang="en-US" altLang="en-US" sz="1800" dirty="0"/>
              <a:t>The </a:t>
            </a:r>
            <a:r>
              <a:rPr lang="en-US" altLang="en-US" sz="1800" dirty="0" smtClean="0"/>
              <a:t>predictor variables </a:t>
            </a:r>
            <a:r>
              <a:rPr lang="en-US" altLang="en-US" sz="1800" dirty="0"/>
              <a:t>here are considered to be continuous, binary, or ordinal</a:t>
            </a:r>
            <a:r>
              <a:rPr lang="en-US" altLang="en-US" sz="1800" dirty="0" smtClean="0"/>
              <a:t>.</a:t>
            </a:r>
          </a:p>
          <a:p>
            <a:r>
              <a:rPr lang="en-US" altLang="en-US" sz="1800" dirty="0" smtClean="0"/>
              <a:t>This division </a:t>
            </a:r>
            <a:r>
              <a:rPr lang="en-US" altLang="en-US" sz="1800" dirty="0"/>
              <a:t>is accomplished </a:t>
            </a:r>
            <a:r>
              <a:rPr lang="en-US" altLang="en-US" sz="1800" dirty="0" smtClean="0"/>
              <a:t>recursively.</a:t>
            </a:r>
          </a:p>
          <a:p>
            <a:r>
              <a:rPr lang="en-US" altLang="en-US" sz="1800" dirty="0"/>
              <a:t>The idea is to divide the entire X-space up into rectangles </a:t>
            </a:r>
            <a:r>
              <a:rPr lang="en-US" altLang="en-US" sz="1800" dirty="0" smtClean="0"/>
              <a:t>such that </a:t>
            </a:r>
            <a:r>
              <a:rPr lang="en-US" altLang="en-US" sz="1800" dirty="0"/>
              <a:t>each rectangle is as homogeneous or “pure” as possible</a:t>
            </a:r>
            <a:r>
              <a:rPr lang="en-US" altLang="en-US" sz="1800" dirty="0" smtClean="0"/>
              <a:t>.</a:t>
            </a:r>
          </a:p>
          <a:p>
            <a:r>
              <a:rPr lang="en-US" altLang="en-US" sz="1800" dirty="0"/>
              <a:t>By pure, we </a:t>
            </a:r>
            <a:r>
              <a:rPr lang="en-US" altLang="en-US" sz="1800" dirty="0" smtClean="0"/>
              <a:t>mean containing </a:t>
            </a:r>
            <a:r>
              <a:rPr lang="en-US" altLang="en-US" sz="1800" dirty="0"/>
              <a:t>records that belong to just one class.</a:t>
            </a:r>
            <a:endParaRPr lang="en-US" altLang="en-US" sz="1800" dirty="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2320378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3200400" cy="3607600"/>
          </a:xfrm>
          <a:prstGeom prst="rect">
            <a:avLst/>
          </a:prstGeom>
        </p:spPr>
        <p:txBody>
          <a:bodyPr spcFirstLastPara="1" wrap="square" lIns="0" tIns="0" rIns="0" bIns="0" anchor="t" anchorCtr="0">
            <a:noAutofit/>
          </a:bodyPr>
          <a:lstStyle/>
          <a:p>
            <a:r>
              <a:rPr lang="en-US" altLang="en-US" sz="1600" dirty="0" smtClean="0"/>
              <a:t>A </a:t>
            </a:r>
            <a:r>
              <a:rPr lang="en-US" altLang="en-US" sz="1600" dirty="0"/>
              <a:t>riding-mower manufacturer would like to find a way of classifying families in a city into </a:t>
            </a:r>
            <a:r>
              <a:rPr lang="en-US" altLang="en-US" sz="1600" dirty="0" smtClean="0"/>
              <a:t>those that </a:t>
            </a:r>
            <a:r>
              <a:rPr lang="en-US" altLang="en-US" sz="1600" dirty="0"/>
              <a:t>are likely to purchase a riding mower and those who are not likely to buy one</a:t>
            </a:r>
            <a:r>
              <a:rPr lang="en-US" altLang="en-US" sz="1600" dirty="0" smtClean="0"/>
              <a:t>.</a:t>
            </a:r>
          </a:p>
          <a:p>
            <a:r>
              <a:rPr lang="en-US" altLang="en-US" sz="1600" dirty="0"/>
              <a:t>A </a:t>
            </a:r>
            <a:r>
              <a:rPr lang="en-US" altLang="en-US" sz="1600" dirty="0" smtClean="0"/>
              <a:t>pilot random </a:t>
            </a:r>
            <a:r>
              <a:rPr lang="en-US" altLang="en-US" sz="1600" dirty="0"/>
              <a:t>sample of 12 owners and 12 non-owners in the city is undertaken</a:t>
            </a:r>
            <a:r>
              <a:rPr lang="en-US" altLang="en-US" sz="1600" dirty="0" smtClean="0"/>
              <a:t>.</a:t>
            </a:r>
          </a:p>
          <a:p>
            <a:r>
              <a:rPr lang="en-US" sz="1600" dirty="0"/>
              <a:t>The independent variables here are Income (x1) and Lot Size (x2</a:t>
            </a:r>
            <a:r>
              <a:rPr lang="en-US" sz="1600" dirty="0" smtClean="0"/>
              <a:t>).</a:t>
            </a:r>
          </a:p>
          <a:p>
            <a:r>
              <a:rPr lang="en-US" sz="1600" dirty="0" smtClean="0"/>
              <a:t>The categorical variable has two classes: owner and non-owner </a:t>
            </a:r>
            <a:endParaRPr lang="en-US" altLang="en-US" sz="16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123950"/>
            <a:ext cx="52387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4599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4876800" cy="3607600"/>
          </a:xfrm>
          <a:prstGeom prst="rect">
            <a:avLst/>
          </a:prstGeom>
        </p:spPr>
        <p:txBody>
          <a:bodyPr spcFirstLastPara="1" wrap="square" lIns="0" tIns="0" rIns="0" bIns="0" anchor="t" anchorCtr="0">
            <a:noAutofit/>
          </a:bodyPr>
          <a:lstStyle/>
          <a:p>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23950"/>
            <a:ext cx="7543800" cy="381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3904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09600" y="669775"/>
            <a:ext cx="8174700" cy="393600"/>
          </a:xfrm>
          <a:prstGeom prst="rect">
            <a:avLst/>
          </a:prstGeom>
        </p:spPr>
        <p:txBody>
          <a:bodyPr spcFirstLastPara="1" wrap="square" lIns="0" tIns="0" rIns="0" bIns="0" anchor="b" anchorCtr="0">
            <a:noAutofit/>
          </a:bodyPr>
          <a:lstStyle/>
          <a:p>
            <a:pPr lvl="0"/>
            <a:r>
              <a:rPr lang="en-US" dirty="0" smtClean="0"/>
              <a:t>Introduction</a:t>
            </a:r>
            <a:endParaRPr dirty="0"/>
          </a:p>
        </p:txBody>
      </p:sp>
      <p:sp>
        <p:nvSpPr>
          <p:cNvPr id="166" name="Google Shape;166;p19"/>
          <p:cNvSpPr txBox="1">
            <a:spLocks noGrp="1"/>
          </p:cNvSpPr>
          <p:nvPr>
            <p:ph type="body" idx="1"/>
          </p:nvPr>
        </p:nvSpPr>
        <p:spPr>
          <a:xfrm>
            <a:off x="457200" y="1173950"/>
            <a:ext cx="4191000" cy="3607600"/>
          </a:xfrm>
          <a:prstGeom prst="rect">
            <a:avLst/>
          </a:prstGeom>
        </p:spPr>
        <p:txBody>
          <a:bodyPr spcFirstLastPara="1" wrap="square" lIns="0" tIns="0" rIns="0" bIns="0" anchor="t" anchorCtr="0">
            <a:noAutofit/>
          </a:bodyPr>
          <a:lstStyle/>
          <a:p>
            <a:r>
              <a:rPr lang="en-US" altLang="en-US" sz="1800" dirty="0"/>
              <a:t>If we apply CART to this data it will choose x2 for the first split with a splitting value of </a:t>
            </a:r>
            <a:r>
              <a:rPr lang="en-US" altLang="en-US" sz="1800" dirty="0" smtClean="0"/>
              <a:t>19.</a:t>
            </a:r>
          </a:p>
          <a:p>
            <a:r>
              <a:rPr lang="en-US" altLang="en-US" sz="1800" dirty="0"/>
              <a:t>The (x1,x2) space is now divided into two rectangles, one with the Lot Size variable, x2 </a:t>
            </a:r>
            <a:r>
              <a:rPr lang="en-US" altLang="en-US" sz="1800" dirty="0" smtClean="0"/>
              <a:t>&lt;= </a:t>
            </a:r>
            <a:r>
              <a:rPr lang="en-US" altLang="en-US" sz="1800" dirty="0"/>
              <a:t>19 and the other with x2&gt; 19</a:t>
            </a:r>
            <a:r>
              <a:rPr lang="en-US" altLang="en-US" sz="1800" dirty="0" smtClean="0"/>
              <a:t>.</a:t>
            </a:r>
          </a:p>
          <a:p>
            <a:endParaRPr lang="en-US" altLang="en-US" sz="1800" dirty="0" smtClean="0"/>
          </a:p>
        </p:txBody>
      </p:sp>
      <p:sp>
        <p:nvSpPr>
          <p:cNvPr id="167" name="Google Shape;167;p19"/>
          <p:cNvSpPr txBox="1">
            <a:spLocks noGrp="1"/>
          </p:cNvSpPr>
          <p:nvPr>
            <p:ph type="sldNum" idx="12"/>
          </p:nvPr>
        </p:nvSpPr>
        <p:spPr>
          <a:xfrm>
            <a:off x="3810000" y="4723923"/>
            <a:ext cx="10176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662420"/>
            <a:ext cx="441960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787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tinbra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4917</TotalTime>
  <Words>1447</Words>
  <Application>Microsoft Office PowerPoint</Application>
  <PresentationFormat>On-screen Show (16:9)</PresentationFormat>
  <Paragraphs>125</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Wingdings</vt:lpstr>
      <vt:lpstr>Tinos</vt:lpstr>
      <vt:lpstr>Fortinbras template</vt:lpstr>
      <vt:lpstr>Classification and Regression Trees</vt:lpstr>
      <vt:lpstr>Introduction</vt:lpstr>
      <vt:lpstr>Introduction</vt:lpstr>
      <vt:lpstr>Introduction</vt:lpstr>
      <vt:lpstr>Introduction</vt:lpstr>
      <vt:lpstr>Classification Tree</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Windows User</cp:lastModifiedBy>
  <cp:revision>168</cp:revision>
  <dcterms:modified xsi:type="dcterms:W3CDTF">2019-03-22T04:44:43Z</dcterms:modified>
</cp:coreProperties>
</file>