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63" r:id="rId3"/>
    <p:sldId id="364" r:id="rId4"/>
    <p:sldId id="366" r:id="rId5"/>
    <p:sldId id="370" r:id="rId6"/>
    <p:sldId id="371" r:id="rId7"/>
    <p:sldId id="365" r:id="rId8"/>
    <p:sldId id="367" r:id="rId9"/>
    <p:sldId id="368" r:id="rId10"/>
    <p:sldId id="369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</p:sldIdLst>
  <p:sldSz cx="9144000" cy="5143500" type="screen16x9"/>
  <p:notesSz cx="6858000" cy="9144000"/>
  <p:embeddedFontLst>
    <p:embeddedFont>
      <p:font typeface="Tino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4909B-6401-4FC6-9F6B-054A83EE410C}">
  <a:tblStyle styleId="{8E34909B-6401-4FC6-9F6B-054A83E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45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28600" y="359700"/>
            <a:ext cx="8763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dist="9525" dir="5400000" algn="bl" rotWithShape="0">
              <a:srgbClr val="66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w="9525" cap="flat" cmpd="sng">
            <a:solidFill>
              <a:srgbClr val="E2D7D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1000" y="669775"/>
            <a:ext cx="8403300" cy="393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27100" cy="3249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v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616575" y="4777309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sz="2400" b="1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648200" y="4629150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E:\WINTER2018-2019\Data Mining and Business Integlligence\Presentations\UNIT-I\LOGOF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525"/>
            <a:ext cx="228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Discriminant Analysis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Algorithm for Discriminant Analysis</a:t>
            </a:r>
          </a:p>
          <a:p>
            <a:pPr lvl="1"/>
            <a:r>
              <a:rPr lang="en-US" altLang="en-US" sz="4000" dirty="0">
                <a:sym typeface="Wingdings" panose="05000000000000000000" pitchFamily="2" charset="2"/>
              </a:rPr>
              <a:t>To classify a new record, measure its distance from the center of each class</a:t>
            </a:r>
          </a:p>
          <a:p>
            <a:pPr lvl="1"/>
            <a:r>
              <a:rPr lang="en-US" altLang="en-US" sz="4000" dirty="0">
                <a:sym typeface="Wingdings" panose="05000000000000000000" pitchFamily="2" charset="2"/>
              </a:rPr>
              <a:t>Then, classify the record to the closest class</a:t>
            </a: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5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Algorithm for Discriminant Analysis</a:t>
            </a:r>
          </a:p>
          <a:p>
            <a:pPr lvl="1"/>
            <a:r>
              <a:rPr lang="en-US" altLang="en-US" sz="2000" dirty="0" smtClean="0">
                <a:sym typeface="Wingdings" panose="05000000000000000000" pitchFamily="2" charset="2"/>
              </a:rPr>
              <a:t>Step – </a:t>
            </a:r>
            <a:r>
              <a:rPr lang="en-US" altLang="en-US" sz="2000" dirty="0">
                <a:sym typeface="Wingdings" panose="05000000000000000000" pitchFamily="2" charset="2"/>
              </a:rPr>
              <a:t>I: Measuring </a:t>
            </a:r>
            <a:r>
              <a:rPr lang="en-US" altLang="en-US" sz="2000" dirty="0" smtClean="0">
                <a:sym typeface="Wingdings" panose="05000000000000000000" pitchFamily="2" charset="2"/>
              </a:rPr>
              <a:t>Distance</a:t>
            </a:r>
          </a:p>
          <a:p>
            <a:pPr lvl="2"/>
            <a:r>
              <a:rPr lang="en-US" altLang="en-US" sz="2000" dirty="0">
                <a:sym typeface="Wingdings" panose="05000000000000000000" pitchFamily="2" charset="2"/>
              </a:rPr>
              <a:t>Need to measure each record’s distance from the center of each class </a:t>
            </a:r>
          </a:p>
          <a:p>
            <a:pPr lvl="2"/>
            <a:r>
              <a:rPr lang="en-US" altLang="en-US" sz="2000" dirty="0"/>
              <a:t>The center of a class is called a </a:t>
            </a:r>
            <a:r>
              <a:rPr lang="en-US" altLang="en-US" sz="2000" i="1" dirty="0" smtClean="0"/>
              <a:t>centroid </a:t>
            </a:r>
            <a:endParaRPr lang="en-US" altLang="en-US" sz="2000" i="1" dirty="0"/>
          </a:p>
          <a:p>
            <a:pPr lvl="2"/>
            <a:r>
              <a:rPr lang="en-US" altLang="en-US" sz="2000" dirty="0">
                <a:sym typeface="Wingdings" panose="05000000000000000000" pitchFamily="2" charset="2"/>
              </a:rPr>
              <a:t>The centroid is simply a vector (list) of the means of each of the predictors. 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en-US" sz="2000" dirty="0" smtClean="0">
                <a:sym typeface="Wingdings" panose="05000000000000000000" pitchFamily="2" charset="2"/>
              </a:rPr>
              <a:t>This </a:t>
            </a:r>
            <a:r>
              <a:rPr lang="en-US" altLang="en-US" sz="2000" dirty="0">
                <a:sym typeface="Wingdings" panose="05000000000000000000" pitchFamily="2" charset="2"/>
              </a:rPr>
              <a:t>mean is computed from all the records that belong to that class</a:t>
            </a:r>
            <a:r>
              <a:rPr lang="en-US" altLang="en-US" sz="2000" dirty="0" smtClean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en-US" sz="2000" dirty="0">
                <a:sym typeface="Wingdings" panose="05000000000000000000" pitchFamily="2" charset="2"/>
              </a:rPr>
              <a:t>A popular distance metric is Euclidean </a:t>
            </a:r>
            <a:r>
              <a:rPr lang="en-US" altLang="en-US" sz="2000" dirty="0" smtClean="0">
                <a:sym typeface="Wingdings" panose="05000000000000000000" pitchFamily="2" charset="2"/>
              </a:rPr>
              <a:t>Distance.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98784"/>
              </p:ext>
            </p:extLst>
          </p:nvPr>
        </p:nvGraphicFramePr>
        <p:xfrm>
          <a:off x="6019800" y="2114550"/>
          <a:ext cx="42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14550"/>
                        <a:ext cx="427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90950"/>
            <a:ext cx="65706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2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Algorithm for Discriminant Analysis</a:t>
            </a:r>
          </a:p>
          <a:p>
            <a:pPr lvl="1"/>
            <a:r>
              <a:rPr lang="en-US" altLang="en-US" sz="2000" dirty="0" smtClean="0">
                <a:sym typeface="Wingdings" panose="05000000000000000000" pitchFamily="2" charset="2"/>
              </a:rPr>
              <a:t>Step – </a:t>
            </a:r>
            <a:r>
              <a:rPr lang="en-US" altLang="en-US" sz="2000" dirty="0">
                <a:sym typeface="Wingdings" panose="05000000000000000000" pitchFamily="2" charset="2"/>
              </a:rPr>
              <a:t>I: Measuring </a:t>
            </a:r>
            <a:r>
              <a:rPr lang="en-US" altLang="en-US" sz="2000" dirty="0" smtClean="0">
                <a:sym typeface="Wingdings" panose="05000000000000000000" pitchFamily="2" charset="2"/>
              </a:rPr>
              <a:t>Distance</a:t>
            </a:r>
          </a:p>
          <a:p>
            <a:pPr lvl="2"/>
            <a:r>
              <a:rPr lang="en-US" altLang="en-US" sz="2000" dirty="0" smtClean="0">
                <a:sym typeface="Wingdings" panose="05000000000000000000" pitchFamily="2" charset="2"/>
              </a:rPr>
              <a:t>Drawbacks: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Wingdings" panose="05000000000000000000" pitchFamily="2" charset="2"/>
              </a:rPr>
              <a:t>Sensitive to scale, variance (can normalize to correct)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Wingdings" panose="05000000000000000000" pitchFamily="2" charset="2"/>
              </a:rPr>
              <a:t>Ignores correlation between variables</a:t>
            </a:r>
          </a:p>
          <a:p>
            <a:pPr lvl="1"/>
            <a:endParaRPr lang="en-US" altLang="en-US" sz="2000" dirty="0">
              <a:sym typeface="Wingdings" panose="05000000000000000000" pitchFamily="2" charset="2"/>
            </a:endParaRPr>
          </a:p>
          <a:p>
            <a:pPr lvl="2"/>
            <a:r>
              <a:rPr lang="en-US" altLang="en-US" sz="2000" dirty="0" smtClean="0">
                <a:sym typeface="Wingdings" panose="05000000000000000000" pitchFamily="2" charset="2"/>
              </a:rPr>
              <a:t>Use , statistical distance  </a:t>
            </a:r>
            <a:r>
              <a:rPr lang="en-US" sz="2000" b="1" dirty="0" err="1" smtClean="0"/>
              <a:t>Mahalanobis</a:t>
            </a:r>
            <a:r>
              <a:rPr lang="en-US" sz="2000" b="1" dirty="0" smtClean="0"/>
              <a:t> distance</a:t>
            </a:r>
          </a:p>
          <a:p>
            <a:pPr lvl="2"/>
            <a:endParaRPr lang="en-US" sz="2000" b="1" dirty="0"/>
          </a:p>
          <a:p>
            <a:pPr lvl="2"/>
            <a:endParaRPr lang="en-US" sz="2000" b="1" dirty="0" smtClean="0"/>
          </a:p>
          <a:p>
            <a:pPr lvl="2"/>
            <a:r>
              <a:rPr lang="en-US" sz="2000" dirty="0" smtClean="0"/>
              <a:t>Where S is a covariance matrix.</a:t>
            </a:r>
          </a:p>
          <a:p>
            <a:pPr lvl="2"/>
            <a:r>
              <a:rPr lang="en-US" sz="2000" dirty="0"/>
              <a:t>For a single predictor (p=1), this reduces to a z-score</a:t>
            </a:r>
          </a:p>
          <a:p>
            <a:pPr lvl="2"/>
            <a:r>
              <a:rPr lang="en-US" sz="2000" dirty="0"/>
              <a:t>When p &gt; 1, statistical distance takes account of correlations among predictors (z-score doesn’t)</a:t>
            </a:r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09951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Algorithm for Discriminant Analysis</a:t>
            </a:r>
          </a:p>
          <a:p>
            <a:pPr lvl="1"/>
            <a:r>
              <a:rPr lang="en-US" altLang="en-US" sz="2000" dirty="0" smtClean="0">
                <a:sym typeface="Wingdings" panose="05000000000000000000" pitchFamily="2" charset="2"/>
              </a:rPr>
              <a:t>Step – 2: </a:t>
            </a:r>
            <a:r>
              <a:rPr lang="en-US" altLang="en-US" sz="2000" dirty="0"/>
              <a:t>Classification </a:t>
            </a:r>
            <a:r>
              <a:rPr lang="en-US" altLang="en-US" sz="2000" dirty="0" smtClean="0"/>
              <a:t>Functions</a:t>
            </a:r>
          </a:p>
          <a:p>
            <a:pPr lvl="2"/>
            <a:r>
              <a:rPr lang="en-US" sz="2000" dirty="0"/>
              <a:t>The idea is to create classification score that reflects the distance from each class</a:t>
            </a:r>
          </a:p>
          <a:p>
            <a:pPr lvl="2"/>
            <a:r>
              <a:rPr lang="en-US" sz="2000" dirty="0"/>
              <a:t>This is done by estimating “classification functions”, which are a function of the statistical distances. </a:t>
            </a:r>
          </a:p>
          <a:p>
            <a:pPr lvl="2"/>
            <a:r>
              <a:rPr lang="en-US" sz="2000" dirty="0"/>
              <a:t>The estimation maximizes the ratio of between-class to within-class variability</a:t>
            </a:r>
          </a:p>
          <a:p>
            <a:pPr lvl="2"/>
            <a:r>
              <a:rPr lang="en-US" sz="2000" b="1" dirty="0"/>
              <a:t>Fisher’s linear classification functions</a:t>
            </a:r>
            <a:r>
              <a:rPr lang="en-US" sz="2000" dirty="0"/>
              <a:t>: </a:t>
            </a:r>
            <a:endParaRPr lang="en-US" sz="2000" dirty="0" smtClean="0"/>
          </a:p>
          <a:p>
            <a:pPr lvl="3"/>
            <a:r>
              <a:rPr lang="en-US" sz="2000" dirty="0" smtClean="0"/>
              <a:t>one </a:t>
            </a:r>
            <a:r>
              <a:rPr lang="en-US" sz="2000" dirty="0"/>
              <a:t>for each class. </a:t>
            </a:r>
            <a:endParaRPr lang="en-US" sz="2000" dirty="0" smtClean="0"/>
          </a:p>
          <a:p>
            <a:pPr lvl="3"/>
            <a:r>
              <a:rPr lang="en-US" sz="2000" dirty="0" smtClean="0"/>
              <a:t>Used </a:t>
            </a:r>
            <a:r>
              <a:rPr lang="en-US" sz="2000" dirty="0"/>
              <a:t>to compute a classification </a:t>
            </a:r>
            <a:r>
              <a:rPr lang="en-US" sz="2000" dirty="0" smtClean="0"/>
              <a:t>score.</a:t>
            </a:r>
          </a:p>
          <a:p>
            <a:pPr marL="1435100" lvl="3" indent="0">
              <a:buNone/>
            </a:pPr>
            <a:r>
              <a:rPr lang="en-US" altLang="en-US" sz="2000" b="1" dirty="0" smtClean="0"/>
              <a:t> Classify </a:t>
            </a:r>
            <a:r>
              <a:rPr lang="en-US" altLang="en-US" sz="2000" b="1" dirty="0"/>
              <a:t>a record to class with highest score</a:t>
            </a:r>
          </a:p>
          <a:p>
            <a:pPr lvl="3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5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smtClean="0"/>
              <a:t>Classification scores for part of movers data:</a:t>
            </a:r>
          </a:p>
          <a:p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4951"/>
            <a:ext cx="6477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Algorithm for Discriminant Analysis</a:t>
            </a:r>
          </a:p>
          <a:p>
            <a:pPr lvl="1"/>
            <a:r>
              <a:rPr lang="en-US" altLang="en-US" sz="2000" dirty="0" smtClean="0">
                <a:sym typeface="Wingdings" panose="05000000000000000000" pitchFamily="2" charset="2"/>
              </a:rPr>
              <a:t>Step – 3: </a:t>
            </a:r>
            <a:r>
              <a:rPr lang="en-US" altLang="en-US" sz="2000" dirty="0" smtClean="0"/>
              <a:t>Converting </a:t>
            </a:r>
            <a:r>
              <a:rPr lang="en-US" altLang="en-US" sz="2000" dirty="0"/>
              <a:t>to Probabilities</a:t>
            </a:r>
            <a:endParaRPr lang="en-US" altLang="en-US" sz="2000" dirty="0" smtClean="0"/>
          </a:p>
          <a:p>
            <a:pPr lvl="3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9750"/>
            <a:ext cx="7620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5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Line from the model is:</a:t>
            </a:r>
            <a:endParaRPr lang="en-US" altLang="en-US" sz="2000" dirty="0" smtClean="0"/>
          </a:p>
          <a:p>
            <a:pPr lvl="3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81150"/>
            <a:ext cx="5410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Assumptions &amp; Caveats of Discriminant </a:t>
            </a:r>
            <a:r>
              <a:rPr lang="en-US" altLang="en-US" sz="1800" dirty="0" smtClean="0"/>
              <a:t>Analysis</a:t>
            </a:r>
          </a:p>
          <a:p>
            <a:pPr lvl="1"/>
            <a:r>
              <a:rPr lang="en-US" sz="2000" dirty="0"/>
              <a:t>Assumes multivariate normality of predictors</a:t>
            </a:r>
          </a:p>
          <a:p>
            <a:pPr lvl="2"/>
            <a:r>
              <a:rPr lang="en-US" sz="2000" dirty="0"/>
              <a:t>When this condition is met, DA is more efficient than other methods (i.e. needs less data to obtain similar accuracy</a:t>
            </a:r>
            <a:r>
              <a:rPr lang="en-US" sz="2000" dirty="0" smtClean="0"/>
              <a:t>) Even </a:t>
            </a:r>
            <a:r>
              <a:rPr lang="en-US" sz="2000" dirty="0"/>
              <a:t>when it is not met, DA is robust when we have enough cases in smallest class (&gt; 20) . This means it can be used with dummy variables</a:t>
            </a:r>
            <a:r>
              <a:rPr lang="en-US" sz="2000" dirty="0" smtClean="0"/>
              <a:t>!</a:t>
            </a:r>
          </a:p>
          <a:p>
            <a:pPr lvl="1"/>
            <a:r>
              <a:rPr lang="en-US" sz="2000" dirty="0"/>
              <a:t>Assumes correlation among predictors within a class is the same across all classes. (Compare correlation tables of each class by eye</a:t>
            </a:r>
            <a:r>
              <a:rPr lang="en-US" sz="2000" dirty="0" smtClean="0"/>
              <a:t>.)</a:t>
            </a:r>
          </a:p>
          <a:p>
            <a:pPr lvl="1"/>
            <a:r>
              <a:rPr lang="en-US" altLang="en-US" sz="2000" dirty="0"/>
              <a:t>Sensitive to outliers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8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/>
              <a:t>Assessing Predictive Performance</a:t>
            </a:r>
            <a:endParaRPr lang="en-US" altLang="en-US" sz="1800" dirty="0" smtClean="0"/>
          </a:p>
          <a:p>
            <a:pPr lvl="1"/>
            <a:r>
              <a:rPr lang="en-US" sz="2000" dirty="0"/>
              <a:t>As in other classification methods: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/>
              <a:t>Confusion matrix</a:t>
            </a:r>
          </a:p>
          <a:p>
            <a:pPr lvl="2"/>
            <a:r>
              <a:rPr lang="en-US" sz="2000" dirty="0"/>
              <a:t>Lift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Based on validation data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9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smtClean="0"/>
              <a:t>Improving Classification</a:t>
            </a:r>
          </a:p>
          <a:p>
            <a:pPr lvl="1"/>
            <a:r>
              <a:rPr lang="en-US" sz="2000" dirty="0" smtClean="0"/>
              <a:t>Prior Probabilities</a:t>
            </a:r>
          </a:p>
          <a:p>
            <a:pPr lvl="2"/>
            <a:r>
              <a:rPr lang="en-US" sz="2000" dirty="0"/>
              <a:t>If classes are not equally frequent, or their frequency in the sample does not reflect reality, then classification functions can be improved</a:t>
            </a:r>
          </a:p>
          <a:p>
            <a:pPr lvl="2"/>
            <a:r>
              <a:rPr lang="en-US" sz="2000" dirty="0"/>
              <a:t>Incorporate prior (or real) probabilities of class membership: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000" dirty="0"/>
              <a:t>Add log(</a:t>
            </a:r>
            <a:r>
              <a:rPr lang="en-US" sz="2000" dirty="0" err="1"/>
              <a:t>pj</a:t>
            </a:r>
            <a:r>
              <a:rPr lang="en-US" sz="2000" dirty="0"/>
              <a:t>) to the classification function for class j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000" dirty="0" err="1"/>
              <a:t>Pj</a:t>
            </a:r>
            <a:r>
              <a:rPr lang="en-US" sz="2000" dirty="0"/>
              <a:t> is probability a case belongs to class j</a:t>
            </a:r>
          </a:p>
          <a:p>
            <a:pPr lvl="3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3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800" dirty="0" smtClean="0"/>
              <a:t>It </a:t>
            </a:r>
            <a:r>
              <a:rPr lang="en-US" altLang="en-US" sz="1800" dirty="0"/>
              <a:t>is a model based approach to classification</a:t>
            </a:r>
            <a:r>
              <a:rPr lang="en-US" altLang="en-US" sz="1800" dirty="0" smtClean="0"/>
              <a:t>.</a:t>
            </a:r>
          </a:p>
          <a:p>
            <a:pPr lvl="1"/>
            <a:r>
              <a:rPr lang="en-US" altLang="en-US" sz="1800" dirty="0"/>
              <a:t>where classification is based on the distance of an </a:t>
            </a:r>
            <a:r>
              <a:rPr lang="en-US" altLang="en-US" sz="1800" dirty="0" smtClean="0"/>
              <a:t>observation from </a:t>
            </a:r>
            <a:r>
              <a:rPr lang="en-US" altLang="en-US" sz="1800" dirty="0"/>
              <a:t>each class </a:t>
            </a:r>
            <a:r>
              <a:rPr lang="en-US" altLang="en-US" sz="1800" dirty="0" smtClean="0"/>
              <a:t>average.</a:t>
            </a:r>
          </a:p>
          <a:p>
            <a:r>
              <a:rPr lang="en-US" altLang="en-US" sz="1800" dirty="0" smtClean="0">
                <a:sym typeface="Wingdings" panose="05000000000000000000" pitchFamily="2" charset="2"/>
              </a:rPr>
              <a:t> A classical statistical technique used for classification and profiling.</a:t>
            </a:r>
          </a:p>
          <a:p>
            <a:r>
              <a:rPr lang="en-US" altLang="en-US" sz="1800" dirty="0"/>
              <a:t>Used for classification long before data mining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Classifying organisms into species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Classifying skulls</a:t>
            </a: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Fingerprint analysis</a:t>
            </a:r>
          </a:p>
          <a:p>
            <a:r>
              <a:rPr lang="en-US" altLang="en-US" sz="1800" dirty="0">
                <a:sym typeface="Wingdings" panose="05000000000000000000" pitchFamily="2" charset="2"/>
              </a:rPr>
              <a:t>And also used for business data mining (loans, customer types, etc.)</a:t>
            </a:r>
          </a:p>
          <a:p>
            <a:r>
              <a:rPr lang="en-US" altLang="en-US" sz="1800" dirty="0">
                <a:sym typeface="Wingdings" panose="05000000000000000000" pitchFamily="2" charset="2"/>
              </a:rPr>
              <a:t>Can also be used to highlight aspects that distinguish classes (profiling)</a:t>
            </a: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smtClean="0"/>
              <a:t>Unequal Misclassification costs:</a:t>
            </a:r>
          </a:p>
          <a:p>
            <a:pPr lvl="1"/>
            <a:r>
              <a:rPr lang="en-US" sz="2000" dirty="0"/>
              <a:t>For the two-class (buyer/non-buyer) case, we can account for asymmetric costs of misclassification (C1, C2) in same fashion as for unequal prior probabilities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How?</a:t>
            </a:r>
          </a:p>
          <a:p>
            <a:pPr lvl="1"/>
            <a:r>
              <a:rPr lang="en-US" sz="2000" dirty="0"/>
              <a:t> Add log(C1) and log (C2) to constants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Often absolute costs are unknown. Instead, use cost ratio: </a:t>
            </a:r>
          </a:p>
          <a:p>
            <a:pPr lvl="1"/>
            <a:r>
              <a:rPr lang="en-US" sz="2000" dirty="0"/>
              <a:t> Set C1 = 1, C2 = ratio</a:t>
            </a:r>
          </a:p>
          <a:p>
            <a:pPr lvl="1"/>
            <a:r>
              <a:rPr lang="en-US" sz="2000" dirty="0"/>
              <a:t> Add log (C2/C1) to class 2’s constant</a:t>
            </a:r>
          </a:p>
          <a:p>
            <a:pPr lvl="1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smtClean="0"/>
              <a:t>Multiple classes: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/>
              <a:t>Same procedure is used for multiple classes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One classification function for each class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Whichever function has highest value, case is assigned to that class</a:t>
            </a:r>
          </a:p>
          <a:p>
            <a:pPr lvl="2"/>
            <a:endParaRPr lang="en-US" sz="2000" dirty="0" smtClean="0"/>
          </a:p>
          <a:p>
            <a:pPr lvl="2"/>
            <a:endParaRPr lang="en-US" altLang="en-US" sz="2000" dirty="0">
              <a:sym typeface="Wingdings" panose="05000000000000000000" pitchFamily="2" charset="2"/>
            </a:endParaRPr>
          </a:p>
          <a:p>
            <a:endParaRPr lang="en-US" altLang="en-US" sz="1800" dirty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7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28956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/>
              <a:t>Example: Riding Movers</a:t>
            </a:r>
            <a:endParaRPr lang="en-US" altLang="en-US" sz="1600" dirty="0" smtClean="0">
              <a:sym typeface="Wingdings" panose="05000000000000000000" pitchFamily="2" charset="2"/>
            </a:endParaRPr>
          </a:p>
          <a:p>
            <a:r>
              <a:rPr lang="en-US" altLang="en-US" sz="1600" dirty="0" smtClean="0"/>
              <a:t>A riding-mower manufacturer would like to find a way of classifying families in a city into those likely to purchase a riding mower and those not likely to buy one. A pilot random sample is undertaken of 12 owners and 12 non-owners in the city.</a:t>
            </a:r>
          </a:p>
          <a:p>
            <a:r>
              <a:rPr lang="en-US" altLang="en-US" sz="1600" dirty="0" smtClean="0"/>
              <a:t>First partition the data into training data (14 households) and validation data (10 households).</a:t>
            </a: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23950"/>
            <a:ext cx="54673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33528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/>
              <a:t>Example: Riding Movers</a:t>
            </a:r>
            <a:endParaRPr lang="en-US" altLang="en-US" sz="1600" dirty="0" smtClean="0">
              <a:sym typeface="Wingdings" panose="05000000000000000000" pitchFamily="2" charset="2"/>
            </a:endParaRPr>
          </a:p>
          <a:p>
            <a:r>
              <a:rPr lang="en-US" altLang="en-US" sz="1800" dirty="0" smtClean="0"/>
              <a:t>Scatter plot</a:t>
            </a:r>
          </a:p>
          <a:p>
            <a:r>
              <a:rPr lang="en-US" altLang="en-US" sz="1800" dirty="0"/>
              <a:t>A good classification </a:t>
            </a:r>
            <a:r>
              <a:rPr lang="en-US" altLang="en-US" sz="1800" dirty="0" smtClean="0"/>
              <a:t>rule would </a:t>
            </a:r>
            <a:r>
              <a:rPr lang="en-US" altLang="en-US" sz="1800" dirty="0"/>
              <a:t>separate the data so that the fewest points </a:t>
            </a:r>
            <a:r>
              <a:rPr lang="en-US" altLang="en-US" sz="1800" dirty="0" smtClean="0"/>
              <a:t>are misclassified</a:t>
            </a:r>
          </a:p>
          <a:p>
            <a:r>
              <a:rPr lang="en-US" altLang="en-US" sz="1800" dirty="0" smtClean="0"/>
              <a:t>4 misclassifications out of 24 points </a:t>
            </a:r>
            <a:r>
              <a:rPr lang="en-US" altLang="en-US" sz="1800" dirty="0" smtClean="0">
                <a:sym typeface="Wingdings" panose="05000000000000000000" pitchFamily="2" charset="2"/>
              </a:rPr>
              <a:t> can we do better.</a:t>
            </a:r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47750"/>
            <a:ext cx="501015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458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dirty="0" smtClean="0"/>
              <a:t>Example: Riding Movers</a:t>
            </a:r>
            <a:endParaRPr lang="en-US" altLang="en-US" sz="1600" dirty="0" smtClean="0">
              <a:sym typeface="Wingdings" panose="05000000000000000000" pitchFamily="2" charset="2"/>
            </a:endParaRPr>
          </a:p>
          <a:p>
            <a:r>
              <a:rPr lang="en-US" altLang="en-US" sz="1800" dirty="0"/>
              <a:t>Goal: classify purchase behavior (buy/no-buy) of riding mowers based on income and lot size</a:t>
            </a:r>
          </a:p>
          <a:p>
            <a:endParaRPr lang="en-US" altLang="en-US" sz="1800" dirty="0"/>
          </a:p>
          <a:p>
            <a:r>
              <a:rPr lang="en-US" altLang="en-US" sz="1800" dirty="0"/>
              <a:t>Outcome: owner or non-owner (0/1)</a:t>
            </a:r>
          </a:p>
          <a:p>
            <a:r>
              <a:rPr lang="en-US" altLang="en-US" sz="1800" dirty="0"/>
              <a:t>Predictors: lot size, income</a:t>
            </a:r>
          </a:p>
          <a:p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3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4582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en-US" sz="1600" b="1" dirty="0" smtClean="0"/>
              <a:t>Example: Loan Acceptance</a:t>
            </a:r>
            <a:endParaRPr lang="en-US" altLang="en-US" sz="1600" b="1" dirty="0" smtClean="0">
              <a:sym typeface="Wingdings" panose="05000000000000000000" pitchFamily="2" charset="2"/>
            </a:endParaRPr>
          </a:p>
          <a:p>
            <a:r>
              <a:rPr lang="en-US" altLang="en-US" sz="1800" dirty="0" smtClean="0"/>
              <a:t>Previous example is small </a:t>
            </a:r>
            <a:r>
              <a:rPr lang="en-US" altLang="en-US" sz="1800" dirty="0" smtClean="0">
                <a:sym typeface="Wingdings" panose="05000000000000000000" pitchFamily="2" charset="2"/>
              </a:rPr>
              <a:t>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separation is clear.</a:t>
            </a:r>
          </a:p>
          <a:p>
            <a:r>
              <a:rPr lang="en-US" altLang="en-US" sz="1800" dirty="0"/>
              <a:t>In data mining applications, there will be more records, more predictors, and less clear separation.</a:t>
            </a:r>
          </a:p>
          <a:p>
            <a:endParaRPr lang="en-US" altLang="en-US" sz="1800" dirty="0"/>
          </a:p>
          <a:p>
            <a:r>
              <a:rPr lang="en-US" altLang="en-US" sz="1800" dirty="0"/>
              <a:t>Consider Universal Bank example with only 2 predictors:</a:t>
            </a:r>
          </a:p>
          <a:p>
            <a:r>
              <a:rPr lang="en-US" altLang="en-US" sz="1800" dirty="0"/>
              <a:t>Outcome:  accept/don’t accept loan</a:t>
            </a:r>
          </a:p>
          <a:p>
            <a:r>
              <a:rPr lang="en-US" altLang="en-US" sz="1800" dirty="0"/>
              <a:t>Predictors:</a:t>
            </a:r>
          </a:p>
          <a:p>
            <a:pPr lvl="1"/>
            <a:r>
              <a:rPr lang="en-US" altLang="en-US" sz="1800" dirty="0"/>
              <a:t>Annual income (Income)</a:t>
            </a:r>
          </a:p>
          <a:p>
            <a:pPr lvl="1"/>
            <a:r>
              <a:rPr lang="en-US" altLang="en-US" sz="1800" dirty="0"/>
              <a:t>Avg. monthly credit card spending (</a:t>
            </a:r>
            <a:r>
              <a:rPr lang="en-US" altLang="en-US" sz="1800" dirty="0" err="1"/>
              <a:t>CCAvg</a:t>
            </a:r>
            <a:r>
              <a:rPr lang="en-US" altLang="en-US" sz="1800" dirty="0"/>
              <a:t>)</a:t>
            </a:r>
          </a:p>
          <a:p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3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1576"/>
            <a:ext cx="8915400" cy="383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7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123950"/>
            <a:ext cx="74961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5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609600" y="669775"/>
            <a:ext cx="8174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Discriminant Analysis : Background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1173950"/>
            <a:ext cx="8382000" cy="3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sz="1800" dirty="0" smtClean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3810000" y="4723923"/>
            <a:ext cx="1017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0150"/>
            <a:ext cx="7391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924</Words>
  <Application>Microsoft Office PowerPoint</Application>
  <PresentationFormat>On-screen Show (16:9)</PresentationFormat>
  <Paragraphs>291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Wingdings</vt:lpstr>
      <vt:lpstr>Tinos</vt:lpstr>
      <vt:lpstr>Fortinbras template</vt:lpstr>
      <vt:lpstr>Microsoft Equation 3.0</vt:lpstr>
      <vt:lpstr>Discriminant Analysis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  <vt:lpstr>Discriminant Analysis : Background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 User</cp:lastModifiedBy>
  <cp:revision>173</cp:revision>
  <dcterms:modified xsi:type="dcterms:W3CDTF">2019-04-02T03:46:01Z</dcterms:modified>
</cp:coreProperties>
</file>