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63" r:id="rId3"/>
    <p:sldId id="364" r:id="rId4"/>
    <p:sldId id="365" r:id="rId5"/>
    <p:sldId id="366" r:id="rId6"/>
    <p:sldId id="367" r:id="rId7"/>
  </p:sldIdLst>
  <p:sldSz cx="9144000" cy="5143500" type="screen16x9"/>
  <p:notesSz cx="6858000" cy="9144000"/>
  <p:embeddedFontLst>
    <p:embeddedFont>
      <p:font typeface="Tino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34909B-6401-4FC6-9F6B-054A83EE410C}">
  <a:tblStyle styleId="{8E34909B-6401-4FC6-9F6B-054A83EE4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45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28600" y="359700"/>
            <a:ext cx="8763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81000" y="669775"/>
            <a:ext cx="8403300" cy="393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v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616575" y="4777309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48200" y="4629150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Association Rule Mining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Association Rule Mining: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800" dirty="0" smtClean="0">
                <a:sym typeface="Wingdings" panose="05000000000000000000" pitchFamily="2" charset="2"/>
              </a:rPr>
              <a:t>unsupervised learning</a:t>
            </a:r>
          </a:p>
          <a:p>
            <a:r>
              <a:rPr lang="en-US" altLang="en-US" sz="2800" dirty="0" smtClean="0">
                <a:sym typeface="Wingdings" panose="05000000000000000000" pitchFamily="2" charset="2"/>
              </a:rPr>
              <a:t>Association Rule Mining </a:t>
            </a:r>
            <a:r>
              <a:rPr lang="en-US" altLang="en-US" sz="2800" dirty="0">
                <a:sym typeface="Wingdings" panose="05000000000000000000" pitchFamily="2" charset="2"/>
              </a:rPr>
              <a:t> market basket Analysis  </a:t>
            </a:r>
            <a:r>
              <a:rPr lang="en-US" altLang="en-US" sz="2800" dirty="0" smtClean="0">
                <a:sym typeface="Wingdings" panose="05000000000000000000" pitchFamily="2" charset="2"/>
              </a:rPr>
              <a:t> its aim is to discover </a:t>
            </a:r>
            <a:r>
              <a:rPr lang="en-US" altLang="en-US" sz="2800" dirty="0">
                <a:sym typeface="Wingdings" panose="05000000000000000000" pitchFamily="2" charset="2"/>
              </a:rPr>
              <a:t>which groups </a:t>
            </a:r>
            <a:r>
              <a:rPr lang="en-US" altLang="en-US" sz="2800" dirty="0" smtClean="0">
                <a:sym typeface="Wingdings" panose="05000000000000000000" pitchFamily="2" charset="2"/>
              </a:rPr>
              <a:t>of products </a:t>
            </a:r>
            <a:r>
              <a:rPr lang="en-US" altLang="en-US" sz="2800" dirty="0">
                <a:sym typeface="Wingdings" panose="05000000000000000000" pitchFamily="2" charset="2"/>
              </a:rPr>
              <a:t>tend to be purchased together</a:t>
            </a:r>
            <a:endParaRPr lang="en-US" altLang="en-US" sz="2800" dirty="0" smtClean="0">
              <a:sym typeface="Wingdings" panose="05000000000000000000" pitchFamily="2" charset="2"/>
            </a:endParaRPr>
          </a:p>
          <a:p>
            <a:r>
              <a:rPr lang="en-US" altLang="en-US" sz="2800" dirty="0" smtClean="0">
                <a:sym typeface="Wingdings" panose="05000000000000000000" pitchFamily="2" charset="2"/>
              </a:rPr>
              <a:t>affinity </a:t>
            </a:r>
            <a:r>
              <a:rPr lang="en-US" altLang="en-US" sz="2800" dirty="0">
                <a:sym typeface="Wingdings" panose="05000000000000000000" pitchFamily="2" charset="2"/>
              </a:rPr>
              <a:t>analysis  the goal is to identify item </a:t>
            </a:r>
            <a:r>
              <a:rPr lang="en-US" altLang="en-US" sz="2800" dirty="0" smtClean="0">
                <a:sym typeface="Wingdings" panose="05000000000000000000" pitchFamily="2" charset="2"/>
              </a:rPr>
              <a:t>clustering in transaction-type databases </a:t>
            </a:r>
          </a:p>
          <a:p>
            <a:endParaRPr lang="en-US" altLang="en-US" sz="2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Association Rule Mining: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400" dirty="0" smtClean="0"/>
              <a:t>Study </a:t>
            </a:r>
            <a:r>
              <a:rPr lang="en-US" altLang="en-US" sz="2400" dirty="0"/>
              <a:t>of “what goes with what”</a:t>
            </a:r>
          </a:p>
          <a:p>
            <a:pPr lvl="1"/>
            <a:r>
              <a:rPr lang="en-US" altLang="en-US" sz="2400" dirty="0"/>
              <a:t>“Customers who bought X also bought Y”</a:t>
            </a:r>
          </a:p>
          <a:p>
            <a:pPr lvl="1"/>
            <a:r>
              <a:rPr lang="en-US" altLang="en-US" sz="2400" dirty="0"/>
              <a:t>What symptoms go with what diagnosis</a:t>
            </a:r>
          </a:p>
          <a:p>
            <a:r>
              <a:rPr lang="en-US" altLang="en-US" sz="2400" dirty="0"/>
              <a:t>Transaction-based or event-based</a:t>
            </a:r>
          </a:p>
          <a:p>
            <a:r>
              <a:rPr lang="en-US" altLang="en-US" sz="2400" dirty="0"/>
              <a:t>Also called “market basket analysis” and “affinity analysis”</a:t>
            </a:r>
          </a:p>
          <a:p>
            <a:r>
              <a:rPr lang="en-US" altLang="en-US" sz="2400" dirty="0"/>
              <a:t>Originated with study of customer transactions databases to determine associations among items purchased</a:t>
            </a:r>
          </a:p>
          <a:p>
            <a:endParaRPr lang="en-US" altLang="en-US" sz="2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0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Association Rule Mining: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400" dirty="0" smtClean="0"/>
              <a:t>Generating Rules:</a:t>
            </a:r>
          </a:p>
          <a:p>
            <a:pPr lvl="1"/>
            <a:r>
              <a:rPr lang="en-US" altLang="en-US" sz="2400" dirty="0"/>
              <a:t>“IF” part = antecedent</a:t>
            </a:r>
          </a:p>
          <a:p>
            <a:pPr lvl="1"/>
            <a:r>
              <a:rPr lang="en-US" altLang="en-US" sz="2400" dirty="0"/>
              <a:t>“THEN” part = consequent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“Item set” = the items (e.g., products) comprising the antecedent or consequent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Antecedent and consequent are disjoint (i.e., have no items in common)</a:t>
            </a:r>
          </a:p>
          <a:p>
            <a:pPr lvl="1"/>
            <a:endParaRPr lang="en-US" altLang="en-US" sz="2400" dirty="0"/>
          </a:p>
          <a:p>
            <a:endParaRPr lang="en-US" altLang="en-US" sz="2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2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Association Rule Mining: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400" dirty="0" smtClean="0"/>
              <a:t>Simple Example:</a:t>
            </a:r>
          </a:p>
          <a:p>
            <a:endParaRPr lang="en-US" altLang="en-US" sz="2400" dirty="0"/>
          </a:p>
          <a:p>
            <a:endParaRPr lang="en-US" altLang="en-US" sz="2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9750"/>
            <a:ext cx="43338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http://t2.gstatic.com/images?q=tbn:ANd9GcRasFLudPijanNjGzbHGxTthZTMRRxIvFUCRqYXB8jg8E7SBTM&amp;t=1&amp;usg=__Hjh3ADf2Q9MI1bsBAGWu2XOxFHY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81150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3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Association Rule Mining: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400" dirty="0" smtClean="0"/>
              <a:t>Simple Example: Many Rules are Possible</a:t>
            </a:r>
          </a:p>
          <a:p>
            <a:r>
              <a:rPr lang="en-US" altLang="en-US" sz="2400" smtClean="0"/>
              <a:t>For </a:t>
            </a:r>
            <a:r>
              <a:rPr lang="en-US" altLang="en-US" sz="2400" dirty="0"/>
              <a:t>example</a:t>
            </a:r>
            <a:r>
              <a:rPr lang="en-US" altLang="en-US" sz="2400"/>
              <a:t>: </a:t>
            </a:r>
            <a:r>
              <a:rPr lang="en-US" altLang="en-US" sz="2400" smtClean="0"/>
              <a:t>Transaction-1 </a:t>
            </a:r>
            <a:r>
              <a:rPr lang="en-US" altLang="en-US" sz="2400" dirty="0"/>
              <a:t>supports several rules, such as </a:t>
            </a:r>
          </a:p>
          <a:p>
            <a:pPr lvl="1"/>
            <a:r>
              <a:rPr lang="en-US" altLang="en-US" sz="2400" dirty="0"/>
              <a:t>“If red, then white” (“If a red faceplate is purchased, then so is a white one”)</a:t>
            </a:r>
          </a:p>
          <a:p>
            <a:pPr lvl="1"/>
            <a:r>
              <a:rPr lang="en-US" altLang="en-US" sz="2400" dirty="0"/>
              <a:t>“If white, then red”</a:t>
            </a:r>
          </a:p>
          <a:p>
            <a:pPr lvl="1"/>
            <a:r>
              <a:rPr lang="en-US" altLang="en-US" sz="2400" dirty="0"/>
              <a:t>“If red and white, then green”</a:t>
            </a:r>
          </a:p>
          <a:p>
            <a:pPr lvl="1"/>
            <a:r>
              <a:rPr lang="en-US" altLang="en-US" sz="2400" dirty="0"/>
              <a:t>+ several more</a:t>
            </a:r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5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</TotalTime>
  <Words>225</Words>
  <Application>Microsoft Office PowerPoint</Application>
  <PresentationFormat>On-screen Show (16:9)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Tinos</vt:lpstr>
      <vt:lpstr>Fortinbras template</vt:lpstr>
      <vt:lpstr>Association Rule Mining</vt:lpstr>
      <vt:lpstr>Association Rule Mining: Background</vt:lpstr>
      <vt:lpstr>Association Rule Mining: Background</vt:lpstr>
      <vt:lpstr>Association Rule Mining:</vt:lpstr>
      <vt:lpstr>Association Rule Mining:</vt:lpstr>
      <vt:lpstr>Association Rule Mining: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Windows User</cp:lastModifiedBy>
  <cp:revision>176</cp:revision>
  <dcterms:modified xsi:type="dcterms:W3CDTF">2019-04-02T06:11:27Z</dcterms:modified>
</cp:coreProperties>
</file>