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262" r:id="rId47"/>
  </p:sldIdLst>
  <p:sldSz cx="9144000" cy="5143500" type="screen16x9"/>
  <p:notesSz cx="6858000" cy="9144000"/>
  <p:embeddedFontLst>
    <p:embeddedFont>
      <p:font typeface="Tinos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34909B-6401-4FC6-9F6B-054A83EE410C}">
  <a:tblStyle styleId="{8E34909B-6401-4FC6-9F6B-054A83EE4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45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28600" y="359700"/>
            <a:ext cx="8763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81000" y="669775"/>
            <a:ext cx="8403300" cy="393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v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616575" y="4777309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48200" y="4629150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Forecasting Time Series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Popular Forecasting </a:t>
            </a:r>
            <a:r>
              <a:rPr lang="en-US" dirty="0" smtClean="0"/>
              <a:t>Methods in </a:t>
            </a:r>
            <a:r>
              <a:rPr lang="en-US" dirty="0"/>
              <a:t>Business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Two main types of forecasting methods are popular in business</a:t>
            </a:r>
          </a:p>
          <a:p>
            <a:r>
              <a:rPr lang="en-US" altLang="en-US" sz="2000" dirty="0" smtClean="0"/>
              <a:t>Both methods are versatile and powerful.</a:t>
            </a:r>
          </a:p>
          <a:p>
            <a:r>
              <a:rPr lang="en-US" altLang="en-US" sz="2000" dirty="0" smtClean="0"/>
              <a:t>1. Multiple Linear Regression: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user specifies a certain model and then </a:t>
            </a:r>
            <a:r>
              <a:rPr lang="en-US" altLang="en-US" sz="2000" dirty="0" smtClean="0"/>
              <a:t>estimates it </a:t>
            </a:r>
            <a:r>
              <a:rPr lang="en-US" altLang="en-US" sz="2000" dirty="0"/>
              <a:t>from the time series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/>
              <a:t>2. data-driven tool of </a:t>
            </a:r>
            <a:r>
              <a:rPr lang="en-US" altLang="en-US" sz="2000" dirty="0" smtClean="0"/>
              <a:t>smoothing:</a:t>
            </a:r>
          </a:p>
          <a:p>
            <a:pPr lvl="1"/>
            <a:r>
              <a:rPr lang="en-US" altLang="en-US" sz="2000" dirty="0"/>
              <a:t>the method learns patterns from the </a:t>
            </a:r>
            <a:r>
              <a:rPr lang="en-US" altLang="en-US" sz="2000" dirty="0" smtClean="0"/>
              <a:t>data.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8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/>
              <a:t>In both types of forecasting methods, regression models and smoothing, and </a:t>
            </a:r>
            <a:r>
              <a:rPr lang="en-US" altLang="en-US" sz="2000" dirty="0" smtClean="0"/>
              <a:t>in general</a:t>
            </a:r>
            <a:r>
              <a:rPr lang="en-US" altLang="en-US" sz="2000" dirty="0"/>
              <a:t>, it is customary to dissect a time series into four </a:t>
            </a:r>
            <a:r>
              <a:rPr lang="en-US" altLang="en-US" sz="2000" dirty="0" smtClean="0"/>
              <a:t>components</a:t>
            </a:r>
          </a:p>
          <a:p>
            <a:pPr lvl="1"/>
            <a:r>
              <a:rPr lang="en-US" altLang="en-US" sz="2000" dirty="0" smtClean="0"/>
              <a:t>1. Level</a:t>
            </a:r>
          </a:p>
          <a:p>
            <a:pPr lvl="2"/>
            <a:r>
              <a:rPr lang="en-US" altLang="en-US" sz="2000" dirty="0" smtClean="0"/>
              <a:t>Average value of the series</a:t>
            </a:r>
          </a:p>
          <a:p>
            <a:pPr lvl="1"/>
            <a:r>
              <a:rPr lang="en-US" altLang="en-US" sz="2000" dirty="0" smtClean="0"/>
              <a:t>2. Trend</a:t>
            </a:r>
          </a:p>
          <a:p>
            <a:pPr lvl="2"/>
            <a:r>
              <a:rPr lang="en-US" altLang="en-US" sz="2000" dirty="0" smtClean="0"/>
              <a:t>Change in the series from one period to the next</a:t>
            </a:r>
          </a:p>
          <a:p>
            <a:pPr lvl="1"/>
            <a:r>
              <a:rPr lang="en-US" altLang="en-US" sz="2000" dirty="0" smtClean="0"/>
              <a:t>3. Seasonality</a:t>
            </a:r>
          </a:p>
          <a:p>
            <a:pPr lvl="2"/>
            <a:r>
              <a:rPr lang="en-US" altLang="en-US" sz="2000" dirty="0" smtClean="0"/>
              <a:t>It describes </a:t>
            </a:r>
            <a:r>
              <a:rPr lang="en-US" altLang="en-US" sz="2000" dirty="0"/>
              <a:t>a </a:t>
            </a:r>
            <a:r>
              <a:rPr lang="en-US" altLang="en-US" sz="2000" dirty="0" smtClean="0"/>
              <a:t>short-term cyclical </a:t>
            </a:r>
            <a:r>
              <a:rPr lang="en-US" altLang="en-US" sz="2000" dirty="0"/>
              <a:t>behavior of the series which can be observed several times within </a:t>
            </a:r>
            <a:r>
              <a:rPr lang="en-US" altLang="en-US" sz="2000" dirty="0" smtClean="0"/>
              <a:t>the given </a:t>
            </a:r>
            <a:r>
              <a:rPr lang="en-US" altLang="en-US" sz="2000" dirty="0"/>
              <a:t>series.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4. Noise</a:t>
            </a:r>
          </a:p>
          <a:p>
            <a:pPr lvl="2"/>
            <a:r>
              <a:rPr lang="en-US" altLang="en-US" sz="2000" dirty="0" smtClean="0"/>
              <a:t>It is </a:t>
            </a:r>
            <a:r>
              <a:rPr lang="en-US" altLang="en-US" sz="2000" dirty="0"/>
              <a:t>the random variation that results from </a:t>
            </a:r>
            <a:r>
              <a:rPr lang="en-US" altLang="en-US" sz="2000" dirty="0" smtClean="0"/>
              <a:t>measurement error </a:t>
            </a:r>
            <a:r>
              <a:rPr lang="en-US" altLang="en-US" sz="2000" dirty="0"/>
              <a:t>or other causes not accounted </a:t>
            </a:r>
            <a:r>
              <a:rPr lang="en-US" altLang="en-US" sz="2000" dirty="0" smtClean="0"/>
              <a:t>for.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2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Trend Component:</a:t>
            </a:r>
          </a:p>
          <a:p>
            <a:pPr lvl="1"/>
            <a:r>
              <a:rPr lang="en-US" altLang="en-US" sz="2000" dirty="0"/>
              <a:t>Persistent, overall upward or downward pattern</a:t>
            </a:r>
          </a:p>
          <a:p>
            <a:pPr lvl="1"/>
            <a:r>
              <a:rPr lang="en-US" altLang="en-US" sz="2000" dirty="0"/>
              <a:t>Due to population, technology etc.</a:t>
            </a:r>
          </a:p>
          <a:p>
            <a:pPr lvl="1"/>
            <a:r>
              <a:rPr lang="en-US" altLang="en-US" sz="2000" dirty="0"/>
              <a:t>Several years duration 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330825" y="4324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5138738" y="2495550"/>
            <a:ext cx="3243262" cy="1820863"/>
            <a:chOff x="1847" y="2784"/>
            <a:chExt cx="2043" cy="1147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847" y="2789"/>
              <a:ext cx="2033" cy="11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1960" y="2784"/>
              <a:ext cx="1815" cy="1147"/>
              <a:chOff x="1960" y="2784"/>
              <a:chExt cx="1815" cy="1147"/>
            </a:xfrm>
          </p:grpSpPr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2868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>
                <a:off x="275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2641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V="1">
                <a:off x="2528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11"/>
              <p:cNvSpPr>
                <a:spLocks noChangeShapeType="1"/>
              </p:cNvSpPr>
              <p:nvPr/>
            </p:nvSpPr>
            <p:spPr bwMode="auto">
              <a:xfrm>
                <a:off x="241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2187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 flipV="1">
                <a:off x="2074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1960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>
                <a:off x="3775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3662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>
                <a:off x="3548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9"/>
              <p:cNvSpPr>
                <a:spLocks noChangeShapeType="1"/>
              </p:cNvSpPr>
              <p:nvPr/>
            </p:nvSpPr>
            <p:spPr bwMode="auto">
              <a:xfrm flipV="1">
                <a:off x="3435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20"/>
              <p:cNvSpPr>
                <a:spLocks noChangeShapeType="1"/>
              </p:cNvSpPr>
              <p:nvPr/>
            </p:nvSpPr>
            <p:spPr bwMode="auto">
              <a:xfrm>
                <a:off x="332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21"/>
              <p:cNvSpPr>
                <a:spLocks noChangeShapeType="1"/>
              </p:cNvSpPr>
              <p:nvPr/>
            </p:nvSpPr>
            <p:spPr bwMode="auto">
              <a:xfrm flipV="1">
                <a:off x="3208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22"/>
              <p:cNvSpPr>
                <a:spLocks noChangeShapeType="1"/>
              </p:cNvSpPr>
              <p:nvPr/>
            </p:nvSpPr>
            <p:spPr bwMode="auto">
              <a:xfrm>
                <a:off x="3094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23"/>
              <p:cNvSpPr>
                <a:spLocks noChangeShapeType="1"/>
              </p:cNvSpPr>
              <p:nvPr/>
            </p:nvSpPr>
            <p:spPr bwMode="auto">
              <a:xfrm>
                <a:off x="298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24"/>
            <p:cNvGrpSpPr>
              <a:grpSpLocks/>
            </p:cNvGrpSpPr>
            <p:nvPr/>
          </p:nvGrpSpPr>
          <p:grpSpPr bwMode="auto">
            <a:xfrm>
              <a:off x="1850" y="2902"/>
              <a:ext cx="2040" cy="908"/>
              <a:chOff x="1850" y="2902"/>
              <a:chExt cx="2040" cy="908"/>
            </a:xfrm>
          </p:grpSpPr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1850" y="3356"/>
                <a:ext cx="20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1850" y="324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>
                <a:off x="1850" y="312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>
                <a:off x="1850" y="3015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29"/>
              <p:cNvSpPr>
                <a:spLocks noChangeShapeType="1"/>
              </p:cNvSpPr>
              <p:nvPr/>
            </p:nvSpPr>
            <p:spPr bwMode="auto">
              <a:xfrm>
                <a:off x="1850" y="290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30"/>
              <p:cNvSpPr>
                <a:spLocks noChangeShapeType="1"/>
              </p:cNvSpPr>
              <p:nvPr/>
            </p:nvSpPr>
            <p:spPr bwMode="auto">
              <a:xfrm>
                <a:off x="1850" y="3810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31"/>
              <p:cNvSpPr>
                <a:spLocks noChangeShapeType="1"/>
              </p:cNvSpPr>
              <p:nvPr/>
            </p:nvSpPr>
            <p:spPr bwMode="auto">
              <a:xfrm>
                <a:off x="1850" y="3696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32"/>
              <p:cNvSpPr>
                <a:spLocks noChangeShapeType="1"/>
              </p:cNvSpPr>
              <p:nvPr/>
            </p:nvSpPr>
            <p:spPr bwMode="auto">
              <a:xfrm>
                <a:off x="1850" y="3583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>
                <a:off x="1850" y="346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6" name="Group 34"/>
          <p:cNvGrpSpPr>
            <a:grpSpLocks/>
          </p:cNvGrpSpPr>
          <p:nvPr/>
        </p:nvGrpSpPr>
        <p:grpSpPr bwMode="auto">
          <a:xfrm>
            <a:off x="5135563" y="2652713"/>
            <a:ext cx="3178175" cy="1454150"/>
            <a:chOff x="1845" y="2883"/>
            <a:chExt cx="2002" cy="916"/>
          </a:xfrm>
        </p:grpSpPr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1845" y="2904"/>
              <a:ext cx="2000" cy="895"/>
            </a:xfrm>
            <a:custGeom>
              <a:avLst/>
              <a:gdLst>
                <a:gd name="T0" fmla="*/ 0 w 2000"/>
                <a:gd name="T1" fmla="*/ 805 h 895"/>
                <a:gd name="T2" fmla="*/ 339 w 2000"/>
                <a:gd name="T3" fmla="*/ 581 h 895"/>
                <a:gd name="T4" fmla="*/ 530 w 2000"/>
                <a:gd name="T5" fmla="*/ 796 h 895"/>
                <a:gd name="T6" fmla="*/ 791 w 2000"/>
                <a:gd name="T7" fmla="*/ 468 h 895"/>
                <a:gd name="T8" fmla="*/ 1015 w 2000"/>
                <a:gd name="T9" fmla="*/ 679 h 895"/>
                <a:gd name="T10" fmla="*/ 1345 w 2000"/>
                <a:gd name="T11" fmla="*/ 272 h 895"/>
                <a:gd name="T12" fmla="*/ 1582 w 2000"/>
                <a:gd name="T13" fmla="*/ 468 h 895"/>
                <a:gd name="T14" fmla="*/ 1920 w 2000"/>
                <a:gd name="T15" fmla="*/ 56 h 895"/>
                <a:gd name="T16" fmla="*/ 1883 w 2000"/>
                <a:gd name="T17" fmla="*/ 19 h 895"/>
                <a:gd name="T18" fmla="*/ 1999 w 2000"/>
                <a:gd name="T19" fmla="*/ 0 h 895"/>
                <a:gd name="T20" fmla="*/ 1995 w 2000"/>
                <a:gd name="T21" fmla="*/ 131 h 895"/>
                <a:gd name="T22" fmla="*/ 1957 w 2000"/>
                <a:gd name="T23" fmla="*/ 94 h 895"/>
                <a:gd name="T24" fmla="*/ 1585 w 2000"/>
                <a:gd name="T25" fmla="*/ 553 h 895"/>
                <a:gd name="T26" fmla="*/ 1357 w 2000"/>
                <a:gd name="T27" fmla="*/ 356 h 895"/>
                <a:gd name="T28" fmla="*/ 1017 w 2000"/>
                <a:gd name="T29" fmla="*/ 768 h 895"/>
                <a:gd name="T30" fmla="*/ 799 w 2000"/>
                <a:gd name="T31" fmla="*/ 562 h 895"/>
                <a:gd name="T32" fmla="*/ 530 w 2000"/>
                <a:gd name="T33" fmla="*/ 894 h 895"/>
                <a:gd name="T34" fmla="*/ 324 w 2000"/>
                <a:gd name="T35" fmla="*/ 661 h 895"/>
                <a:gd name="T36" fmla="*/ 0 w 2000"/>
                <a:gd name="T37" fmla="*/ 880 h 895"/>
                <a:gd name="T38" fmla="*/ 0 w 2000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0" h="895">
                  <a:moveTo>
                    <a:pt x="0" y="805"/>
                  </a:moveTo>
                  <a:lnTo>
                    <a:pt x="339" y="581"/>
                  </a:lnTo>
                  <a:lnTo>
                    <a:pt x="530" y="796"/>
                  </a:lnTo>
                  <a:lnTo>
                    <a:pt x="791" y="468"/>
                  </a:lnTo>
                  <a:lnTo>
                    <a:pt x="1015" y="679"/>
                  </a:lnTo>
                  <a:lnTo>
                    <a:pt x="1345" y="272"/>
                  </a:lnTo>
                  <a:lnTo>
                    <a:pt x="1582" y="468"/>
                  </a:lnTo>
                  <a:lnTo>
                    <a:pt x="1920" y="56"/>
                  </a:lnTo>
                  <a:lnTo>
                    <a:pt x="1883" y="19"/>
                  </a:lnTo>
                  <a:lnTo>
                    <a:pt x="1999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5" y="553"/>
                  </a:lnTo>
                  <a:lnTo>
                    <a:pt x="1357" y="356"/>
                  </a:lnTo>
                  <a:lnTo>
                    <a:pt x="1017" y="768"/>
                  </a:lnTo>
                  <a:lnTo>
                    <a:pt x="799" y="562"/>
                  </a:lnTo>
                  <a:lnTo>
                    <a:pt x="530" y="894"/>
                  </a:lnTo>
                  <a:lnTo>
                    <a:pt x="324" y="661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1846" y="2883"/>
              <a:ext cx="2001" cy="895"/>
            </a:xfrm>
            <a:custGeom>
              <a:avLst/>
              <a:gdLst>
                <a:gd name="T0" fmla="*/ 0 w 2001"/>
                <a:gd name="T1" fmla="*/ 805 h 895"/>
                <a:gd name="T2" fmla="*/ 340 w 2001"/>
                <a:gd name="T3" fmla="*/ 581 h 895"/>
                <a:gd name="T4" fmla="*/ 531 w 2001"/>
                <a:gd name="T5" fmla="*/ 796 h 895"/>
                <a:gd name="T6" fmla="*/ 792 w 2001"/>
                <a:gd name="T7" fmla="*/ 468 h 895"/>
                <a:gd name="T8" fmla="*/ 1016 w 2001"/>
                <a:gd name="T9" fmla="*/ 678 h 895"/>
                <a:gd name="T10" fmla="*/ 1346 w 2001"/>
                <a:gd name="T11" fmla="*/ 272 h 895"/>
                <a:gd name="T12" fmla="*/ 1583 w 2001"/>
                <a:gd name="T13" fmla="*/ 468 h 895"/>
                <a:gd name="T14" fmla="*/ 1921 w 2001"/>
                <a:gd name="T15" fmla="*/ 56 h 895"/>
                <a:gd name="T16" fmla="*/ 1883 w 2001"/>
                <a:gd name="T17" fmla="*/ 19 h 895"/>
                <a:gd name="T18" fmla="*/ 2000 w 2001"/>
                <a:gd name="T19" fmla="*/ 0 h 895"/>
                <a:gd name="T20" fmla="*/ 1995 w 2001"/>
                <a:gd name="T21" fmla="*/ 131 h 895"/>
                <a:gd name="T22" fmla="*/ 1957 w 2001"/>
                <a:gd name="T23" fmla="*/ 94 h 895"/>
                <a:gd name="T24" fmla="*/ 1586 w 2001"/>
                <a:gd name="T25" fmla="*/ 552 h 895"/>
                <a:gd name="T26" fmla="*/ 1357 w 2001"/>
                <a:gd name="T27" fmla="*/ 356 h 895"/>
                <a:gd name="T28" fmla="*/ 1018 w 2001"/>
                <a:gd name="T29" fmla="*/ 768 h 895"/>
                <a:gd name="T30" fmla="*/ 799 w 2001"/>
                <a:gd name="T31" fmla="*/ 562 h 895"/>
                <a:gd name="T32" fmla="*/ 531 w 2001"/>
                <a:gd name="T33" fmla="*/ 894 h 895"/>
                <a:gd name="T34" fmla="*/ 324 w 2001"/>
                <a:gd name="T35" fmla="*/ 660 h 895"/>
                <a:gd name="T36" fmla="*/ 0 w 2001"/>
                <a:gd name="T37" fmla="*/ 880 h 895"/>
                <a:gd name="T38" fmla="*/ 0 w 2001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1" h="895">
                  <a:moveTo>
                    <a:pt x="0" y="805"/>
                  </a:moveTo>
                  <a:lnTo>
                    <a:pt x="340" y="581"/>
                  </a:lnTo>
                  <a:lnTo>
                    <a:pt x="531" y="796"/>
                  </a:lnTo>
                  <a:lnTo>
                    <a:pt x="792" y="468"/>
                  </a:lnTo>
                  <a:lnTo>
                    <a:pt x="1016" y="678"/>
                  </a:lnTo>
                  <a:lnTo>
                    <a:pt x="1346" y="272"/>
                  </a:lnTo>
                  <a:lnTo>
                    <a:pt x="1583" y="468"/>
                  </a:lnTo>
                  <a:lnTo>
                    <a:pt x="1921" y="56"/>
                  </a:lnTo>
                  <a:lnTo>
                    <a:pt x="1883" y="19"/>
                  </a:lnTo>
                  <a:lnTo>
                    <a:pt x="2000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6" y="552"/>
                  </a:lnTo>
                  <a:lnTo>
                    <a:pt x="1357" y="356"/>
                  </a:lnTo>
                  <a:lnTo>
                    <a:pt x="1018" y="768"/>
                  </a:lnTo>
                  <a:lnTo>
                    <a:pt x="799" y="562"/>
                  </a:lnTo>
                  <a:lnTo>
                    <a:pt x="531" y="894"/>
                  </a:lnTo>
                  <a:lnTo>
                    <a:pt x="324" y="660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5707063" y="4319588"/>
            <a:ext cx="2219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Mo., Qtr., Yr.</a:t>
            </a:r>
          </a:p>
        </p:txBody>
      </p: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3344863" y="3024188"/>
            <a:ext cx="1838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0205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Trend Component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5" name="Line 1028"/>
          <p:cNvSpPr>
            <a:spLocks noChangeShapeType="1"/>
          </p:cNvSpPr>
          <p:nvPr/>
        </p:nvSpPr>
        <p:spPr bwMode="auto">
          <a:xfrm>
            <a:off x="1162050" y="1877219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>
            <a:off x="1249363" y="4304506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173038" y="1715294"/>
            <a:ext cx="1444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Sales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6421438" y="4306094"/>
            <a:ext cx="1444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Time </a:t>
            </a:r>
          </a:p>
        </p:txBody>
      </p:sp>
      <p:sp>
        <p:nvSpPr>
          <p:cNvPr id="9" name="Line 1032"/>
          <p:cNvSpPr>
            <a:spLocks noChangeShapeType="1"/>
          </p:cNvSpPr>
          <p:nvPr/>
        </p:nvSpPr>
        <p:spPr bwMode="auto">
          <a:xfrm flipV="1">
            <a:off x="1638300" y="2164556"/>
            <a:ext cx="5526088" cy="13096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33"/>
          <p:cNvSpPr>
            <a:spLocks noChangeShapeType="1"/>
          </p:cNvSpPr>
          <p:nvPr/>
        </p:nvSpPr>
        <p:spPr bwMode="auto">
          <a:xfrm flipV="1">
            <a:off x="1087438" y="2553494"/>
            <a:ext cx="1141412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34"/>
          <p:cNvSpPr>
            <a:spLocks noChangeShapeType="1"/>
          </p:cNvSpPr>
          <p:nvPr/>
        </p:nvSpPr>
        <p:spPr bwMode="auto">
          <a:xfrm>
            <a:off x="2392363" y="2639219"/>
            <a:ext cx="979487" cy="674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35"/>
          <p:cNvSpPr>
            <a:spLocks noChangeShapeType="1"/>
          </p:cNvSpPr>
          <p:nvPr/>
        </p:nvSpPr>
        <p:spPr bwMode="auto">
          <a:xfrm flipV="1">
            <a:off x="3449638" y="2248694"/>
            <a:ext cx="1141412" cy="1217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>
            <a:off x="4678363" y="2334419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 flipV="1">
            <a:off x="5659438" y="1181894"/>
            <a:ext cx="1141412" cy="2208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038"/>
          <p:cNvSpPr>
            <a:spLocks noChangeArrowheads="1"/>
          </p:cNvSpPr>
          <p:nvPr/>
        </p:nvSpPr>
        <p:spPr bwMode="auto">
          <a:xfrm>
            <a:off x="1009650" y="384730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39"/>
          <p:cNvSpPr>
            <a:spLocks noChangeArrowheads="1"/>
          </p:cNvSpPr>
          <p:nvPr/>
        </p:nvSpPr>
        <p:spPr bwMode="auto">
          <a:xfrm>
            <a:off x="2152650" y="239950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040"/>
          <p:cNvSpPr>
            <a:spLocks noChangeArrowheads="1"/>
          </p:cNvSpPr>
          <p:nvPr/>
        </p:nvSpPr>
        <p:spPr bwMode="auto">
          <a:xfrm>
            <a:off x="3295650" y="331390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041"/>
          <p:cNvSpPr>
            <a:spLocks noChangeArrowheads="1"/>
          </p:cNvSpPr>
          <p:nvPr/>
        </p:nvSpPr>
        <p:spPr bwMode="auto">
          <a:xfrm>
            <a:off x="4438650" y="209470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042"/>
          <p:cNvSpPr>
            <a:spLocks noChangeArrowheads="1"/>
          </p:cNvSpPr>
          <p:nvPr/>
        </p:nvSpPr>
        <p:spPr bwMode="auto">
          <a:xfrm>
            <a:off x="5581650" y="323770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043"/>
          <p:cNvSpPr>
            <a:spLocks noChangeArrowheads="1"/>
          </p:cNvSpPr>
          <p:nvPr/>
        </p:nvSpPr>
        <p:spPr bwMode="auto">
          <a:xfrm>
            <a:off x="6648450" y="102790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044"/>
          <p:cNvSpPr>
            <a:spLocks noChangeArrowheads="1"/>
          </p:cNvSpPr>
          <p:nvPr/>
        </p:nvSpPr>
        <p:spPr bwMode="auto">
          <a:xfrm rot="20940000">
            <a:off x="6423025" y="1713706"/>
            <a:ext cx="1978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Upward trend</a:t>
            </a:r>
          </a:p>
        </p:txBody>
      </p:sp>
    </p:spTree>
    <p:extLst>
      <p:ext uri="{BB962C8B-B14F-4D97-AF65-F5344CB8AC3E}">
        <p14:creationId xmlns:p14="http://schemas.microsoft.com/office/powerpoint/2010/main" val="5439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Seasonal Component:</a:t>
            </a:r>
          </a:p>
          <a:p>
            <a:pPr lvl="1"/>
            <a:r>
              <a:rPr lang="en-US" altLang="en-US" sz="2000" dirty="0"/>
              <a:t>Regular pattern of up &amp; down fluctuations</a:t>
            </a:r>
          </a:p>
          <a:p>
            <a:pPr lvl="1"/>
            <a:r>
              <a:rPr lang="en-US" altLang="en-US" sz="2000" dirty="0"/>
              <a:t>Due to weather, customs etc.</a:t>
            </a:r>
          </a:p>
          <a:p>
            <a:pPr lvl="1"/>
            <a:r>
              <a:rPr lang="en-US" altLang="en-US" sz="2000" dirty="0"/>
              <a:t>Occurs within one year 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330825" y="4324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5864225" y="37909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5672138" y="1962150"/>
            <a:ext cx="3243262" cy="1820863"/>
            <a:chOff x="1847" y="2784"/>
            <a:chExt cx="2043" cy="1147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1847" y="2789"/>
              <a:ext cx="2033" cy="11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6"/>
            <p:cNvGrpSpPr>
              <a:grpSpLocks/>
            </p:cNvGrpSpPr>
            <p:nvPr/>
          </p:nvGrpSpPr>
          <p:grpSpPr bwMode="auto">
            <a:xfrm>
              <a:off x="1960" y="2784"/>
              <a:ext cx="1815" cy="1147"/>
              <a:chOff x="1960" y="2784"/>
              <a:chExt cx="1815" cy="1147"/>
            </a:xfrm>
          </p:grpSpPr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2868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275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>
                <a:off x="2641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 flipV="1">
                <a:off x="2528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>
                <a:off x="2414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3"/>
              <p:cNvSpPr>
                <a:spLocks noChangeShapeType="1"/>
              </p:cNvSpPr>
              <p:nvPr/>
            </p:nvSpPr>
            <p:spPr bwMode="auto">
              <a:xfrm>
                <a:off x="2187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4"/>
              <p:cNvSpPr>
                <a:spLocks noChangeShapeType="1"/>
              </p:cNvSpPr>
              <p:nvPr/>
            </p:nvSpPr>
            <p:spPr bwMode="auto">
              <a:xfrm flipV="1">
                <a:off x="2074" y="2784"/>
                <a:ext cx="0" cy="11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15"/>
              <p:cNvSpPr>
                <a:spLocks noChangeShapeType="1"/>
              </p:cNvSpPr>
              <p:nvPr/>
            </p:nvSpPr>
            <p:spPr bwMode="auto">
              <a:xfrm>
                <a:off x="1960" y="2792"/>
                <a:ext cx="0" cy="1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6"/>
              <p:cNvSpPr>
                <a:spLocks noChangeShapeType="1"/>
              </p:cNvSpPr>
              <p:nvPr/>
            </p:nvSpPr>
            <p:spPr bwMode="auto">
              <a:xfrm>
                <a:off x="3775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>
                <a:off x="3662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8"/>
              <p:cNvSpPr>
                <a:spLocks noChangeShapeType="1"/>
              </p:cNvSpPr>
              <p:nvPr/>
            </p:nvSpPr>
            <p:spPr bwMode="auto">
              <a:xfrm>
                <a:off x="3548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9"/>
              <p:cNvSpPr>
                <a:spLocks noChangeShapeType="1"/>
              </p:cNvSpPr>
              <p:nvPr/>
            </p:nvSpPr>
            <p:spPr bwMode="auto">
              <a:xfrm flipV="1">
                <a:off x="3435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20"/>
              <p:cNvSpPr>
                <a:spLocks noChangeShapeType="1"/>
              </p:cNvSpPr>
              <p:nvPr/>
            </p:nvSpPr>
            <p:spPr bwMode="auto">
              <a:xfrm>
                <a:off x="332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21"/>
              <p:cNvSpPr>
                <a:spLocks noChangeShapeType="1"/>
              </p:cNvSpPr>
              <p:nvPr/>
            </p:nvSpPr>
            <p:spPr bwMode="auto">
              <a:xfrm flipV="1">
                <a:off x="3208" y="2785"/>
                <a:ext cx="0" cy="1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2"/>
              <p:cNvSpPr>
                <a:spLocks noChangeShapeType="1"/>
              </p:cNvSpPr>
              <p:nvPr/>
            </p:nvSpPr>
            <p:spPr bwMode="auto">
              <a:xfrm>
                <a:off x="3094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23"/>
              <p:cNvSpPr>
                <a:spLocks noChangeShapeType="1"/>
              </p:cNvSpPr>
              <p:nvPr/>
            </p:nvSpPr>
            <p:spPr bwMode="auto">
              <a:xfrm>
                <a:off x="2981" y="2793"/>
                <a:ext cx="0" cy="1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" name="Group 24"/>
            <p:cNvGrpSpPr>
              <a:grpSpLocks/>
            </p:cNvGrpSpPr>
            <p:nvPr/>
          </p:nvGrpSpPr>
          <p:grpSpPr bwMode="auto">
            <a:xfrm>
              <a:off x="1850" y="2902"/>
              <a:ext cx="2040" cy="908"/>
              <a:chOff x="1850" y="2902"/>
              <a:chExt cx="2040" cy="908"/>
            </a:xfrm>
          </p:grpSpPr>
          <p:sp>
            <p:nvSpPr>
              <p:cNvPr id="76" name="Line 25"/>
              <p:cNvSpPr>
                <a:spLocks noChangeShapeType="1"/>
              </p:cNvSpPr>
              <p:nvPr/>
            </p:nvSpPr>
            <p:spPr bwMode="auto">
              <a:xfrm>
                <a:off x="1850" y="3356"/>
                <a:ext cx="203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26"/>
              <p:cNvSpPr>
                <a:spLocks noChangeShapeType="1"/>
              </p:cNvSpPr>
              <p:nvPr/>
            </p:nvSpPr>
            <p:spPr bwMode="auto">
              <a:xfrm>
                <a:off x="1850" y="324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27"/>
              <p:cNvSpPr>
                <a:spLocks noChangeShapeType="1"/>
              </p:cNvSpPr>
              <p:nvPr/>
            </p:nvSpPr>
            <p:spPr bwMode="auto">
              <a:xfrm>
                <a:off x="1850" y="312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28"/>
              <p:cNvSpPr>
                <a:spLocks noChangeShapeType="1"/>
              </p:cNvSpPr>
              <p:nvPr/>
            </p:nvSpPr>
            <p:spPr bwMode="auto">
              <a:xfrm>
                <a:off x="1850" y="3015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29"/>
              <p:cNvSpPr>
                <a:spLocks noChangeShapeType="1"/>
              </p:cNvSpPr>
              <p:nvPr/>
            </p:nvSpPr>
            <p:spPr bwMode="auto">
              <a:xfrm>
                <a:off x="1850" y="2902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30"/>
              <p:cNvSpPr>
                <a:spLocks noChangeShapeType="1"/>
              </p:cNvSpPr>
              <p:nvPr/>
            </p:nvSpPr>
            <p:spPr bwMode="auto">
              <a:xfrm>
                <a:off x="1850" y="3810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31"/>
              <p:cNvSpPr>
                <a:spLocks noChangeShapeType="1"/>
              </p:cNvSpPr>
              <p:nvPr/>
            </p:nvSpPr>
            <p:spPr bwMode="auto">
              <a:xfrm>
                <a:off x="1850" y="3696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32"/>
              <p:cNvSpPr>
                <a:spLocks noChangeShapeType="1"/>
              </p:cNvSpPr>
              <p:nvPr/>
            </p:nvSpPr>
            <p:spPr bwMode="auto">
              <a:xfrm>
                <a:off x="1850" y="3583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>
                <a:off x="1850" y="3469"/>
                <a:ext cx="2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" name="Group 34"/>
          <p:cNvGrpSpPr>
            <a:grpSpLocks/>
          </p:cNvGrpSpPr>
          <p:nvPr/>
        </p:nvGrpSpPr>
        <p:grpSpPr bwMode="auto">
          <a:xfrm>
            <a:off x="5668963" y="2119313"/>
            <a:ext cx="3178175" cy="1454150"/>
            <a:chOff x="1845" y="2883"/>
            <a:chExt cx="2002" cy="916"/>
          </a:xfrm>
        </p:grpSpPr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1845" y="2904"/>
              <a:ext cx="2000" cy="895"/>
            </a:xfrm>
            <a:custGeom>
              <a:avLst/>
              <a:gdLst>
                <a:gd name="T0" fmla="*/ 0 w 2000"/>
                <a:gd name="T1" fmla="*/ 805 h 895"/>
                <a:gd name="T2" fmla="*/ 339 w 2000"/>
                <a:gd name="T3" fmla="*/ 581 h 895"/>
                <a:gd name="T4" fmla="*/ 530 w 2000"/>
                <a:gd name="T5" fmla="*/ 796 h 895"/>
                <a:gd name="T6" fmla="*/ 791 w 2000"/>
                <a:gd name="T7" fmla="*/ 468 h 895"/>
                <a:gd name="T8" fmla="*/ 1015 w 2000"/>
                <a:gd name="T9" fmla="*/ 679 h 895"/>
                <a:gd name="T10" fmla="*/ 1345 w 2000"/>
                <a:gd name="T11" fmla="*/ 272 h 895"/>
                <a:gd name="T12" fmla="*/ 1582 w 2000"/>
                <a:gd name="T13" fmla="*/ 468 h 895"/>
                <a:gd name="T14" fmla="*/ 1920 w 2000"/>
                <a:gd name="T15" fmla="*/ 56 h 895"/>
                <a:gd name="T16" fmla="*/ 1883 w 2000"/>
                <a:gd name="T17" fmla="*/ 19 h 895"/>
                <a:gd name="T18" fmla="*/ 1999 w 2000"/>
                <a:gd name="T19" fmla="*/ 0 h 895"/>
                <a:gd name="T20" fmla="*/ 1995 w 2000"/>
                <a:gd name="T21" fmla="*/ 131 h 895"/>
                <a:gd name="T22" fmla="*/ 1957 w 2000"/>
                <a:gd name="T23" fmla="*/ 94 h 895"/>
                <a:gd name="T24" fmla="*/ 1585 w 2000"/>
                <a:gd name="T25" fmla="*/ 553 h 895"/>
                <a:gd name="T26" fmla="*/ 1357 w 2000"/>
                <a:gd name="T27" fmla="*/ 356 h 895"/>
                <a:gd name="T28" fmla="*/ 1017 w 2000"/>
                <a:gd name="T29" fmla="*/ 768 h 895"/>
                <a:gd name="T30" fmla="*/ 799 w 2000"/>
                <a:gd name="T31" fmla="*/ 562 h 895"/>
                <a:gd name="T32" fmla="*/ 530 w 2000"/>
                <a:gd name="T33" fmla="*/ 894 h 895"/>
                <a:gd name="T34" fmla="*/ 324 w 2000"/>
                <a:gd name="T35" fmla="*/ 661 h 895"/>
                <a:gd name="T36" fmla="*/ 0 w 2000"/>
                <a:gd name="T37" fmla="*/ 880 h 895"/>
                <a:gd name="T38" fmla="*/ 0 w 2000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0" h="895">
                  <a:moveTo>
                    <a:pt x="0" y="805"/>
                  </a:moveTo>
                  <a:lnTo>
                    <a:pt x="339" y="581"/>
                  </a:lnTo>
                  <a:lnTo>
                    <a:pt x="530" y="796"/>
                  </a:lnTo>
                  <a:lnTo>
                    <a:pt x="791" y="468"/>
                  </a:lnTo>
                  <a:lnTo>
                    <a:pt x="1015" y="679"/>
                  </a:lnTo>
                  <a:lnTo>
                    <a:pt x="1345" y="272"/>
                  </a:lnTo>
                  <a:lnTo>
                    <a:pt x="1582" y="468"/>
                  </a:lnTo>
                  <a:lnTo>
                    <a:pt x="1920" y="56"/>
                  </a:lnTo>
                  <a:lnTo>
                    <a:pt x="1883" y="19"/>
                  </a:lnTo>
                  <a:lnTo>
                    <a:pt x="1999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5" y="553"/>
                  </a:lnTo>
                  <a:lnTo>
                    <a:pt x="1357" y="356"/>
                  </a:lnTo>
                  <a:lnTo>
                    <a:pt x="1017" y="768"/>
                  </a:lnTo>
                  <a:lnTo>
                    <a:pt x="799" y="562"/>
                  </a:lnTo>
                  <a:lnTo>
                    <a:pt x="530" y="894"/>
                  </a:lnTo>
                  <a:lnTo>
                    <a:pt x="324" y="661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1846" y="2883"/>
              <a:ext cx="2001" cy="895"/>
            </a:xfrm>
            <a:custGeom>
              <a:avLst/>
              <a:gdLst>
                <a:gd name="T0" fmla="*/ 0 w 2001"/>
                <a:gd name="T1" fmla="*/ 805 h 895"/>
                <a:gd name="T2" fmla="*/ 340 w 2001"/>
                <a:gd name="T3" fmla="*/ 581 h 895"/>
                <a:gd name="T4" fmla="*/ 531 w 2001"/>
                <a:gd name="T5" fmla="*/ 796 h 895"/>
                <a:gd name="T6" fmla="*/ 792 w 2001"/>
                <a:gd name="T7" fmla="*/ 468 h 895"/>
                <a:gd name="T8" fmla="*/ 1016 w 2001"/>
                <a:gd name="T9" fmla="*/ 678 h 895"/>
                <a:gd name="T10" fmla="*/ 1346 w 2001"/>
                <a:gd name="T11" fmla="*/ 272 h 895"/>
                <a:gd name="T12" fmla="*/ 1583 w 2001"/>
                <a:gd name="T13" fmla="*/ 468 h 895"/>
                <a:gd name="T14" fmla="*/ 1921 w 2001"/>
                <a:gd name="T15" fmla="*/ 56 h 895"/>
                <a:gd name="T16" fmla="*/ 1883 w 2001"/>
                <a:gd name="T17" fmla="*/ 19 h 895"/>
                <a:gd name="T18" fmla="*/ 2000 w 2001"/>
                <a:gd name="T19" fmla="*/ 0 h 895"/>
                <a:gd name="T20" fmla="*/ 1995 w 2001"/>
                <a:gd name="T21" fmla="*/ 131 h 895"/>
                <a:gd name="T22" fmla="*/ 1957 w 2001"/>
                <a:gd name="T23" fmla="*/ 94 h 895"/>
                <a:gd name="T24" fmla="*/ 1586 w 2001"/>
                <a:gd name="T25" fmla="*/ 552 h 895"/>
                <a:gd name="T26" fmla="*/ 1357 w 2001"/>
                <a:gd name="T27" fmla="*/ 356 h 895"/>
                <a:gd name="T28" fmla="*/ 1018 w 2001"/>
                <a:gd name="T29" fmla="*/ 768 h 895"/>
                <a:gd name="T30" fmla="*/ 799 w 2001"/>
                <a:gd name="T31" fmla="*/ 562 h 895"/>
                <a:gd name="T32" fmla="*/ 531 w 2001"/>
                <a:gd name="T33" fmla="*/ 894 h 895"/>
                <a:gd name="T34" fmla="*/ 324 w 2001"/>
                <a:gd name="T35" fmla="*/ 660 h 895"/>
                <a:gd name="T36" fmla="*/ 0 w 2001"/>
                <a:gd name="T37" fmla="*/ 880 h 895"/>
                <a:gd name="T38" fmla="*/ 0 w 2001"/>
                <a:gd name="T39" fmla="*/ 805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1" h="895">
                  <a:moveTo>
                    <a:pt x="0" y="805"/>
                  </a:moveTo>
                  <a:lnTo>
                    <a:pt x="340" y="581"/>
                  </a:lnTo>
                  <a:lnTo>
                    <a:pt x="531" y="796"/>
                  </a:lnTo>
                  <a:lnTo>
                    <a:pt x="792" y="468"/>
                  </a:lnTo>
                  <a:lnTo>
                    <a:pt x="1016" y="678"/>
                  </a:lnTo>
                  <a:lnTo>
                    <a:pt x="1346" y="272"/>
                  </a:lnTo>
                  <a:lnTo>
                    <a:pt x="1583" y="468"/>
                  </a:lnTo>
                  <a:lnTo>
                    <a:pt x="1921" y="56"/>
                  </a:lnTo>
                  <a:lnTo>
                    <a:pt x="1883" y="19"/>
                  </a:lnTo>
                  <a:lnTo>
                    <a:pt x="2000" y="0"/>
                  </a:lnTo>
                  <a:lnTo>
                    <a:pt x="1995" y="131"/>
                  </a:lnTo>
                  <a:lnTo>
                    <a:pt x="1957" y="94"/>
                  </a:lnTo>
                  <a:lnTo>
                    <a:pt x="1586" y="552"/>
                  </a:lnTo>
                  <a:lnTo>
                    <a:pt x="1357" y="356"/>
                  </a:lnTo>
                  <a:lnTo>
                    <a:pt x="1018" y="768"/>
                  </a:lnTo>
                  <a:lnTo>
                    <a:pt x="799" y="562"/>
                  </a:lnTo>
                  <a:lnTo>
                    <a:pt x="531" y="894"/>
                  </a:lnTo>
                  <a:lnTo>
                    <a:pt x="324" y="660"/>
                  </a:lnTo>
                  <a:lnTo>
                    <a:pt x="0" y="880"/>
                  </a:lnTo>
                  <a:lnTo>
                    <a:pt x="0" y="805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" name="Rectangle 39"/>
          <p:cNvSpPr>
            <a:spLocks noChangeArrowheads="1"/>
          </p:cNvSpPr>
          <p:nvPr/>
        </p:nvSpPr>
        <p:spPr bwMode="auto">
          <a:xfrm>
            <a:off x="6392863" y="3786188"/>
            <a:ext cx="1838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Mo., Qtr.</a:t>
            </a:r>
          </a:p>
        </p:txBody>
      </p:sp>
      <p:sp>
        <p:nvSpPr>
          <p:cNvPr id="106" name="Rectangle 40"/>
          <p:cNvSpPr>
            <a:spLocks noChangeArrowheads="1"/>
          </p:cNvSpPr>
          <p:nvPr/>
        </p:nvSpPr>
        <p:spPr bwMode="auto">
          <a:xfrm>
            <a:off x="3878263" y="2490788"/>
            <a:ext cx="1838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Response</a:t>
            </a:r>
          </a:p>
        </p:txBody>
      </p:sp>
      <p:sp>
        <p:nvSpPr>
          <p:cNvPr id="107" name="Rectangle 41"/>
          <p:cNvSpPr>
            <a:spLocks noChangeArrowheads="1"/>
          </p:cNvSpPr>
          <p:nvPr/>
        </p:nvSpPr>
        <p:spPr bwMode="auto">
          <a:xfrm>
            <a:off x="6230938" y="2092325"/>
            <a:ext cx="1303337" cy="377825"/>
          </a:xfrm>
          <a:prstGeom prst="rect">
            <a:avLst/>
          </a:prstGeom>
          <a:solidFill>
            <a:srgbClr val="CECE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Summer</a:t>
            </a:r>
          </a:p>
        </p:txBody>
      </p:sp>
      <p:sp>
        <p:nvSpPr>
          <p:cNvPr id="108" name="Line 42"/>
          <p:cNvSpPr>
            <a:spLocks noChangeShapeType="1"/>
          </p:cNvSpPr>
          <p:nvPr/>
        </p:nvSpPr>
        <p:spPr bwMode="auto">
          <a:xfrm flipH="1">
            <a:off x="6927850" y="2498725"/>
            <a:ext cx="92075" cy="3460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7562850" y="2341563"/>
            <a:ext cx="155575" cy="2127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44"/>
          <p:cNvSpPr>
            <a:spLocks noChangeShapeType="1"/>
          </p:cNvSpPr>
          <p:nvPr/>
        </p:nvSpPr>
        <p:spPr bwMode="auto">
          <a:xfrm flipH="1">
            <a:off x="6223000" y="2513013"/>
            <a:ext cx="358775" cy="4889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Seasonal Component:</a:t>
            </a:r>
          </a:p>
          <a:p>
            <a:pPr lvl="1"/>
            <a:r>
              <a:rPr lang="en-US" altLang="en-US" sz="2000" dirty="0"/>
              <a:t>Upward or Downward Swings</a:t>
            </a:r>
          </a:p>
          <a:p>
            <a:pPr lvl="1"/>
            <a:r>
              <a:rPr lang="en-US" altLang="en-US" sz="2000" dirty="0"/>
              <a:t>Regular Patterns</a:t>
            </a:r>
          </a:p>
          <a:p>
            <a:pPr lvl="1"/>
            <a:r>
              <a:rPr lang="en-US" altLang="en-US" sz="2000" dirty="0"/>
              <a:t>Observed Within One Year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2895600" y="2508250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2982913" y="4935537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906588" y="2346325"/>
            <a:ext cx="1444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Sales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4040188" y="4860925"/>
            <a:ext cx="4492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Time (Monthly or Quarterly) </a:t>
            </a: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V="1">
            <a:off x="2897188" y="3184525"/>
            <a:ext cx="1217612" cy="137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4192588" y="3184525"/>
            <a:ext cx="1065212" cy="912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5262563" y="2878137"/>
            <a:ext cx="1060450" cy="1212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26188" y="2803525"/>
            <a:ext cx="1065212" cy="114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V="1">
            <a:off x="7469188" y="1889125"/>
            <a:ext cx="1065212" cy="205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2743200" y="447833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3962400" y="303053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5"/>
          <p:cNvSpPr>
            <a:spLocks noChangeArrowheads="1"/>
          </p:cNvSpPr>
          <p:nvPr/>
        </p:nvSpPr>
        <p:spPr bwMode="auto">
          <a:xfrm>
            <a:off x="5029200" y="386873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6172200" y="272573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17"/>
          <p:cNvSpPr>
            <a:spLocks noChangeArrowheads="1"/>
          </p:cNvSpPr>
          <p:nvPr/>
        </p:nvSpPr>
        <p:spPr bwMode="auto">
          <a:xfrm>
            <a:off x="7315200" y="379253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8382000" y="181133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 rot="21000000">
            <a:off x="4344988" y="2268331"/>
            <a:ext cx="156527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Winter</a:t>
            </a:r>
          </a:p>
        </p:txBody>
      </p:sp>
      <p:sp>
        <p:nvSpPr>
          <p:cNvPr id="62" name="Line 20"/>
          <p:cNvSpPr>
            <a:spLocks noChangeShapeType="1"/>
          </p:cNvSpPr>
          <p:nvPr/>
        </p:nvSpPr>
        <p:spPr bwMode="auto">
          <a:xfrm flipH="1">
            <a:off x="4202113" y="2736850"/>
            <a:ext cx="750887" cy="293687"/>
          </a:xfrm>
          <a:prstGeom prst="line">
            <a:avLst/>
          </a:prstGeom>
          <a:ln>
            <a:headEnd type="none" w="sm" len="sm"/>
            <a:tailEnd type="stealth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 flipV="1">
            <a:off x="5568950" y="1970087"/>
            <a:ext cx="2503488" cy="674688"/>
          </a:xfrm>
          <a:prstGeom prst="line">
            <a:avLst/>
          </a:prstGeom>
          <a:ln>
            <a:headEnd type="none" w="sm" len="sm"/>
            <a:tailEnd type="stealth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Time plot  </a:t>
            </a:r>
            <a:r>
              <a:rPr lang="en-US" altLang="en-US" sz="2000" dirty="0">
                <a:sym typeface="Wingdings" panose="05000000000000000000" pitchFamily="2" charset="2"/>
              </a:rPr>
              <a:t> to identify the components of a time </a:t>
            </a:r>
            <a:r>
              <a:rPr lang="en-US" altLang="en-US" sz="2000" dirty="0" smtClean="0">
                <a:sym typeface="Wingdings" panose="05000000000000000000" pitchFamily="2" charset="2"/>
              </a:rPr>
              <a:t>series.</a:t>
            </a:r>
          </a:p>
          <a:p>
            <a:r>
              <a:rPr lang="en-US" altLang="en-US" sz="2000" dirty="0" smtClean="0"/>
              <a:t>A </a:t>
            </a:r>
            <a:r>
              <a:rPr lang="en-US" altLang="en-US" sz="2000" dirty="0"/>
              <a:t>time plot is a line chart of the </a:t>
            </a:r>
            <a:r>
              <a:rPr lang="en-US" altLang="en-US" sz="2000" dirty="0" smtClean="0"/>
              <a:t>series values </a:t>
            </a:r>
            <a:r>
              <a:rPr lang="en-US" altLang="en-US" sz="2000" dirty="0"/>
              <a:t>over time, with temporal labels </a:t>
            </a:r>
            <a:r>
              <a:rPr lang="en-US" altLang="en-US" sz="2000" dirty="0" smtClean="0"/>
              <a:t>on </a:t>
            </a:r>
            <a:r>
              <a:rPr lang="en-US" altLang="en-US" sz="2000" dirty="0"/>
              <a:t>the horizontal axis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/>
              <a:t>Example: Ridership on Amtrak </a:t>
            </a:r>
            <a:r>
              <a:rPr lang="en-US" altLang="en-US" sz="2000" dirty="0" smtClean="0"/>
              <a:t>Trains</a:t>
            </a:r>
          </a:p>
          <a:p>
            <a:pPr lvl="1"/>
            <a:r>
              <a:rPr lang="en-US" altLang="en-US" sz="2000" dirty="0"/>
              <a:t>Amtrak, a US railway company, routinely collects data on ridership. </a:t>
            </a:r>
            <a:r>
              <a:rPr lang="en-US" altLang="en-US" sz="2000" dirty="0" smtClean="0"/>
              <a:t>Here we </a:t>
            </a:r>
            <a:r>
              <a:rPr lang="en-US" altLang="en-US" sz="2000" dirty="0"/>
              <a:t>focus on forecasting future ridership using the series of monthly ridership between January 1991 and March 2004. A time plot for the monthly Amtrak ridership series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73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Example</a:t>
            </a:r>
            <a:r>
              <a:rPr lang="en-US" altLang="en-US" sz="2000" dirty="0"/>
              <a:t>: Ridership on Amtrak </a:t>
            </a:r>
            <a:r>
              <a:rPr lang="en-US" altLang="en-US" sz="2000" dirty="0" smtClean="0"/>
              <a:t>Trains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81150"/>
            <a:ext cx="7058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9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Example</a:t>
            </a:r>
            <a:r>
              <a:rPr lang="en-US" altLang="en-US" sz="2000" dirty="0"/>
              <a:t>: Ridership on Amtrak </a:t>
            </a:r>
            <a:r>
              <a:rPr lang="en-US" altLang="en-US" sz="2000" dirty="0" smtClean="0"/>
              <a:t>Trains</a:t>
            </a:r>
          </a:p>
          <a:p>
            <a:pPr lvl="1"/>
            <a:r>
              <a:rPr lang="en-US" altLang="en-US" sz="2000" dirty="0"/>
              <a:t>Looking at the time plot reveals the nature of the series </a:t>
            </a:r>
            <a:r>
              <a:rPr lang="en-US" altLang="en-US" sz="2000" dirty="0" smtClean="0"/>
              <a:t>components:</a:t>
            </a:r>
          </a:p>
          <a:p>
            <a:pPr lvl="2"/>
            <a:r>
              <a:rPr lang="en-US" altLang="en-US" sz="2000" dirty="0" smtClean="0"/>
              <a:t>The overall </a:t>
            </a:r>
            <a:r>
              <a:rPr lang="en-US" altLang="en-US" sz="2000" dirty="0"/>
              <a:t>level is around 1,800,000 passengers per </a:t>
            </a:r>
            <a:r>
              <a:rPr lang="en-US" altLang="en-US" sz="2000" dirty="0" smtClean="0"/>
              <a:t>month</a:t>
            </a:r>
          </a:p>
          <a:p>
            <a:pPr lvl="2"/>
            <a:r>
              <a:rPr lang="en-US" altLang="en-US" sz="2000" dirty="0"/>
              <a:t>A slight U-shaped </a:t>
            </a:r>
            <a:r>
              <a:rPr lang="en-US" altLang="en-US" sz="2000" dirty="0" smtClean="0"/>
              <a:t>trend is </a:t>
            </a:r>
            <a:r>
              <a:rPr lang="en-US" altLang="en-US" sz="2000" dirty="0"/>
              <a:t>discernible during this period, with pronounced annual seasonality, with </a:t>
            </a:r>
            <a:r>
              <a:rPr lang="en-US" altLang="en-US" sz="2000" dirty="0" smtClean="0"/>
              <a:t>peak travel </a:t>
            </a:r>
            <a:r>
              <a:rPr lang="en-US" altLang="en-US" sz="2000" dirty="0"/>
              <a:t>during </a:t>
            </a:r>
            <a:r>
              <a:rPr lang="en-US" altLang="en-US" sz="2000" dirty="0" smtClean="0"/>
              <a:t>summer (July and August).</a:t>
            </a:r>
          </a:p>
          <a:p>
            <a:r>
              <a:rPr lang="en-US" altLang="en-US" sz="2000" dirty="0" smtClean="0"/>
              <a:t>Few tools are required to examine it more carefully.</a:t>
            </a:r>
          </a:p>
          <a:p>
            <a:pPr lvl="1"/>
            <a:r>
              <a:rPr lang="en-US" altLang="en-US" sz="2000" dirty="0" smtClean="0"/>
              <a:t>Zoom in</a:t>
            </a:r>
          </a:p>
          <a:p>
            <a:pPr lvl="1"/>
            <a:r>
              <a:rPr lang="en-US" altLang="en-US" sz="2000" dirty="0" smtClean="0"/>
              <a:t>Change scale of series </a:t>
            </a:r>
            <a:r>
              <a:rPr lang="en-US" altLang="en-US" sz="2000" dirty="0" smtClean="0">
                <a:sym typeface="Wingdings" panose="05000000000000000000" pitchFamily="2" charset="2"/>
              </a:rPr>
              <a:t> for </a:t>
            </a:r>
            <a:r>
              <a:rPr lang="en-US" sz="2000" dirty="0"/>
              <a:t>better </a:t>
            </a:r>
            <a:r>
              <a:rPr lang="en-US" sz="2000" dirty="0" smtClean="0"/>
              <a:t>identification of shape of a trend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Add trend lines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1600" dirty="0">
                <a:sym typeface="Wingdings" panose="05000000000000000000" pitchFamily="2" charset="2"/>
              </a:rPr>
              <a:t>for better discerning the shape of </a:t>
            </a:r>
            <a:r>
              <a:rPr lang="en-US" altLang="en-US" sz="1600" dirty="0" smtClean="0">
                <a:sym typeface="Wingdings" panose="05000000000000000000" pitchFamily="2" charset="2"/>
              </a:rPr>
              <a:t>the trend </a:t>
            </a:r>
            <a:r>
              <a:rPr lang="en-US" altLang="en-US" sz="1600" dirty="0">
                <a:sym typeface="Wingdings" panose="05000000000000000000" pitchFamily="2" charset="2"/>
              </a:rPr>
              <a:t>is to add a trend line</a:t>
            </a:r>
            <a:endParaRPr lang="en-US" altLang="en-US" sz="1600" dirty="0" smtClean="0"/>
          </a:p>
          <a:p>
            <a:pPr lvl="1"/>
            <a:r>
              <a:rPr lang="en-US" altLang="en-US" sz="2000" dirty="0" smtClean="0"/>
              <a:t>Suppress seasonality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1600" dirty="0">
                <a:sym typeface="Wingdings" panose="05000000000000000000" pitchFamily="2" charset="2"/>
              </a:rPr>
              <a:t>It is often easier to see trends in the data when </a:t>
            </a:r>
            <a:r>
              <a:rPr lang="en-US" altLang="en-US" sz="1600" dirty="0">
                <a:sym typeface="Wingdings" panose="05000000000000000000" pitchFamily="2" charset="2"/>
              </a:rPr>
              <a:t>seasonality is </a:t>
            </a:r>
            <a:r>
              <a:rPr lang="en-US" altLang="en-US" sz="1600" dirty="0">
                <a:sym typeface="Wingdings" panose="05000000000000000000" pitchFamily="2" charset="2"/>
              </a:rPr>
              <a:t>suppressed.</a:t>
            </a:r>
            <a:endParaRPr lang="en-US" altLang="en-US" sz="16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14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Example</a:t>
            </a:r>
            <a:r>
              <a:rPr lang="en-US" altLang="en-US" sz="2000" dirty="0"/>
              <a:t>: Ridership on Amtrak </a:t>
            </a:r>
            <a:r>
              <a:rPr lang="en-US" altLang="en-US" sz="2000" dirty="0" smtClean="0"/>
              <a:t>Trains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4951"/>
            <a:ext cx="81057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6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Process of predicting a future event</a:t>
            </a:r>
          </a:p>
          <a:p>
            <a:r>
              <a:rPr lang="en-US" altLang="en-US" sz="1800" dirty="0"/>
              <a:t>Underlying basis of </a:t>
            </a:r>
            <a:r>
              <a:rPr lang="en-US" altLang="en-US" sz="1800" dirty="0" smtClean="0"/>
              <a:t>all </a:t>
            </a:r>
            <a:r>
              <a:rPr lang="en-US" altLang="en-US" sz="1800" dirty="0"/>
              <a:t>business decisions</a:t>
            </a:r>
          </a:p>
          <a:p>
            <a:pPr lvl="1"/>
            <a:r>
              <a:rPr lang="en-US" altLang="en-US" sz="1800" dirty="0"/>
              <a:t>Production</a:t>
            </a:r>
          </a:p>
          <a:p>
            <a:pPr lvl="1"/>
            <a:r>
              <a:rPr lang="en-US" altLang="en-US" sz="1800" dirty="0"/>
              <a:t>Inventory</a:t>
            </a:r>
          </a:p>
          <a:p>
            <a:pPr lvl="1"/>
            <a:r>
              <a:rPr lang="en-US" altLang="en-US" sz="1800" dirty="0"/>
              <a:t>Personnel</a:t>
            </a:r>
          </a:p>
          <a:p>
            <a:pPr lvl="1"/>
            <a:r>
              <a:rPr lang="en-US" altLang="en-US" sz="1800" dirty="0" smtClean="0"/>
              <a:t>Facilities</a:t>
            </a:r>
          </a:p>
          <a:p>
            <a:r>
              <a:rPr lang="en-US" altLang="en-US" sz="1800" dirty="0" smtClean="0"/>
              <a:t>Forecasting Approaches</a:t>
            </a:r>
          </a:p>
          <a:p>
            <a:pPr lvl="1"/>
            <a:r>
              <a:rPr lang="en-US" altLang="en-US" sz="1800" dirty="0" smtClean="0"/>
              <a:t>Qualitative Methods</a:t>
            </a:r>
          </a:p>
          <a:p>
            <a:pPr lvl="1"/>
            <a:r>
              <a:rPr lang="en-US" altLang="en-US" sz="1800" dirty="0" smtClean="0"/>
              <a:t>Quantitative Methods</a:t>
            </a:r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/>
              <a:t>Some forecasting methods directly model these components by </a:t>
            </a:r>
            <a:r>
              <a:rPr lang="en-US" altLang="en-US" sz="2000" dirty="0" smtClean="0"/>
              <a:t>making assumptions </a:t>
            </a:r>
            <a:r>
              <a:rPr lang="en-US" altLang="en-US" sz="2000" dirty="0"/>
              <a:t>about </a:t>
            </a:r>
            <a:r>
              <a:rPr lang="en-US" altLang="en-US" sz="2000" b="1" dirty="0"/>
              <a:t>their structure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 smtClean="0"/>
              <a:t>Assumption of Trend Line </a:t>
            </a:r>
            <a:r>
              <a:rPr lang="en-US" altLang="en-US" sz="2000" dirty="0" smtClean="0">
                <a:sym typeface="Wingdings" panose="05000000000000000000" pitchFamily="2" charset="2"/>
              </a:rPr>
              <a:t> linear or exponential over time</a:t>
            </a:r>
          </a:p>
          <a:p>
            <a:pPr lvl="1"/>
            <a:r>
              <a:rPr lang="en-US" altLang="en-US" sz="2000" dirty="0" smtClean="0">
                <a:sym typeface="Wingdings" panose="05000000000000000000" pitchFamily="2" charset="2"/>
              </a:rPr>
              <a:t>Assumption of noise structure  normal distribution</a:t>
            </a:r>
          </a:p>
          <a:p>
            <a:r>
              <a:rPr lang="en-US" altLang="en-US" sz="2000" b="1" dirty="0" smtClean="0">
                <a:sym typeface="Wingdings" panose="05000000000000000000" pitchFamily="2" charset="2"/>
              </a:rPr>
              <a:t>Model Driven Models</a:t>
            </a:r>
          </a:p>
          <a:p>
            <a:r>
              <a:rPr lang="en-US" altLang="en-US" sz="2000" b="1" dirty="0" smtClean="0">
                <a:sym typeface="Wingdings" panose="05000000000000000000" pitchFamily="2" charset="2"/>
              </a:rPr>
              <a:t>Data Driven Models </a:t>
            </a:r>
            <a:r>
              <a:rPr lang="en-US" altLang="en-US" sz="2000" dirty="0" smtClean="0">
                <a:sym typeface="Wingdings" panose="05000000000000000000" pitchFamily="2" charset="2"/>
              </a:rPr>
              <a:t> good if the assumptions are violated,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etc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/>
              <a:t>key </a:t>
            </a:r>
            <a:r>
              <a:rPr lang="en-US" sz="2000" dirty="0"/>
              <a:t>criterion for </a:t>
            </a:r>
            <a:r>
              <a:rPr lang="en-US" sz="2000" dirty="0" smtClean="0"/>
              <a:t>deciding of a model </a:t>
            </a:r>
            <a:r>
              <a:rPr lang="en-US" sz="2000" dirty="0">
                <a:sym typeface="Wingdings" panose="05000000000000000000" pitchFamily="2" charset="2"/>
              </a:rPr>
              <a:t>  the nature of the series in terms of global vs. local </a:t>
            </a:r>
            <a:r>
              <a:rPr lang="en-US" sz="2000" dirty="0" smtClean="0">
                <a:sym typeface="Wingdings" panose="05000000000000000000" pitchFamily="2" charset="2"/>
              </a:rPr>
              <a:t>patterns.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2000" dirty="0" smtClean="0"/>
              <a:t>A global </a:t>
            </a:r>
            <a:r>
              <a:rPr lang="en-US" altLang="en-US" sz="2000" dirty="0"/>
              <a:t>pattern is one that is relatively constant throughout the series</a:t>
            </a:r>
            <a:r>
              <a:rPr lang="en-US" altLang="en-US" sz="2000" dirty="0" smtClean="0"/>
              <a:t>.	</a:t>
            </a:r>
          </a:p>
          <a:p>
            <a:pPr lvl="2"/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 Linear trend throughout the entire data</a:t>
            </a:r>
          </a:p>
          <a:p>
            <a:pPr lvl="1"/>
            <a:r>
              <a:rPr lang="en-US" altLang="en-US" sz="2000" dirty="0" smtClean="0"/>
              <a:t>A </a:t>
            </a:r>
            <a:r>
              <a:rPr lang="en-US" altLang="en-US" sz="2000" dirty="0"/>
              <a:t>local pattern is </a:t>
            </a:r>
            <a:r>
              <a:rPr lang="en-US" altLang="en-US" sz="2000" dirty="0" smtClean="0"/>
              <a:t>one that </a:t>
            </a:r>
            <a:r>
              <a:rPr lang="en-US" altLang="en-US" sz="2000" dirty="0"/>
              <a:t>occurs only in a short period of the data, and then </a:t>
            </a:r>
            <a:r>
              <a:rPr lang="en-US" altLang="en-US" sz="2000" dirty="0" smtClean="0"/>
              <a:t>changes </a:t>
            </a: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e.g</a:t>
            </a:r>
            <a:r>
              <a:rPr lang="en-US" altLang="en-US" sz="2000" dirty="0" smtClean="0">
                <a:sym typeface="Wingdings" panose="05000000000000000000" pitchFamily="2" charset="2"/>
              </a:rPr>
              <a:t> slope of trend line changes for every four points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73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/>
              <a:t>Some forecasting methods directly model these components by </a:t>
            </a:r>
            <a:r>
              <a:rPr lang="en-US" altLang="en-US" sz="2000" dirty="0" smtClean="0"/>
              <a:t>making assumptions </a:t>
            </a:r>
            <a:r>
              <a:rPr lang="en-US" altLang="en-US" sz="2000" dirty="0"/>
              <a:t>about </a:t>
            </a:r>
            <a:r>
              <a:rPr lang="en-US" altLang="en-US" sz="2000" b="1" dirty="0"/>
              <a:t>their structure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1400" dirty="0" smtClean="0"/>
              <a:t>Assumption of Trend Line </a:t>
            </a:r>
            <a:r>
              <a:rPr lang="en-US" altLang="en-US" sz="1400" dirty="0" smtClean="0">
                <a:sym typeface="Wingdings" panose="05000000000000000000" pitchFamily="2" charset="2"/>
              </a:rPr>
              <a:t> linear or exponential over time</a:t>
            </a:r>
          </a:p>
          <a:p>
            <a:pPr lvl="1"/>
            <a:r>
              <a:rPr lang="en-US" altLang="en-US" sz="1400" dirty="0" smtClean="0">
                <a:sym typeface="Wingdings" panose="05000000000000000000" pitchFamily="2" charset="2"/>
              </a:rPr>
              <a:t>Assumption of noise structure  normal distribution</a:t>
            </a:r>
          </a:p>
          <a:p>
            <a:r>
              <a:rPr lang="en-US" altLang="en-US" sz="1600" b="1" dirty="0" smtClean="0">
                <a:sym typeface="Wingdings" panose="05000000000000000000" pitchFamily="2" charset="2"/>
              </a:rPr>
              <a:t>Model Driven Models  suited for Local patterns</a:t>
            </a:r>
          </a:p>
          <a:p>
            <a:r>
              <a:rPr lang="en-US" altLang="en-US" sz="1600" b="1" dirty="0" smtClean="0">
                <a:sym typeface="Wingdings" panose="05000000000000000000" pitchFamily="2" charset="2"/>
              </a:rPr>
              <a:t>Data Driven Models </a:t>
            </a:r>
            <a:r>
              <a:rPr lang="en-US" altLang="en-US" sz="2000" dirty="0" smtClean="0">
                <a:sym typeface="Wingdings" panose="05000000000000000000" pitchFamily="2" charset="2"/>
              </a:rPr>
              <a:t> suited for global patterns  good if the assumptions are violated,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etc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/>
              <a:t>key </a:t>
            </a:r>
            <a:r>
              <a:rPr lang="en-US" sz="2000" dirty="0"/>
              <a:t>criterion for </a:t>
            </a:r>
            <a:r>
              <a:rPr lang="en-US" sz="2000" dirty="0" smtClean="0"/>
              <a:t>deciding of a model </a:t>
            </a:r>
            <a:r>
              <a:rPr lang="en-US" sz="2000" dirty="0">
                <a:sym typeface="Wingdings" panose="05000000000000000000" pitchFamily="2" charset="2"/>
              </a:rPr>
              <a:t>  the nature of the series in terms of global vs. local </a:t>
            </a:r>
            <a:r>
              <a:rPr lang="en-US" sz="2000" dirty="0" smtClean="0">
                <a:sym typeface="Wingdings" panose="05000000000000000000" pitchFamily="2" charset="2"/>
              </a:rPr>
              <a:t>patterns.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2000" dirty="0" smtClean="0"/>
              <a:t>A global </a:t>
            </a:r>
            <a:r>
              <a:rPr lang="en-US" altLang="en-US" sz="2000" dirty="0"/>
              <a:t>pattern is one that is relatively constant throughout the series</a:t>
            </a:r>
            <a:r>
              <a:rPr lang="en-US" altLang="en-US" sz="2000" dirty="0" smtClean="0"/>
              <a:t>.	</a:t>
            </a:r>
          </a:p>
          <a:p>
            <a:pPr lvl="2"/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 Linear trend throughout the entire data</a:t>
            </a:r>
          </a:p>
          <a:p>
            <a:pPr lvl="1"/>
            <a:r>
              <a:rPr lang="en-US" altLang="en-US" sz="2000" dirty="0" smtClean="0"/>
              <a:t>A </a:t>
            </a:r>
            <a:r>
              <a:rPr lang="en-US" altLang="en-US" sz="2000" dirty="0"/>
              <a:t>local pattern is </a:t>
            </a:r>
            <a:r>
              <a:rPr lang="en-US" altLang="en-US" sz="2000" dirty="0" smtClean="0"/>
              <a:t>one that </a:t>
            </a:r>
            <a:r>
              <a:rPr lang="en-US" altLang="en-US" sz="2000" dirty="0"/>
              <a:t>occurs only in a short period of the data, and then </a:t>
            </a:r>
            <a:r>
              <a:rPr lang="en-US" altLang="en-US" sz="2000" dirty="0" smtClean="0"/>
              <a:t>changes </a:t>
            </a: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e.g</a:t>
            </a:r>
            <a:r>
              <a:rPr lang="en-US" altLang="en-US" sz="2000" dirty="0" smtClean="0">
                <a:sym typeface="Wingdings" panose="05000000000000000000" pitchFamily="2" charset="2"/>
              </a:rPr>
              <a:t> slope of trend line changes for every four points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43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Time Series Components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/>
              <a:t>Some forecasting methods directly model these components by </a:t>
            </a:r>
            <a:r>
              <a:rPr lang="en-US" altLang="en-US" sz="2000" dirty="0" smtClean="0"/>
              <a:t>making assumptions </a:t>
            </a:r>
            <a:r>
              <a:rPr lang="en-US" altLang="en-US" sz="2000" dirty="0"/>
              <a:t>about </a:t>
            </a:r>
            <a:r>
              <a:rPr lang="en-US" altLang="en-US" sz="2000" b="1" dirty="0"/>
              <a:t>their structure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1400" dirty="0" smtClean="0"/>
              <a:t>Assumption of Trend Line </a:t>
            </a:r>
            <a:r>
              <a:rPr lang="en-US" altLang="en-US" sz="1400" dirty="0" smtClean="0">
                <a:sym typeface="Wingdings" panose="05000000000000000000" pitchFamily="2" charset="2"/>
              </a:rPr>
              <a:t> linear or exponential over time</a:t>
            </a:r>
          </a:p>
          <a:p>
            <a:pPr lvl="1"/>
            <a:r>
              <a:rPr lang="en-US" altLang="en-US" sz="1400" dirty="0" smtClean="0">
                <a:sym typeface="Wingdings" panose="05000000000000000000" pitchFamily="2" charset="2"/>
              </a:rPr>
              <a:t>Assumption of noise structure  normal distribution</a:t>
            </a:r>
          </a:p>
          <a:p>
            <a:r>
              <a:rPr lang="en-US" altLang="en-US" sz="1600" b="1" dirty="0" smtClean="0">
                <a:sym typeface="Wingdings" panose="05000000000000000000" pitchFamily="2" charset="2"/>
              </a:rPr>
              <a:t>Model Driven Models  suited for Local patterns</a:t>
            </a:r>
          </a:p>
          <a:p>
            <a:r>
              <a:rPr lang="en-US" altLang="en-US" sz="1600" b="1" dirty="0" smtClean="0">
                <a:sym typeface="Wingdings" panose="05000000000000000000" pitchFamily="2" charset="2"/>
              </a:rPr>
              <a:t>Data Driven Models </a:t>
            </a:r>
            <a:r>
              <a:rPr lang="en-US" altLang="en-US" sz="2000" dirty="0" smtClean="0">
                <a:sym typeface="Wingdings" panose="05000000000000000000" pitchFamily="2" charset="2"/>
              </a:rPr>
              <a:t> suited for global patterns  good if the assumptions are violated,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etc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/>
              <a:t>key </a:t>
            </a:r>
            <a:r>
              <a:rPr lang="en-US" sz="2000" dirty="0"/>
              <a:t>criterion for </a:t>
            </a:r>
            <a:r>
              <a:rPr lang="en-US" sz="2000" dirty="0" smtClean="0"/>
              <a:t>deciding of a model </a:t>
            </a:r>
            <a:r>
              <a:rPr lang="en-US" sz="2000" dirty="0">
                <a:sym typeface="Wingdings" panose="05000000000000000000" pitchFamily="2" charset="2"/>
              </a:rPr>
              <a:t>  the nature of the series in terms of global vs. local </a:t>
            </a:r>
            <a:r>
              <a:rPr lang="en-US" sz="2000" dirty="0" smtClean="0">
                <a:sym typeface="Wingdings" panose="05000000000000000000" pitchFamily="2" charset="2"/>
              </a:rPr>
              <a:t>patterns.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en-US" sz="2000" dirty="0" smtClean="0"/>
              <a:t>A global </a:t>
            </a:r>
            <a:r>
              <a:rPr lang="en-US" altLang="en-US" sz="2000" dirty="0"/>
              <a:t>pattern is one that is relatively constant throughout the series</a:t>
            </a:r>
            <a:r>
              <a:rPr lang="en-US" altLang="en-US" sz="2000" dirty="0" smtClean="0"/>
              <a:t>.	</a:t>
            </a:r>
          </a:p>
          <a:p>
            <a:pPr lvl="2"/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 Linear trend throughout the entire data</a:t>
            </a:r>
          </a:p>
          <a:p>
            <a:pPr lvl="1"/>
            <a:r>
              <a:rPr lang="en-US" altLang="en-US" sz="2000" dirty="0" smtClean="0"/>
              <a:t>A </a:t>
            </a:r>
            <a:r>
              <a:rPr lang="en-US" altLang="en-US" sz="2000" dirty="0"/>
              <a:t>local pattern is </a:t>
            </a:r>
            <a:r>
              <a:rPr lang="en-US" altLang="en-US" sz="2000" dirty="0" smtClean="0"/>
              <a:t>one that </a:t>
            </a:r>
            <a:r>
              <a:rPr lang="en-US" altLang="en-US" sz="2000" dirty="0"/>
              <a:t>occurs only in a short period of the data, and then </a:t>
            </a:r>
            <a:r>
              <a:rPr lang="en-US" altLang="en-US" sz="2000" dirty="0" smtClean="0"/>
              <a:t>changes </a:t>
            </a: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e.g</a:t>
            </a:r>
            <a:r>
              <a:rPr lang="en-US" altLang="en-US" sz="2000" dirty="0" smtClean="0">
                <a:sym typeface="Wingdings" panose="05000000000000000000" pitchFamily="2" charset="2"/>
              </a:rPr>
              <a:t> slope of trend line changes for every four points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85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Data-Partitioning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In </a:t>
            </a:r>
            <a:r>
              <a:rPr lang="en-US" altLang="en-US" sz="2000" dirty="0"/>
              <a:t>order to avoid overfitting and to be </a:t>
            </a:r>
            <a:r>
              <a:rPr lang="en-US" altLang="en-US" sz="2000" dirty="0" smtClean="0"/>
              <a:t>able to </a:t>
            </a:r>
            <a:r>
              <a:rPr lang="en-US" altLang="en-US" sz="2000" dirty="0"/>
              <a:t>assess the predictive performance of the model on new </a:t>
            </a:r>
            <a:r>
              <a:rPr lang="en-US" altLang="en-US" sz="2000" dirty="0" smtClean="0"/>
              <a:t>data, the data has to be partitioned into two parts </a:t>
            </a:r>
          </a:p>
          <a:p>
            <a:pPr lvl="1"/>
            <a:r>
              <a:rPr lang="en-US" altLang="en-US" sz="2000" dirty="0" smtClean="0"/>
              <a:t>Training Set</a:t>
            </a:r>
          </a:p>
          <a:p>
            <a:pPr lvl="1"/>
            <a:r>
              <a:rPr lang="en-US" altLang="en-US" sz="2000" dirty="0" smtClean="0"/>
              <a:t>Validation Set</a:t>
            </a:r>
          </a:p>
          <a:p>
            <a:r>
              <a:rPr lang="en-US" altLang="en-US" sz="2000" dirty="0" smtClean="0"/>
              <a:t>Random partition is done at cross-sectional data</a:t>
            </a:r>
          </a:p>
          <a:p>
            <a:r>
              <a:rPr lang="en-US" altLang="en-US" sz="2000" dirty="0"/>
              <a:t>However, in time series, a random </a:t>
            </a:r>
            <a:r>
              <a:rPr lang="en-US" altLang="en-US" sz="2000" dirty="0" smtClean="0"/>
              <a:t>partition would </a:t>
            </a:r>
            <a:r>
              <a:rPr lang="en-US" altLang="en-US" sz="2000" dirty="0"/>
              <a:t>create two time series with “holes</a:t>
            </a:r>
            <a:r>
              <a:rPr lang="en-US" altLang="en-US" sz="2000" dirty="0" smtClean="0"/>
              <a:t>.” </a:t>
            </a:r>
            <a:r>
              <a:rPr lang="en-US" altLang="en-US" sz="2000" dirty="0" smtClean="0">
                <a:sym typeface="Wingdings" panose="05000000000000000000" pitchFamily="2" charset="2"/>
              </a:rPr>
              <a:t> missing values   so methods are not able to handle these data  different approach is required to partitioning the data</a:t>
            </a:r>
          </a:p>
          <a:p>
            <a:r>
              <a:rPr lang="en-US" altLang="en-US" sz="2000" dirty="0" smtClean="0">
                <a:sym typeface="Wingdings" panose="05000000000000000000" pitchFamily="2" charset="2"/>
              </a:rPr>
              <a:t>The series is trimmed into two periods:</a:t>
            </a:r>
          </a:p>
          <a:p>
            <a:pPr lvl="1"/>
            <a:r>
              <a:rPr lang="en-US" altLang="en-US" sz="2000" dirty="0" smtClean="0">
                <a:sym typeface="Wingdings" panose="05000000000000000000" pitchFamily="2" charset="2"/>
              </a:rPr>
              <a:t>Earlier </a:t>
            </a:r>
            <a:r>
              <a:rPr lang="en-US" altLang="en-US" sz="2000" dirty="0">
                <a:sym typeface="Wingdings" panose="05000000000000000000" pitchFamily="2" charset="2"/>
              </a:rPr>
              <a:t>period  training </a:t>
            </a:r>
            <a:r>
              <a:rPr lang="en-US" altLang="en-US" sz="2000" dirty="0" smtClean="0">
                <a:sym typeface="Wingdings" panose="05000000000000000000" pitchFamily="2" charset="2"/>
              </a:rPr>
              <a:t>set</a:t>
            </a:r>
          </a:p>
          <a:p>
            <a:pPr lvl="1"/>
            <a:r>
              <a:rPr lang="en-US" altLang="en-US" sz="2000" dirty="0" smtClean="0">
                <a:sym typeface="Wingdings" panose="05000000000000000000" pitchFamily="2" charset="2"/>
              </a:rPr>
              <a:t>Later period   validation set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0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</a:t>
            </a:r>
            <a:r>
              <a:rPr lang="en-US" altLang="en-US" sz="2000" dirty="0"/>
              <a:t>popular forecasting tool is based on multiple linear regression </a:t>
            </a:r>
            <a:r>
              <a:rPr lang="en-US" altLang="en-US" sz="2000" dirty="0" smtClean="0"/>
              <a:t>models.</a:t>
            </a:r>
          </a:p>
          <a:p>
            <a:r>
              <a:rPr lang="en-US" altLang="en-US" sz="2000" dirty="0" smtClean="0"/>
              <a:t>It uses suitable </a:t>
            </a:r>
            <a:r>
              <a:rPr lang="en-US" altLang="en-US" sz="2000" dirty="0"/>
              <a:t>predictors to capture trend and/or seasonality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47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Linear Trend</a:t>
            </a:r>
          </a:p>
          <a:p>
            <a:pPr lvl="1"/>
            <a:r>
              <a:rPr lang="en-US" altLang="en-US" sz="2000" dirty="0"/>
              <a:t>To create a linear regression model that captures a time series with a global </a:t>
            </a:r>
            <a:r>
              <a:rPr lang="en-US" altLang="en-US" sz="2000" dirty="0" smtClean="0"/>
              <a:t>linear trend</a:t>
            </a:r>
          </a:p>
          <a:p>
            <a:pPr lvl="2"/>
            <a:r>
              <a:rPr lang="en-US" altLang="en-US" sz="2000" dirty="0"/>
              <a:t>the outcome variable (Y ) is set as the </a:t>
            </a:r>
            <a:r>
              <a:rPr lang="en-US" altLang="en-US" sz="2000" b="1" dirty="0"/>
              <a:t>time series values</a:t>
            </a:r>
            <a:r>
              <a:rPr lang="en-US" altLang="en-US" sz="2000" dirty="0"/>
              <a:t> or some </a:t>
            </a:r>
            <a:r>
              <a:rPr lang="en-US" altLang="en-US" sz="2000" dirty="0" smtClean="0"/>
              <a:t>function of it</a:t>
            </a:r>
          </a:p>
          <a:p>
            <a:pPr lvl="2"/>
            <a:r>
              <a:rPr lang="en-US" altLang="en-US" sz="2000" dirty="0"/>
              <a:t>the predictor (X) is set as a </a:t>
            </a:r>
            <a:r>
              <a:rPr lang="en-US" altLang="en-US" sz="2000" b="1" dirty="0"/>
              <a:t>time </a:t>
            </a:r>
            <a:r>
              <a:rPr lang="en-US" altLang="en-US" sz="2000" b="1" dirty="0" smtClean="0"/>
              <a:t>index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392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 Amtrak Ridership Example</a:t>
            </a:r>
          </a:p>
          <a:p>
            <a:pPr lvl="1"/>
            <a:r>
              <a:rPr lang="en-US" sz="2000" dirty="0"/>
              <a:t>fitting a linear trend to the Amtrak ridership data.</a:t>
            </a:r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809750"/>
            <a:ext cx="6734175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1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 Amtrak Ridership Example</a:t>
            </a:r>
          </a:p>
          <a:p>
            <a:pPr lvl="1"/>
            <a:r>
              <a:rPr lang="en-US" altLang="en-US" sz="2000" dirty="0" smtClean="0"/>
              <a:t>From that plot:</a:t>
            </a:r>
          </a:p>
          <a:p>
            <a:pPr lvl="2"/>
            <a:r>
              <a:rPr lang="en-US" altLang="en-US" sz="2000" dirty="0"/>
              <a:t>global trend is not </a:t>
            </a:r>
            <a:r>
              <a:rPr lang="en-US" altLang="en-US" sz="2000" dirty="0" smtClean="0"/>
              <a:t>linear</a:t>
            </a:r>
          </a:p>
          <a:p>
            <a:pPr lvl="1"/>
            <a:r>
              <a:rPr lang="en-US" altLang="en-US" sz="2000" dirty="0"/>
              <a:t>To obtain a linear relationship between Ridership and Time</a:t>
            </a:r>
            <a:r>
              <a:rPr lang="en-US" altLang="en-US" sz="2000" dirty="0" smtClean="0"/>
              <a:t>, </a:t>
            </a:r>
          </a:p>
          <a:p>
            <a:pPr lvl="2"/>
            <a:r>
              <a:rPr lang="en-US" altLang="en-US" sz="2000" dirty="0"/>
              <a:t>output variable Y as the Amtrak </a:t>
            </a:r>
            <a:r>
              <a:rPr lang="en-US" altLang="en-US" sz="2000" dirty="0" smtClean="0"/>
              <a:t>Ridership</a:t>
            </a:r>
          </a:p>
          <a:p>
            <a:pPr lvl="2"/>
            <a:r>
              <a:rPr lang="en-US" altLang="en-US" sz="2000" dirty="0"/>
              <a:t>create a new variable that is </a:t>
            </a:r>
            <a:r>
              <a:rPr lang="en-US" altLang="en-US" sz="2000" dirty="0" smtClean="0"/>
              <a:t>a time </a:t>
            </a:r>
            <a:r>
              <a:rPr lang="en-US" altLang="en-US" sz="2000" dirty="0"/>
              <a:t>index t = </a:t>
            </a:r>
            <a:r>
              <a:rPr lang="en-US" altLang="en-US" sz="2000" dirty="0" smtClean="0"/>
              <a:t>1,2,3,..etc,  as a single predictor</a:t>
            </a:r>
          </a:p>
          <a:p>
            <a:pPr lvl="1"/>
            <a:r>
              <a:rPr lang="en-US" altLang="en-US" sz="2000" dirty="0" smtClean="0"/>
              <a:t>The regression model is </a:t>
            </a:r>
          </a:p>
          <a:p>
            <a:pPr lvl="2"/>
            <a:r>
              <a:rPr lang="en-US" altLang="en-US" sz="2000" dirty="0" smtClean="0"/>
              <a:t>Where </a:t>
            </a:r>
            <a:r>
              <a:rPr lang="en-US" altLang="en-US" sz="2000" dirty="0" err="1" smtClean="0"/>
              <a:t>Y</a:t>
            </a:r>
            <a:r>
              <a:rPr lang="en-US" altLang="en-US" sz="2000" baseline="-25000" dirty="0" err="1" smtClean="0"/>
              <a:t>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 Ridership at period t</a:t>
            </a:r>
          </a:p>
          <a:p>
            <a:pPr lvl="2"/>
            <a:r>
              <a:rPr lang="el-GR" sz="2000" i="1" dirty="0" smtClean="0"/>
              <a:t>ϵ</a:t>
            </a:r>
            <a:r>
              <a:rPr lang="en-US" sz="2000" i="1" dirty="0" smtClean="0"/>
              <a:t> is the standard noise term in linear regression</a:t>
            </a:r>
          </a:p>
          <a:p>
            <a:pPr lvl="2"/>
            <a:r>
              <a:rPr lang="en-US" altLang="en-US" sz="2000" i="1" dirty="0" smtClean="0"/>
              <a:t>Model four time series components: level(</a:t>
            </a:r>
            <a:r>
              <a:rPr lang="el-GR" altLang="en-US" sz="2000" i="1" dirty="0" smtClean="0"/>
              <a:t>β</a:t>
            </a:r>
            <a:r>
              <a:rPr lang="en-US" altLang="en-US" sz="2000" i="1" baseline="-25000" dirty="0" smtClean="0"/>
              <a:t>0</a:t>
            </a:r>
            <a:r>
              <a:rPr lang="en-US" altLang="en-US" sz="2000" i="1" dirty="0" smtClean="0"/>
              <a:t>), trend(</a:t>
            </a:r>
            <a:r>
              <a:rPr lang="el-GR" altLang="en-US" sz="2000" i="1" dirty="0" smtClean="0"/>
              <a:t>β</a:t>
            </a:r>
            <a:r>
              <a:rPr lang="en-US" altLang="en-US" sz="2000" i="1" baseline="-25000" dirty="0" smtClean="0"/>
              <a:t>1</a:t>
            </a:r>
            <a:r>
              <a:rPr lang="en-US" altLang="en-US" sz="2000" i="1" dirty="0" smtClean="0"/>
              <a:t>) and noise (</a:t>
            </a:r>
            <a:r>
              <a:rPr lang="el-GR" sz="2000" i="1" dirty="0"/>
              <a:t>ϵ</a:t>
            </a:r>
            <a:r>
              <a:rPr lang="en-US" altLang="en-US" sz="2000" i="1" dirty="0" smtClean="0"/>
              <a:t>). Seasonality is not modelled.</a:t>
            </a:r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81350"/>
            <a:ext cx="20478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Example – 2</a:t>
            </a:r>
          </a:p>
          <a:p>
            <a:pPr lvl="1"/>
            <a:r>
              <a:rPr lang="en-US" altLang="en-US" sz="2000" dirty="0"/>
              <a:t>You’re a marketing analyst for Hasbro Toys.  Using coded years, you find Yi = .6 + .7Xi.</a:t>
            </a:r>
          </a:p>
          <a:p>
            <a:pPr lvl="1"/>
            <a:r>
              <a:rPr lang="en-US" altLang="en-US" sz="2000" dirty="0"/>
              <a:t>	1995	1</a:t>
            </a:r>
            <a:br>
              <a:rPr lang="en-US" altLang="en-US" sz="2000" dirty="0"/>
            </a:br>
            <a:r>
              <a:rPr lang="en-US" altLang="en-US" sz="2000" dirty="0"/>
              <a:t>	1996	1</a:t>
            </a:r>
            <a:br>
              <a:rPr lang="en-US" altLang="en-US" sz="2000" dirty="0"/>
            </a:br>
            <a:r>
              <a:rPr lang="en-US" altLang="en-US" sz="2000" dirty="0"/>
              <a:t>	1997	2</a:t>
            </a:r>
            <a:br>
              <a:rPr lang="en-US" altLang="en-US" sz="2000" dirty="0"/>
            </a:br>
            <a:r>
              <a:rPr lang="en-US" altLang="en-US" sz="2000" dirty="0"/>
              <a:t>	1998	2</a:t>
            </a:r>
            <a:br>
              <a:rPr lang="en-US" altLang="en-US" sz="2000" dirty="0"/>
            </a:br>
            <a:r>
              <a:rPr lang="en-US" altLang="en-US" sz="2000" dirty="0"/>
              <a:t>	1999	4</a:t>
            </a:r>
          </a:p>
          <a:p>
            <a:pPr lvl="1"/>
            <a:r>
              <a:rPr lang="en-US" altLang="en-US" sz="2000" dirty="0"/>
              <a:t>Forecast 2000 sales</a:t>
            </a:r>
            <a:endParaRPr lang="en-US" altLang="en-US" sz="2000" dirty="0" smtClean="0"/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837818"/>
              </p:ext>
            </p:extLst>
          </p:nvPr>
        </p:nvGraphicFramePr>
        <p:xfrm>
          <a:off x="5638800" y="2343151"/>
          <a:ext cx="26193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lip" r:id="rId4" imgW="3248156" imgH="3695656" progId="MS_ClipArt_Gallery.2">
                  <p:embed/>
                </p:oleObj>
              </mc:Choice>
              <mc:Fallback>
                <p:oleObj name="Clip" r:id="rId4" imgW="3248156" imgH="3695656" progId="MS_ClipArt_Gallery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343151"/>
                        <a:ext cx="26193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13500000" algn="ctr" rotWithShape="0">
                          <a:srgbClr val="F6BF69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9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Example – 2</a:t>
            </a:r>
          </a:p>
          <a:p>
            <a:pPr lvl="1"/>
            <a:r>
              <a:rPr lang="en-US" altLang="en-US" sz="2000" dirty="0"/>
              <a:t>Year	Coded Year	Sales (Units)</a:t>
            </a:r>
            <a:br>
              <a:rPr lang="en-US" altLang="en-US" sz="2000" dirty="0"/>
            </a:br>
            <a:r>
              <a:rPr lang="en-US" altLang="en-US" sz="2000" dirty="0"/>
              <a:t>	1995	0	1</a:t>
            </a:r>
            <a:br>
              <a:rPr lang="en-US" altLang="en-US" sz="2000" dirty="0"/>
            </a:br>
            <a:r>
              <a:rPr lang="en-US" altLang="en-US" sz="2000" dirty="0"/>
              <a:t>	1996	1	1</a:t>
            </a:r>
            <a:br>
              <a:rPr lang="en-US" altLang="en-US" sz="2000" dirty="0"/>
            </a:br>
            <a:r>
              <a:rPr lang="en-US" altLang="en-US" sz="2000" dirty="0"/>
              <a:t>	1997	2	2</a:t>
            </a:r>
            <a:br>
              <a:rPr lang="en-US" altLang="en-US" sz="2000" dirty="0"/>
            </a:br>
            <a:r>
              <a:rPr lang="en-US" altLang="en-US" sz="2000" dirty="0"/>
              <a:t>	1998	3	2</a:t>
            </a:r>
            <a:br>
              <a:rPr lang="en-US" altLang="en-US" sz="2000" dirty="0"/>
            </a:br>
            <a:r>
              <a:rPr lang="en-US" altLang="en-US" sz="2000" dirty="0"/>
              <a:t>	1999	4	4</a:t>
            </a:r>
            <a:br>
              <a:rPr lang="en-US" altLang="en-US" sz="2000" dirty="0"/>
            </a:br>
            <a:r>
              <a:rPr lang="en-US" altLang="en-US" sz="2000" dirty="0"/>
              <a:t>	2000	5	?</a:t>
            </a:r>
          </a:p>
          <a:p>
            <a:pPr lvl="1"/>
            <a:r>
              <a:rPr lang="en-US" altLang="en-US" sz="2000" dirty="0"/>
              <a:t>2000 forecast sales: Yi = .6 + .7·(5) = 4.1 </a:t>
            </a:r>
          </a:p>
          <a:p>
            <a:pPr lvl="1"/>
            <a:r>
              <a:rPr lang="en-US" altLang="en-US" sz="2000" dirty="0"/>
              <a:t>The equation would be different if ‘Year’ used.</a:t>
            </a:r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486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Forecasting Methods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Qualitative Methods</a:t>
            </a:r>
          </a:p>
          <a:p>
            <a:pPr lvl="1"/>
            <a:r>
              <a:rPr lang="en-US" altLang="en-US" sz="1800" dirty="0"/>
              <a:t>Used when situation is vague &amp; little data exist</a:t>
            </a:r>
          </a:p>
          <a:p>
            <a:pPr lvl="2"/>
            <a:r>
              <a:rPr lang="en-US" altLang="en-US" sz="1800" dirty="0" smtClean="0"/>
              <a:t>New Products</a:t>
            </a:r>
          </a:p>
          <a:p>
            <a:pPr lvl="2"/>
            <a:r>
              <a:rPr lang="en-US" altLang="en-US" sz="1800" dirty="0" smtClean="0"/>
              <a:t>New Technology</a:t>
            </a:r>
          </a:p>
          <a:p>
            <a:pPr lvl="1"/>
            <a:r>
              <a:rPr lang="en-US" altLang="en-US" sz="1800" dirty="0"/>
              <a:t>Involve intuition, </a:t>
            </a:r>
            <a:r>
              <a:rPr lang="en-US" altLang="en-US" sz="1800" dirty="0" smtClean="0"/>
              <a:t>experience</a:t>
            </a:r>
          </a:p>
          <a:p>
            <a:pPr lvl="1"/>
            <a:r>
              <a:rPr lang="en-US" altLang="en-US" sz="1800" dirty="0"/>
              <a:t>e.g., forecasting sales on Internet</a:t>
            </a:r>
          </a:p>
          <a:p>
            <a:r>
              <a:rPr lang="en-US" altLang="en-US" sz="1800" dirty="0" smtClean="0"/>
              <a:t>Quantitative Methods</a:t>
            </a:r>
          </a:p>
          <a:p>
            <a:pPr lvl="1"/>
            <a:r>
              <a:rPr lang="en-US" altLang="en-US" sz="1800" dirty="0"/>
              <a:t>Used when situation is ‘stable’ &amp; historical data exist</a:t>
            </a:r>
          </a:p>
          <a:p>
            <a:pPr lvl="2"/>
            <a:r>
              <a:rPr lang="en-US" altLang="en-US" sz="1800" dirty="0"/>
              <a:t>Existing products</a:t>
            </a:r>
          </a:p>
          <a:p>
            <a:pPr lvl="2"/>
            <a:r>
              <a:rPr lang="en-US" altLang="en-US" sz="1800" dirty="0"/>
              <a:t>Current </a:t>
            </a:r>
            <a:r>
              <a:rPr lang="en-US" altLang="en-US" sz="1800" dirty="0" smtClean="0"/>
              <a:t>technology</a:t>
            </a:r>
          </a:p>
          <a:p>
            <a:pPr lvl="1"/>
            <a:r>
              <a:rPr lang="en-US" altLang="en-US" sz="1800" dirty="0"/>
              <a:t>Involve mathematical techniques</a:t>
            </a:r>
          </a:p>
          <a:p>
            <a:pPr lvl="1"/>
            <a:r>
              <a:rPr lang="en-US" altLang="en-US" sz="1800" dirty="0"/>
              <a:t>e.g., forecasting sales of </a:t>
            </a:r>
            <a:r>
              <a:rPr lang="en-US" altLang="en-US" sz="1800" dirty="0" smtClean="0"/>
              <a:t>LED </a:t>
            </a:r>
            <a:r>
              <a:rPr lang="en-US" altLang="en-US" sz="1800" dirty="0"/>
              <a:t>televisions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3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en-US" altLang="en-US" sz="2000" dirty="0" smtClean="0"/>
              <a:t> 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664189"/>
              </p:ext>
            </p:extLst>
          </p:nvPr>
        </p:nvGraphicFramePr>
        <p:xfrm>
          <a:off x="3124200" y="196850"/>
          <a:ext cx="6108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4" imgW="6108480" imgH="774360" progId="Equation.3">
                  <p:embed/>
                </p:oleObj>
              </mc:Choice>
              <mc:Fallback>
                <p:oleObj name="Equation" r:id="rId4" imgW="6108480" imgH="774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6850"/>
                        <a:ext cx="6108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188" y="1123950"/>
            <a:ext cx="2740025" cy="255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Arial" charset="0"/>
              </a:rPr>
              <a:t>Year  Coded  Sales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  94	    0         </a:t>
            </a:r>
            <a:r>
              <a:rPr lang="en-US" altLang="en-US" sz="1600" b="1" dirty="0">
                <a:solidFill>
                  <a:srgbClr val="A7FFA7"/>
                </a:solidFill>
                <a:latin typeface="Arial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  95	    1         </a:t>
            </a:r>
            <a:r>
              <a:rPr lang="en-US" altLang="en-US" sz="1600" b="1" dirty="0">
                <a:solidFill>
                  <a:srgbClr val="A7FFA7"/>
                </a:solidFill>
                <a:latin typeface="Arial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  96	    2         </a:t>
            </a:r>
            <a:r>
              <a:rPr lang="en-US" altLang="en-US" sz="1600" b="1" dirty="0">
                <a:solidFill>
                  <a:srgbClr val="A7FFA7"/>
                </a:solidFill>
                <a:latin typeface="Arial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  97	    3  </a:t>
            </a:r>
            <a:r>
              <a:rPr lang="en-US" altLang="en-US" sz="1600" b="1" dirty="0">
                <a:solidFill>
                  <a:srgbClr val="A7FFA7"/>
                </a:solidFill>
                <a:latin typeface="Arial" charset="0"/>
              </a:rPr>
              <a:t>       2</a:t>
            </a:r>
            <a:endParaRPr lang="en-US" altLang="en-US" sz="16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  98	    4         </a:t>
            </a:r>
            <a:r>
              <a:rPr lang="en-US" altLang="en-US" sz="1600" b="1" dirty="0">
                <a:solidFill>
                  <a:srgbClr val="A7FFA7"/>
                </a:solidFill>
                <a:latin typeface="Arial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  99	    5         </a:t>
            </a:r>
            <a:r>
              <a:rPr lang="en-US" altLang="en-US" sz="1600" b="1" dirty="0">
                <a:solidFill>
                  <a:srgbClr val="A7FFA7"/>
                </a:solidFill>
                <a:latin typeface="Arial" charset="0"/>
              </a:rPr>
              <a:t>6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5913" y="895350"/>
            <a:ext cx="2198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908365"/>
              </p:ext>
            </p:extLst>
          </p:nvPr>
        </p:nvGraphicFramePr>
        <p:xfrm>
          <a:off x="3200400" y="1047750"/>
          <a:ext cx="6032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Worksheet" r:id="rId6" imgW="6032160" imgH="4127400" progId="Excel.Sheet.8">
                  <p:embed/>
                </p:oleObj>
              </mc:Choice>
              <mc:Fallback>
                <p:oleObj name="Worksheet" r:id="rId6" imgW="6032160" imgH="41274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47750"/>
                        <a:ext cx="603250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091488" y="1912938"/>
            <a:ext cx="685800" cy="336550"/>
          </a:xfrm>
          <a:prstGeom prst="line">
            <a:avLst/>
          </a:prstGeom>
          <a:noFill/>
          <a:ln w="25400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8188" y="2725738"/>
            <a:ext cx="2054225" cy="520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Projected to year 2000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8388350" y="2027238"/>
            <a:ext cx="360363" cy="7683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900759"/>
              </p:ext>
            </p:extLst>
          </p:nvPr>
        </p:nvGraphicFramePr>
        <p:xfrm>
          <a:off x="228600" y="4019550"/>
          <a:ext cx="30607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Worksheet" r:id="rId8" imgW="3060360" imgH="1098360" progId="Excel.Sheet.8">
                  <p:embed/>
                </p:oleObj>
              </mc:Choice>
              <mc:Fallback>
                <p:oleObj name="Worksheet" r:id="rId8" imgW="3060360" imgH="10983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19550"/>
                        <a:ext cx="30607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2588" y="3640138"/>
            <a:ext cx="2054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Excel Output</a:t>
            </a:r>
          </a:p>
        </p:txBody>
      </p:sp>
    </p:spTree>
    <p:extLst>
      <p:ext uri="{BB962C8B-B14F-4D97-AF65-F5344CB8AC3E}">
        <p14:creationId xmlns:p14="http://schemas.microsoft.com/office/powerpoint/2010/main" val="10365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Example – 2</a:t>
            </a:r>
          </a:p>
          <a:p>
            <a:pPr lvl="1"/>
            <a:r>
              <a:rPr lang="en-US" altLang="en-US" sz="2000" dirty="0"/>
              <a:t>Year	Coded Year	Sales (Units)</a:t>
            </a:r>
            <a:br>
              <a:rPr lang="en-US" altLang="en-US" sz="2000" dirty="0"/>
            </a:br>
            <a:r>
              <a:rPr lang="en-US" altLang="en-US" sz="2000" dirty="0"/>
              <a:t>	1995	0	1</a:t>
            </a:r>
            <a:br>
              <a:rPr lang="en-US" altLang="en-US" sz="2000" dirty="0"/>
            </a:br>
            <a:r>
              <a:rPr lang="en-US" altLang="en-US" sz="2000" dirty="0"/>
              <a:t>	1996	1	1</a:t>
            </a:r>
            <a:br>
              <a:rPr lang="en-US" altLang="en-US" sz="2000" dirty="0"/>
            </a:br>
            <a:r>
              <a:rPr lang="en-US" altLang="en-US" sz="2000" dirty="0"/>
              <a:t>	1997	2	2</a:t>
            </a:r>
            <a:br>
              <a:rPr lang="en-US" altLang="en-US" sz="2000" dirty="0"/>
            </a:br>
            <a:r>
              <a:rPr lang="en-US" altLang="en-US" sz="2000" dirty="0"/>
              <a:t>	1998	3	2</a:t>
            </a:r>
            <a:br>
              <a:rPr lang="en-US" altLang="en-US" sz="2000" dirty="0"/>
            </a:br>
            <a:r>
              <a:rPr lang="en-US" altLang="en-US" sz="2000" dirty="0"/>
              <a:t>	1999	4	4</a:t>
            </a:r>
            <a:br>
              <a:rPr lang="en-US" altLang="en-US" sz="2000" dirty="0"/>
            </a:br>
            <a:r>
              <a:rPr lang="en-US" altLang="en-US" sz="2000" dirty="0"/>
              <a:t>	2000	5	?</a:t>
            </a:r>
          </a:p>
          <a:p>
            <a:pPr lvl="1"/>
            <a:r>
              <a:rPr lang="en-US" altLang="en-US" sz="2000" dirty="0"/>
              <a:t>2000 forecast sales: Yi = .6 + .7·(5) = 4.1 </a:t>
            </a:r>
          </a:p>
          <a:p>
            <a:pPr lvl="1"/>
            <a:r>
              <a:rPr lang="en-US" altLang="en-US" sz="2000" dirty="0"/>
              <a:t>The equation would be different if ‘Year’ used.</a:t>
            </a:r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910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 Exponential Trend</a:t>
            </a:r>
          </a:p>
          <a:p>
            <a:pPr lvl="1"/>
            <a:r>
              <a:rPr lang="en-US" altLang="en-US" sz="2000" dirty="0"/>
              <a:t>An exponential trend implies </a:t>
            </a:r>
            <a:r>
              <a:rPr lang="en-US" altLang="en-US" sz="2000" dirty="0" smtClean="0"/>
              <a:t>a multiplicative </a:t>
            </a:r>
            <a:r>
              <a:rPr lang="en-US" altLang="en-US" sz="2000" dirty="0"/>
              <a:t>increase/decrease of the series over </a:t>
            </a:r>
            <a:r>
              <a:rPr lang="en-US" altLang="en-US" sz="2000" dirty="0" smtClean="0"/>
              <a:t>time </a:t>
            </a:r>
          </a:p>
          <a:p>
            <a:pPr lvl="1"/>
            <a:r>
              <a:rPr lang="en-US" altLang="en-US" sz="2000" dirty="0" smtClean="0"/>
              <a:t>To </a:t>
            </a:r>
            <a:r>
              <a:rPr lang="en-US" altLang="en-US" sz="2000" dirty="0"/>
              <a:t>fit </a:t>
            </a:r>
            <a:r>
              <a:rPr lang="en-US" altLang="en-US" sz="2000" dirty="0" smtClean="0"/>
              <a:t>an exponential </a:t>
            </a:r>
            <a:r>
              <a:rPr lang="en-US" altLang="en-US" sz="2000" dirty="0"/>
              <a:t>trend, simply replace the outcome variable Y with log </a:t>
            </a:r>
            <a:r>
              <a:rPr lang="en-US" altLang="en-US" sz="2000" dirty="0" smtClean="0"/>
              <a:t>Y (where log is a natural logarithm)</a:t>
            </a:r>
            <a:r>
              <a:rPr lang="en-US" sz="2000" dirty="0"/>
              <a:t> and fit a linear </a:t>
            </a:r>
            <a:r>
              <a:rPr lang="en-US" sz="2000" dirty="0" smtClean="0"/>
              <a:t>regression </a:t>
            </a:r>
            <a:r>
              <a:rPr lang="en-US" altLang="en-US" sz="2000" dirty="0" smtClean="0"/>
              <a:t>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85950"/>
            <a:ext cx="1295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76550"/>
            <a:ext cx="21050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 Exponential Trend </a:t>
            </a:r>
            <a:r>
              <a:rPr lang="en-US" altLang="en-US" sz="2000" dirty="0" smtClean="0">
                <a:sym typeface="Wingdings" panose="05000000000000000000" pitchFamily="2" charset="2"/>
              </a:rPr>
              <a:t> Example</a:t>
            </a:r>
            <a:endParaRPr lang="en-US" altLang="en-US" sz="2000" dirty="0" smtClean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504949"/>
            <a:ext cx="6219825" cy="363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2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Trend:  Polynomial Trend</a:t>
            </a:r>
          </a:p>
          <a:p>
            <a:pPr lvl="1"/>
            <a:r>
              <a:rPr lang="en-US" altLang="en-US" sz="2000" dirty="0"/>
              <a:t>Another non-linear trend shape that is easy to fit via linear regression is a </a:t>
            </a:r>
            <a:r>
              <a:rPr lang="en-US" altLang="en-US" sz="2000" dirty="0" smtClean="0"/>
              <a:t>polynomial trend.</a:t>
            </a:r>
          </a:p>
          <a:p>
            <a:pPr lvl="1"/>
            <a:r>
              <a:rPr lang="en-US" altLang="en-US" sz="2000" dirty="0"/>
              <a:t>a quadratic relationship of the </a:t>
            </a:r>
            <a:r>
              <a:rPr lang="en-US" altLang="en-US" sz="2000" dirty="0" smtClean="0"/>
              <a:t>form </a:t>
            </a:r>
            <a:endParaRPr lang="en-US" altLang="en-US" sz="2000" dirty="0"/>
          </a:p>
          <a:p>
            <a:pPr lvl="1"/>
            <a:r>
              <a:rPr lang="en-US" altLang="en-US" sz="2000" dirty="0"/>
              <a:t>This is done by creating an additional predictor t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and fitting a multiple linear regression with the two predictors t </a:t>
            </a:r>
            <a:r>
              <a:rPr lang="en-US" altLang="en-US" sz="2000" dirty="0" smtClean="0"/>
              <a:t>and t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014538"/>
            <a:ext cx="790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14538"/>
            <a:ext cx="2438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0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Seasonality:  </a:t>
            </a:r>
          </a:p>
          <a:p>
            <a:pPr lvl="1"/>
            <a:r>
              <a:rPr lang="en-US" altLang="en-US" sz="2000" dirty="0"/>
              <a:t>A seasonal pattern in a time series means that observations that fall in </a:t>
            </a:r>
            <a:r>
              <a:rPr lang="en-US" altLang="en-US" sz="2000" dirty="0" smtClean="0"/>
              <a:t>some seasons </a:t>
            </a:r>
            <a:r>
              <a:rPr lang="en-US" altLang="en-US" sz="2000" dirty="0"/>
              <a:t>have consistently higher or lower values than those that fall in other seasons.</a:t>
            </a:r>
          </a:p>
          <a:p>
            <a:pPr lvl="1"/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:</a:t>
            </a:r>
          </a:p>
          <a:p>
            <a:pPr lvl="2"/>
            <a:r>
              <a:rPr lang="en-US" altLang="en-US" sz="2000" dirty="0"/>
              <a:t>day-of-week </a:t>
            </a:r>
            <a:r>
              <a:rPr lang="en-US" altLang="en-US" sz="2000" dirty="0" smtClean="0"/>
              <a:t>patterns</a:t>
            </a:r>
          </a:p>
          <a:p>
            <a:pPr lvl="2"/>
            <a:r>
              <a:rPr lang="en-US" altLang="en-US" sz="2000" dirty="0"/>
              <a:t>monthly </a:t>
            </a:r>
            <a:r>
              <a:rPr lang="en-US" altLang="en-US" sz="2000" dirty="0" smtClean="0"/>
              <a:t>patterns</a:t>
            </a:r>
          </a:p>
          <a:p>
            <a:pPr lvl="2"/>
            <a:r>
              <a:rPr lang="en-US" altLang="en-US" sz="2000" dirty="0"/>
              <a:t>quarterly </a:t>
            </a:r>
            <a:r>
              <a:rPr lang="en-US" altLang="en-US" sz="2000" dirty="0" smtClean="0"/>
              <a:t>patterns</a:t>
            </a:r>
          </a:p>
          <a:p>
            <a:pPr lvl="1"/>
            <a:r>
              <a:rPr lang="en-US" altLang="en-US" sz="2000" dirty="0"/>
              <a:t>The Amtrak ridership monthly time series, as can be seen in the time </a:t>
            </a:r>
            <a:r>
              <a:rPr lang="en-US" altLang="en-US" sz="2000" dirty="0" smtClean="0"/>
              <a:t>plot, exhibits </a:t>
            </a:r>
            <a:r>
              <a:rPr lang="en-US" altLang="en-US" sz="2000" dirty="0"/>
              <a:t>strong monthly seasonality (with highest traffic during summer months</a:t>
            </a:r>
            <a:r>
              <a:rPr lang="en-US" altLang="en-US" sz="2000" dirty="0" smtClean="0"/>
              <a:t>).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790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Seasonality:  </a:t>
            </a:r>
          </a:p>
          <a:p>
            <a:pPr lvl="1"/>
            <a:r>
              <a:rPr lang="en-US" altLang="en-US" sz="2000" dirty="0"/>
              <a:t>Seasonality is captured in a regression model by creating a new </a:t>
            </a:r>
            <a:r>
              <a:rPr lang="en-US" altLang="en-US" sz="2000" b="1" dirty="0" smtClean="0"/>
              <a:t>categorical variable </a:t>
            </a:r>
            <a:r>
              <a:rPr lang="en-US" altLang="en-US" sz="2000" dirty="0"/>
              <a:t>that denotes the season for each </a:t>
            </a:r>
            <a:r>
              <a:rPr lang="en-US" altLang="en-US" sz="2000" dirty="0" smtClean="0"/>
              <a:t>value.</a:t>
            </a:r>
          </a:p>
          <a:p>
            <a:pPr lvl="1"/>
            <a:r>
              <a:rPr lang="en-US" altLang="en-US" sz="2000" dirty="0"/>
              <a:t>This categorical variable is </a:t>
            </a:r>
            <a:r>
              <a:rPr lang="en-US" altLang="en-US" sz="2000" dirty="0" smtClean="0"/>
              <a:t>then turned </a:t>
            </a:r>
            <a:r>
              <a:rPr lang="en-US" altLang="en-US" sz="2000" dirty="0"/>
              <a:t>into dummies, which in turn are included as predictors in the </a:t>
            </a:r>
            <a:r>
              <a:rPr lang="en-US" altLang="en-US" sz="2000" dirty="0" smtClean="0"/>
              <a:t>regression model.</a:t>
            </a:r>
          </a:p>
          <a:p>
            <a:pPr lvl="1"/>
            <a:r>
              <a:rPr lang="en-US" altLang="en-US" sz="2000" dirty="0"/>
              <a:t>Example: </a:t>
            </a:r>
            <a:r>
              <a:rPr lang="en-US" altLang="en-US" sz="2000" dirty="0" smtClean="0"/>
              <a:t>Amtrak ridership data</a:t>
            </a:r>
          </a:p>
          <a:p>
            <a:pPr lvl="2"/>
            <a:r>
              <a:rPr lang="en-US" altLang="en-US" sz="2000" dirty="0"/>
              <a:t>Then, to include the Season </a:t>
            </a:r>
            <a:r>
              <a:rPr lang="en-US" altLang="en-US" sz="2000" dirty="0" smtClean="0"/>
              <a:t>categorical variable </a:t>
            </a:r>
            <a:r>
              <a:rPr lang="en-US" altLang="en-US" sz="2000" dirty="0"/>
              <a:t>as a predictor in a regression model for </a:t>
            </a:r>
            <a:r>
              <a:rPr lang="en-US" altLang="en-US" sz="2000" dirty="0" smtClean="0"/>
              <a:t>Y </a:t>
            </a:r>
            <a:r>
              <a:rPr lang="en-US" altLang="en-US" sz="2000" dirty="0"/>
              <a:t>(Ridership), we turn it </a:t>
            </a:r>
            <a:r>
              <a:rPr lang="en-US" altLang="en-US" sz="2000" dirty="0" smtClean="0"/>
              <a:t>into dummies </a:t>
            </a:r>
            <a:r>
              <a:rPr lang="en-US" altLang="en-US" sz="2000" dirty="0"/>
              <a:t>(for m = 12 seasons we create 11 dummies, which are binary </a:t>
            </a:r>
            <a:r>
              <a:rPr lang="en-US" altLang="en-US" sz="2000" dirty="0" smtClean="0"/>
              <a:t>variables that </a:t>
            </a:r>
            <a:r>
              <a:rPr lang="en-US" altLang="en-US" sz="2000" dirty="0"/>
              <a:t>take on the value 1 if the record falls in that particular season, and </a:t>
            </a:r>
            <a:r>
              <a:rPr lang="en-US" altLang="en-US" sz="2000" dirty="0" smtClean="0"/>
              <a:t>0 otherwise3</a:t>
            </a:r>
            <a:r>
              <a:rPr lang="en-US" altLang="en-US" sz="2000" dirty="0"/>
              <a:t>).</a:t>
            </a:r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44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Seasonality:  </a:t>
            </a:r>
          </a:p>
          <a:p>
            <a:pPr lvl="1"/>
            <a:endParaRPr lang="en-US" alt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581150"/>
            <a:ext cx="65436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5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Seasonality:  </a:t>
            </a:r>
          </a:p>
          <a:p>
            <a:pPr lvl="1"/>
            <a:endParaRPr lang="en-US" alt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00200"/>
            <a:ext cx="89725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3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 and Seasonality:  </a:t>
            </a:r>
          </a:p>
          <a:p>
            <a:pPr lvl="1"/>
            <a:r>
              <a:rPr lang="en-US" altLang="en-US" sz="2000" dirty="0" smtClean="0"/>
              <a:t>It </a:t>
            </a:r>
            <a:r>
              <a:rPr lang="en-US" altLang="en-US" sz="2000" dirty="0"/>
              <a:t>capture both trend and seasonality by </a:t>
            </a:r>
            <a:r>
              <a:rPr lang="en-US" altLang="en-US" sz="2000" dirty="0" smtClean="0"/>
              <a:t>including predictors </a:t>
            </a:r>
            <a:r>
              <a:rPr lang="en-US" altLang="en-US" sz="2000" dirty="0"/>
              <a:t>of both types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 smtClean="0"/>
              <a:t>Example:</a:t>
            </a:r>
          </a:p>
          <a:p>
            <a:pPr lvl="2"/>
            <a:r>
              <a:rPr lang="en-US" altLang="en-US" sz="2000" dirty="0"/>
              <a:t>from our exploration of the </a:t>
            </a:r>
            <a:r>
              <a:rPr lang="en-US" altLang="en-US" sz="2000" dirty="0" smtClean="0"/>
              <a:t>Amtrak Ridership </a:t>
            </a:r>
            <a:r>
              <a:rPr lang="en-US" altLang="en-US" sz="2000" dirty="0"/>
              <a:t>data, it appears that a </a:t>
            </a:r>
            <a:r>
              <a:rPr lang="en-US" altLang="en-US" sz="2000" b="1" dirty="0"/>
              <a:t>quadratic trend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monthly seasonality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are both warranted</a:t>
            </a:r>
          </a:p>
          <a:p>
            <a:pPr lvl="2"/>
            <a:r>
              <a:rPr lang="en-US" altLang="en-US" sz="2000" dirty="0"/>
              <a:t>We therefore fit a model to the training data with 13 predictors</a:t>
            </a:r>
            <a:r>
              <a:rPr lang="en-US" altLang="en-US" sz="2000" dirty="0" smtClean="0"/>
              <a:t>: 11 </a:t>
            </a:r>
            <a:r>
              <a:rPr lang="en-US" altLang="en-US" sz="2000" dirty="0"/>
              <a:t>dummies for month, and t and t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for trend</a:t>
            </a:r>
            <a:r>
              <a:rPr lang="en-US" altLang="en-US" sz="2000" dirty="0" smtClean="0"/>
              <a:t>.</a:t>
            </a:r>
          </a:p>
          <a:p>
            <a:pPr lvl="2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452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Forecasting Approaches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Qualitative Methods</a:t>
            </a:r>
          </a:p>
          <a:p>
            <a:pPr lvl="1"/>
            <a:r>
              <a:rPr lang="en-US" altLang="en-US" sz="1800" dirty="0"/>
              <a:t>Used when situation is vague &amp; little data exist</a:t>
            </a:r>
          </a:p>
          <a:p>
            <a:pPr lvl="2"/>
            <a:r>
              <a:rPr lang="en-US" altLang="en-US" sz="1800" dirty="0" smtClean="0"/>
              <a:t>New Products</a:t>
            </a:r>
          </a:p>
          <a:p>
            <a:pPr lvl="2"/>
            <a:r>
              <a:rPr lang="en-US" altLang="en-US" sz="1800" dirty="0" smtClean="0"/>
              <a:t>New Technology</a:t>
            </a:r>
          </a:p>
          <a:p>
            <a:pPr lvl="1"/>
            <a:r>
              <a:rPr lang="en-US" altLang="en-US" sz="1800" dirty="0"/>
              <a:t>Involve intuition, </a:t>
            </a:r>
            <a:r>
              <a:rPr lang="en-US" altLang="en-US" sz="1800" dirty="0" smtClean="0"/>
              <a:t>experience</a:t>
            </a:r>
          </a:p>
          <a:p>
            <a:pPr lvl="1"/>
            <a:r>
              <a:rPr lang="en-US" altLang="en-US" sz="1800" dirty="0"/>
              <a:t>e.g., forecasting sales on Internet</a:t>
            </a:r>
          </a:p>
          <a:p>
            <a:r>
              <a:rPr lang="en-US" altLang="en-US" sz="1800" dirty="0" smtClean="0"/>
              <a:t>Quantitative Methods</a:t>
            </a:r>
          </a:p>
          <a:p>
            <a:pPr lvl="1"/>
            <a:r>
              <a:rPr lang="en-US" altLang="en-US" sz="1800" dirty="0"/>
              <a:t>Used when situation is ‘stable’ &amp; historical data exist</a:t>
            </a:r>
          </a:p>
          <a:p>
            <a:pPr lvl="2"/>
            <a:r>
              <a:rPr lang="en-US" altLang="en-US" sz="1800" dirty="0"/>
              <a:t>Existing products</a:t>
            </a:r>
          </a:p>
          <a:p>
            <a:pPr lvl="2"/>
            <a:r>
              <a:rPr lang="en-US" altLang="en-US" sz="1800" dirty="0"/>
              <a:t>Current </a:t>
            </a:r>
            <a:r>
              <a:rPr lang="en-US" altLang="en-US" sz="1800" dirty="0" smtClean="0"/>
              <a:t>technology</a:t>
            </a:r>
          </a:p>
          <a:p>
            <a:pPr lvl="1"/>
            <a:r>
              <a:rPr lang="en-US" altLang="en-US" sz="1800" dirty="0"/>
              <a:t>Involve mathematical techniques</a:t>
            </a:r>
          </a:p>
          <a:p>
            <a:pPr lvl="1"/>
            <a:r>
              <a:rPr lang="en-US" altLang="en-US" sz="1800" dirty="0"/>
              <a:t>e.g., forecasting sales of </a:t>
            </a:r>
            <a:r>
              <a:rPr lang="en-US" altLang="en-US" sz="1800" dirty="0" smtClean="0"/>
              <a:t>LED </a:t>
            </a:r>
            <a:r>
              <a:rPr lang="en-US" altLang="en-US" sz="1800" dirty="0"/>
              <a:t>televisions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8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 Model with Trend and Seasonality:  </a:t>
            </a:r>
          </a:p>
          <a:p>
            <a:pPr lvl="2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7350"/>
            <a:ext cx="85534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9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Autocorrelation and ARIMA Models:</a:t>
            </a:r>
          </a:p>
          <a:p>
            <a:pPr lvl="1"/>
            <a:r>
              <a:rPr lang="en-US" altLang="en-US" sz="2000" dirty="0"/>
              <a:t>I</a:t>
            </a:r>
            <a:r>
              <a:rPr lang="en-US" altLang="en-US" sz="2000" dirty="0" smtClean="0"/>
              <a:t>n </a:t>
            </a:r>
            <a:r>
              <a:rPr lang="en-US" altLang="en-US" sz="2000" dirty="0"/>
              <a:t>the time series context, values in neighboring periods tend to be </a:t>
            </a:r>
            <a:r>
              <a:rPr lang="en-US" altLang="en-US" sz="2000" dirty="0" smtClean="0"/>
              <a:t>correlated </a:t>
            </a:r>
            <a:r>
              <a:rPr lang="en-US" altLang="en-US" sz="2000" dirty="0">
                <a:sym typeface="Wingdings" panose="05000000000000000000" pitchFamily="2" charset="2"/>
              </a:rPr>
              <a:t> Such correlation, </a:t>
            </a:r>
            <a:r>
              <a:rPr lang="en-US" altLang="en-US" sz="2000" dirty="0" smtClean="0">
                <a:sym typeface="Wingdings" panose="05000000000000000000" pitchFamily="2" charset="2"/>
              </a:rPr>
              <a:t>called autocorrelation.</a:t>
            </a:r>
          </a:p>
          <a:p>
            <a:pPr lvl="1"/>
            <a:r>
              <a:rPr lang="en-US" altLang="en-US" sz="2000" dirty="0" smtClean="0"/>
              <a:t>It is </a:t>
            </a:r>
            <a:r>
              <a:rPr lang="en-US" altLang="en-US" sz="2000" dirty="0"/>
              <a:t>informative and can help in improving </a:t>
            </a:r>
            <a:r>
              <a:rPr lang="en-US" altLang="en-US" sz="2000" dirty="0" smtClean="0"/>
              <a:t>forecasts.</a:t>
            </a:r>
          </a:p>
          <a:p>
            <a:pPr lvl="1"/>
            <a:r>
              <a:rPr lang="en-US" altLang="en-US" sz="2000" dirty="0"/>
              <a:t>If we </a:t>
            </a:r>
            <a:r>
              <a:rPr lang="en-US" altLang="en-US" sz="2000" dirty="0" smtClean="0"/>
              <a:t>know that </a:t>
            </a:r>
            <a:r>
              <a:rPr lang="en-US" altLang="en-US" sz="2000" dirty="0"/>
              <a:t>a high value tends to be followed by high values (positive autocorrelation</a:t>
            </a:r>
            <a:r>
              <a:rPr lang="en-US" altLang="en-US" sz="2000" dirty="0" smtClean="0"/>
              <a:t>), then </a:t>
            </a:r>
            <a:r>
              <a:rPr lang="en-US" altLang="en-US" sz="2000" dirty="0"/>
              <a:t>we can use that to adjust forecasts</a:t>
            </a:r>
            <a:r>
              <a:rPr lang="en-US" altLang="en-US" sz="2000" dirty="0" smtClean="0"/>
              <a:t>..</a:t>
            </a:r>
          </a:p>
          <a:p>
            <a:pPr lvl="1"/>
            <a:r>
              <a:rPr lang="en-US" altLang="en-US" sz="2000" dirty="0" smtClean="0"/>
              <a:t>How </a:t>
            </a:r>
            <a:r>
              <a:rPr lang="en-US" altLang="en-US" sz="2000" dirty="0"/>
              <a:t>to compute </a:t>
            </a:r>
            <a:r>
              <a:rPr lang="en-US" altLang="en-US" sz="2000" dirty="0" smtClean="0"/>
              <a:t>the autocorrelation </a:t>
            </a:r>
            <a:r>
              <a:rPr lang="en-US" altLang="en-US" sz="2000" dirty="0"/>
              <a:t>of a </a:t>
            </a:r>
            <a:r>
              <a:rPr lang="en-US" altLang="en-US" sz="2000" dirty="0" smtClean="0"/>
              <a:t>series?</a:t>
            </a:r>
          </a:p>
          <a:p>
            <a:pPr lvl="1"/>
            <a:r>
              <a:rPr lang="en-US" altLang="en-US" sz="2000" dirty="0" smtClean="0"/>
              <a:t>How </a:t>
            </a:r>
            <a:r>
              <a:rPr lang="en-US" altLang="en-US" sz="2000" dirty="0"/>
              <a:t>best to utilize the information for </a:t>
            </a:r>
            <a:r>
              <a:rPr lang="en-US" altLang="en-US" sz="2000" dirty="0" smtClean="0"/>
              <a:t>improving forecasts</a:t>
            </a:r>
            <a:r>
              <a:rPr lang="en-US" altLang="en-US" sz="2000" dirty="0"/>
              <a:t>?</a:t>
            </a:r>
            <a:endParaRPr lang="en-US" altLang="en-US" sz="2000" dirty="0" smtClean="0"/>
          </a:p>
          <a:p>
            <a:pPr lvl="2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50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Computing Autocorrelation:</a:t>
            </a:r>
          </a:p>
          <a:p>
            <a:pPr lvl="1"/>
            <a:r>
              <a:rPr lang="en-US" altLang="en-US" sz="2000" dirty="0"/>
              <a:t>Correlation between values of a time series in neighboring periods is called autocorrelation, because it describes a relationship between the series and itself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 smtClean="0"/>
              <a:t>To compute </a:t>
            </a:r>
            <a:r>
              <a:rPr lang="en-US" altLang="en-US" sz="2000" dirty="0"/>
              <a:t>autocorrelation, we compute the </a:t>
            </a:r>
            <a:r>
              <a:rPr lang="en-US" altLang="en-US" sz="2000" b="1" dirty="0"/>
              <a:t>correlation between the series </a:t>
            </a:r>
            <a:r>
              <a:rPr lang="en-US" altLang="en-US" sz="2000" b="1" dirty="0" smtClean="0"/>
              <a:t>and a </a:t>
            </a:r>
            <a:r>
              <a:rPr lang="en-US" altLang="en-US" sz="2000" b="1" dirty="0"/>
              <a:t>lagged version of the series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/>
              <a:t>A lagged series is a “copy” of the original </a:t>
            </a:r>
            <a:r>
              <a:rPr lang="en-US" altLang="en-US" sz="2000" dirty="0" smtClean="0"/>
              <a:t>series which </a:t>
            </a:r>
            <a:r>
              <a:rPr lang="en-US" altLang="en-US" sz="2000" dirty="0"/>
              <a:t>is moved forward one or more time periods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/>
              <a:t>A lagged series with </a:t>
            </a:r>
            <a:r>
              <a:rPr lang="en-US" altLang="en-US" sz="2000" dirty="0" smtClean="0"/>
              <a:t>lag-1 is </a:t>
            </a:r>
            <a:r>
              <a:rPr lang="en-US" altLang="en-US" sz="2000" dirty="0"/>
              <a:t>the original series moved forward one time </a:t>
            </a:r>
            <a:r>
              <a:rPr lang="en-US" altLang="en-US" sz="2000" dirty="0" smtClean="0"/>
              <a:t>period.</a:t>
            </a:r>
          </a:p>
          <a:p>
            <a:pPr lvl="1"/>
            <a:r>
              <a:rPr lang="en-US" altLang="en-US" sz="2000" dirty="0" smtClean="0"/>
              <a:t>A </a:t>
            </a:r>
            <a:r>
              <a:rPr lang="en-US" altLang="en-US" sz="2000" dirty="0"/>
              <a:t>lagged series with </a:t>
            </a:r>
            <a:r>
              <a:rPr lang="en-US" altLang="en-US" sz="2000" dirty="0" smtClean="0"/>
              <a:t>lag-2 is </a:t>
            </a:r>
            <a:r>
              <a:rPr lang="en-US" altLang="en-US" sz="2000" dirty="0"/>
              <a:t>the original series moved forward two time periods,</a:t>
            </a:r>
            <a:endParaRPr lang="en-US" altLang="en-US" sz="2000" dirty="0" smtClean="0"/>
          </a:p>
          <a:p>
            <a:pPr lvl="2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985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Computing Autocorrelation:</a:t>
            </a:r>
          </a:p>
          <a:p>
            <a:pPr lvl="1"/>
            <a:r>
              <a:rPr lang="en-US" altLang="en-US" sz="2000" dirty="0"/>
              <a:t>Next, to compute the lag-1 autocorrelation, which measures the linear </a:t>
            </a:r>
            <a:r>
              <a:rPr lang="en-US" altLang="en-US" sz="2000" dirty="0" smtClean="0"/>
              <a:t>relationship between </a:t>
            </a:r>
            <a:r>
              <a:rPr lang="en-US" altLang="en-US" sz="2000" dirty="0"/>
              <a:t>values in consecutive time periods, we compute the </a:t>
            </a:r>
            <a:r>
              <a:rPr lang="en-US" altLang="en-US" sz="2000" dirty="0" smtClean="0"/>
              <a:t>correlation.</a:t>
            </a:r>
          </a:p>
          <a:p>
            <a:pPr lvl="1"/>
            <a:endParaRPr lang="en-US" altLang="en-US" sz="2000" dirty="0" smtClean="0"/>
          </a:p>
          <a:p>
            <a:pPr lvl="2"/>
            <a:endParaRPr lang="en-US" altLang="en-US" sz="2000" dirty="0" smtClean="0"/>
          </a:p>
          <a:p>
            <a:pPr lvl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04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endParaRPr lang="en-US" altLang="en-US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200150"/>
            <a:ext cx="8153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6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Regression – Based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/>
              <a:t>Computing Autocorrelation:</a:t>
            </a:r>
          </a:p>
          <a:p>
            <a:pPr lvl="1"/>
            <a:r>
              <a:rPr lang="en-US" altLang="en-US" sz="2000" dirty="0"/>
              <a:t>A few typical autocorrelation behaviors that are useful to explore are</a:t>
            </a:r>
            <a:r>
              <a:rPr lang="en-US" altLang="en-US" sz="2000" dirty="0" smtClean="0"/>
              <a:t>:</a:t>
            </a:r>
          </a:p>
          <a:p>
            <a:pPr lvl="2"/>
            <a:r>
              <a:rPr lang="en-US" altLang="en-US" sz="2000" dirty="0"/>
              <a:t>Strong autocorrelation (positive or negative) at a lag k larger than </a:t>
            </a:r>
            <a:r>
              <a:rPr lang="en-US" altLang="en-US" sz="2000" dirty="0" smtClean="0"/>
              <a:t>1: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It </a:t>
            </a:r>
            <a:r>
              <a:rPr lang="en-US" sz="2000" dirty="0"/>
              <a:t>reflects a cyclical </a:t>
            </a:r>
            <a:r>
              <a:rPr lang="en-US" sz="2000" dirty="0" smtClean="0"/>
              <a:t>pattern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/>
              <a:t>Positive lag-1 </a:t>
            </a:r>
            <a:r>
              <a:rPr lang="en-US" altLang="en-US" sz="2000" dirty="0" smtClean="0"/>
              <a:t>autocorrelation: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en-US" sz="2000" dirty="0"/>
              <a:t>a </a:t>
            </a:r>
            <a:r>
              <a:rPr lang="en-US" altLang="en-US" sz="2000" dirty="0" smtClean="0"/>
              <a:t>series where </a:t>
            </a:r>
            <a:r>
              <a:rPr lang="en-US" altLang="en-US" sz="2000" dirty="0"/>
              <a:t>consecutive values move generally in the same </a:t>
            </a:r>
            <a:r>
              <a:rPr lang="en-US" altLang="en-US" sz="2000" dirty="0" smtClean="0"/>
              <a:t>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/>
              <a:t>Negative lag-1 </a:t>
            </a:r>
            <a:r>
              <a:rPr lang="en-US" altLang="en-US" sz="2000" dirty="0" smtClean="0"/>
              <a:t>autocorrelation: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en-US" sz="2000" dirty="0"/>
              <a:t>It reflects swings in the series, where </a:t>
            </a:r>
            <a:r>
              <a:rPr lang="en-US" altLang="en-US" sz="2000" dirty="0" smtClean="0"/>
              <a:t>high values </a:t>
            </a:r>
            <a:r>
              <a:rPr lang="en-US" altLang="en-US" sz="2000" dirty="0"/>
              <a:t>are immediately followed by low values and vice versa.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366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Quantitative Forecasting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Select several forecasting methods</a:t>
            </a:r>
          </a:p>
          <a:p>
            <a:r>
              <a:rPr lang="en-US" altLang="en-US" sz="1800" dirty="0"/>
              <a:t>‘Forecast’ the </a:t>
            </a:r>
            <a:r>
              <a:rPr lang="en-US" altLang="en-US" sz="1800" b="1" dirty="0"/>
              <a:t>past</a:t>
            </a:r>
          </a:p>
          <a:p>
            <a:r>
              <a:rPr lang="en-US" altLang="en-US" sz="1800" dirty="0"/>
              <a:t>Evaluate forecasts </a:t>
            </a:r>
          </a:p>
          <a:p>
            <a:r>
              <a:rPr lang="en-US" altLang="en-US" sz="1800" dirty="0"/>
              <a:t>Select </a:t>
            </a:r>
            <a:r>
              <a:rPr lang="en-US" altLang="en-US" sz="1800" b="1" dirty="0"/>
              <a:t>best</a:t>
            </a:r>
            <a:r>
              <a:rPr lang="en-US" altLang="en-US" sz="1800" dirty="0"/>
              <a:t> method</a:t>
            </a:r>
          </a:p>
          <a:p>
            <a:r>
              <a:rPr lang="en-US" altLang="en-US" sz="1800" dirty="0"/>
              <a:t>Forecast the </a:t>
            </a:r>
            <a:r>
              <a:rPr lang="en-US" altLang="en-US" sz="1800" b="1" dirty="0"/>
              <a:t>future</a:t>
            </a:r>
          </a:p>
          <a:p>
            <a:r>
              <a:rPr lang="en-US" altLang="en-US" sz="1800" dirty="0"/>
              <a:t>Monitor </a:t>
            </a:r>
            <a:r>
              <a:rPr lang="en-US" altLang="en-US" sz="1800" b="1" dirty="0"/>
              <a:t>continuously</a:t>
            </a:r>
            <a:r>
              <a:rPr lang="en-US" altLang="en-US" sz="1800" dirty="0"/>
              <a:t> forecast accuracy</a:t>
            </a:r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9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Quantitative Forecasting Methods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 smtClean="0"/>
              <a:t>Time Series Models</a:t>
            </a:r>
          </a:p>
          <a:p>
            <a:pPr lvl="1"/>
            <a:r>
              <a:rPr lang="en-US" altLang="en-US" sz="2000" dirty="0" smtClean="0"/>
              <a:t>Moving Average </a:t>
            </a:r>
          </a:p>
          <a:p>
            <a:pPr lvl="1"/>
            <a:r>
              <a:rPr lang="en-US" altLang="en-US" sz="2000" dirty="0" smtClean="0"/>
              <a:t>Exponential Smoothing</a:t>
            </a:r>
          </a:p>
          <a:p>
            <a:pPr lvl="1"/>
            <a:r>
              <a:rPr lang="en-US" altLang="en-US" sz="2000" dirty="0" smtClean="0"/>
              <a:t>Trend Models</a:t>
            </a:r>
          </a:p>
          <a:p>
            <a:r>
              <a:rPr lang="en-US" altLang="en-US" sz="2000" dirty="0" smtClean="0"/>
              <a:t>Causal Models</a:t>
            </a:r>
          </a:p>
          <a:p>
            <a:pPr lvl="1"/>
            <a:r>
              <a:rPr lang="en-US" altLang="en-US" sz="2000" dirty="0" smtClean="0"/>
              <a:t>Regression</a:t>
            </a:r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Time Series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/>
              <a:t>Time series forecasting is performed in nearly every organization that works </a:t>
            </a:r>
            <a:r>
              <a:rPr lang="en-US" altLang="en-US" sz="2000" dirty="0" smtClean="0"/>
              <a:t>with quantifiable </a:t>
            </a:r>
            <a:r>
              <a:rPr lang="en-US" altLang="en-US" sz="2000" dirty="0"/>
              <a:t>data</a:t>
            </a:r>
            <a:r>
              <a:rPr lang="en-US" altLang="en-US" sz="2000" dirty="0" smtClean="0"/>
              <a:t>..</a:t>
            </a:r>
          </a:p>
          <a:p>
            <a:pPr lvl="1"/>
            <a:r>
              <a:rPr lang="en-US" altLang="en-US" sz="2000" dirty="0" smtClean="0"/>
              <a:t>Retail stores</a:t>
            </a:r>
          </a:p>
          <a:p>
            <a:pPr lvl="1"/>
            <a:r>
              <a:rPr lang="en-US" altLang="en-US" sz="2000" dirty="0" smtClean="0"/>
              <a:t>Energy Companies</a:t>
            </a:r>
          </a:p>
          <a:p>
            <a:pPr lvl="1"/>
            <a:r>
              <a:rPr lang="en-US" altLang="en-US" sz="2000" dirty="0" smtClean="0"/>
              <a:t>Educational Institutions</a:t>
            </a:r>
          </a:p>
          <a:p>
            <a:pPr lvl="1"/>
            <a:r>
              <a:rPr lang="en-US" altLang="en-US" sz="2000" dirty="0" smtClean="0"/>
              <a:t>International Financial Organizations</a:t>
            </a:r>
          </a:p>
          <a:p>
            <a:pPr lvl="1"/>
            <a:r>
              <a:rPr lang="en-US" altLang="en-US" sz="2000" dirty="0" smtClean="0"/>
              <a:t>Transportation</a:t>
            </a:r>
            <a:r>
              <a:rPr lang="en-US" altLang="en-US" sz="2000" dirty="0" smtClean="0"/>
              <a:t> companies</a:t>
            </a:r>
          </a:p>
          <a:p>
            <a:pPr lvl="1"/>
            <a:r>
              <a:rPr lang="en-US" altLang="en-US" sz="2000" dirty="0" smtClean="0"/>
              <a:t>Banks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8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Time Series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/>
              <a:t>Set of evenly spaced numerical data</a:t>
            </a:r>
          </a:p>
          <a:p>
            <a:pPr lvl="1"/>
            <a:r>
              <a:rPr lang="en-US" altLang="en-US" sz="2000" dirty="0"/>
              <a:t>Obtained by observing response variable at regular time periods</a:t>
            </a:r>
          </a:p>
          <a:p>
            <a:r>
              <a:rPr lang="en-US" altLang="en-US" sz="2000" dirty="0"/>
              <a:t>Forecast based only on past values</a:t>
            </a:r>
          </a:p>
          <a:p>
            <a:pPr lvl="1"/>
            <a:r>
              <a:rPr lang="en-US" altLang="en-US" sz="2000" dirty="0"/>
              <a:t>Assumes that factors influencing past, present, &amp; future will </a:t>
            </a:r>
            <a:r>
              <a:rPr lang="en-US" altLang="en-US" sz="2000" dirty="0" smtClean="0"/>
              <a:t>continue</a:t>
            </a:r>
          </a:p>
          <a:p>
            <a:r>
              <a:rPr lang="en-US" altLang="en-US" sz="2000" dirty="0" smtClean="0"/>
              <a:t>Example</a:t>
            </a:r>
          </a:p>
          <a:p>
            <a:pPr lvl="1"/>
            <a:r>
              <a:rPr lang="en-US" altLang="en-US" sz="2000" dirty="0"/>
              <a:t>Year:	1995	1996	1997	1998	1999</a:t>
            </a:r>
          </a:p>
          <a:p>
            <a:pPr lvl="1"/>
            <a:r>
              <a:rPr lang="en-US" altLang="en-US" sz="2000" dirty="0"/>
              <a:t>Sales:	78.7	63.5	89.7	93.2	92.1	</a:t>
            </a:r>
            <a:endParaRPr lang="en-US" altLang="en-US" sz="2000" dirty="0" smtClean="0"/>
          </a:p>
          <a:p>
            <a:r>
              <a:rPr lang="en-US" altLang="en-US" sz="2000" dirty="0" smtClean="0"/>
              <a:t>Single Time Series</a:t>
            </a:r>
          </a:p>
          <a:p>
            <a:r>
              <a:rPr lang="en-US" altLang="en-US" sz="2000" dirty="0" smtClean="0"/>
              <a:t>Multiple Time Series 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(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e.g</a:t>
            </a:r>
            <a:r>
              <a:rPr lang="en-US" altLang="en-US" sz="2000" dirty="0" smtClean="0">
                <a:sym typeface="Wingdings" panose="05000000000000000000" pitchFamily="2" charset="2"/>
              </a:rPr>
              <a:t>: Monthly sales of Multiple products)  forecast each series individually. 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Descriptive vs. Predictive Modeling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2000" dirty="0"/>
              <a:t>In </a:t>
            </a:r>
            <a:r>
              <a:rPr lang="en-US" altLang="en-US" sz="2000" b="1" dirty="0"/>
              <a:t>descriptive modeling</a:t>
            </a:r>
            <a:r>
              <a:rPr lang="en-US" altLang="en-US" sz="2000" dirty="0"/>
              <a:t>, or </a:t>
            </a:r>
            <a:r>
              <a:rPr lang="en-US" altLang="en-US" sz="2000" b="1" dirty="0"/>
              <a:t>time series analysis</a:t>
            </a:r>
            <a:r>
              <a:rPr lang="en-US" altLang="en-US" sz="2000" dirty="0"/>
              <a:t>, a </a:t>
            </a:r>
            <a:r>
              <a:rPr lang="en-US" altLang="en-US" sz="2000" b="1" dirty="0"/>
              <a:t>time series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modeled to determine its components in terms of </a:t>
            </a:r>
            <a:r>
              <a:rPr lang="en-US" altLang="en-US" sz="2000" b="1" dirty="0"/>
              <a:t>seasonal patterns</a:t>
            </a:r>
            <a:r>
              <a:rPr lang="en-US" altLang="en-US" sz="2000" dirty="0" smtClean="0"/>
              <a:t>, </a:t>
            </a:r>
            <a:r>
              <a:rPr lang="en-US" altLang="en-US" sz="2000" b="1" dirty="0" smtClean="0"/>
              <a:t>trends</a:t>
            </a:r>
            <a:r>
              <a:rPr lang="en-US" altLang="en-US" sz="2000" dirty="0"/>
              <a:t>, relation to external factors, </a:t>
            </a:r>
            <a:r>
              <a:rPr lang="en-US" altLang="en-US" sz="2000" dirty="0" smtClean="0"/>
              <a:t>etc. </a:t>
            </a: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/>
              <a:t>These can then be used for </a:t>
            </a:r>
            <a:r>
              <a:rPr lang="en-US" sz="2000" dirty="0" smtClean="0"/>
              <a:t>decision making and </a:t>
            </a:r>
            <a:r>
              <a:rPr lang="en-US" sz="2000" dirty="0"/>
              <a:t>policy </a:t>
            </a:r>
            <a:r>
              <a:rPr lang="en-US" sz="2000" dirty="0" smtClean="0"/>
              <a:t>formulation</a:t>
            </a:r>
          </a:p>
          <a:p>
            <a:r>
              <a:rPr lang="en-US" altLang="en-US" sz="2000" b="1" dirty="0" smtClean="0"/>
              <a:t>Time </a:t>
            </a:r>
            <a:r>
              <a:rPr lang="en-US" altLang="en-US" sz="2000" b="1" dirty="0"/>
              <a:t>series forecasting</a:t>
            </a:r>
            <a:r>
              <a:rPr lang="en-US" altLang="en-US" sz="2000" dirty="0"/>
              <a:t> uses the </a:t>
            </a:r>
            <a:r>
              <a:rPr lang="en-US" altLang="en-US" sz="2000" dirty="0" smtClean="0"/>
              <a:t>information in </a:t>
            </a:r>
            <a:r>
              <a:rPr lang="en-US" altLang="en-US" sz="2000" dirty="0"/>
              <a:t>a </a:t>
            </a:r>
            <a:r>
              <a:rPr lang="en-US" altLang="en-US" sz="2000" b="1" dirty="0"/>
              <a:t>time series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to </a:t>
            </a:r>
            <a:r>
              <a:rPr lang="en-US" altLang="en-US" sz="2000" b="1" dirty="0"/>
              <a:t>forecast future </a:t>
            </a:r>
            <a:r>
              <a:rPr lang="en-US" altLang="en-US" sz="2000" b="1" dirty="0" smtClean="0"/>
              <a:t>values </a:t>
            </a:r>
            <a:r>
              <a:rPr lang="en-US" altLang="en-US" sz="2000" dirty="0" smtClean="0"/>
              <a:t>of </a:t>
            </a:r>
            <a:r>
              <a:rPr lang="en-US" altLang="en-US" sz="2000" dirty="0"/>
              <a:t>that series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The goals of these two methods leads to use different methods.</a:t>
            </a:r>
          </a:p>
          <a:p>
            <a:r>
              <a:rPr lang="en-US" altLang="en-US" sz="2000" dirty="0" smtClean="0"/>
              <a:t>The descriptive </a:t>
            </a:r>
            <a:r>
              <a:rPr lang="en-US" altLang="en-US" sz="2000" dirty="0"/>
              <a:t>models might </a:t>
            </a:r>
            <a:r>
              <a:rPr lang="en-US" altLang="en-US" sz="2000" dirty="0" smtClean="0"/>
              <a:t>use “</a:t>
            </a:r>
            <a:r>
              <a:rPr lang="en-US" altLang="en-US" sz="2000" dirty="0"/>
              <a:t>future” </a:t>
            </a:r>
            <a:r>
              <a:rPr lang="en-US" altLang="en-US" sz="2000" dirty="0" smtClean="0"/>
              <a:t>information</a:t>
            </a:r>
            <a:r>
              <a:rPr lang="en-US" altLang="en-US" sz="2000" dirty="0"/>
              <a:t>, whereas forecasting </a:t>
            </a:r>
            <a:r>
              <a:rPr lang="en-US" altLang="en-US" sz="2000" dirty="0" smtClean="0"/>
              <a:t>models cannot</a:t>
            </a:r>
            <a:r>
              <a:rPr lang="en-US" altLang="en-US" sz="2000" dirty="0"/>
              <a:t>.</a:t>
            </a:r>
            <a:endParaRPr lang="en-US" altLang="en-US" sz="20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1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2184</Words>
  <Application>Microsoft Office PowerPoint</Application>
  <PresentationFormat>On-screen Show (16:9)</PresentationFormat>
  <Paragraphs>320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Tinos</vt:lpstr>
      <vt:lpstr>Wingdings</vt:lpstr>
      <vt:lpstr>Fortinbras template</vt:lpstr>
      <vt:lpstr>Microsoft Clip Gallery</vt:lpstr>
      <vt:lpstr>Equation</vt:lpstr>
      <vt:lpstr>Worksheet</vt:lpstr>
      <vt:lpstr>Forecasting Time Series</vt:lpstr>
      <vt:lpstr>Forecasting</vt:lpstr>
      <vt:lpstr>Forecasting Methods</vt:lpstr>
      <vt:lpstr>Forecasting Approaches</vt:lpstr>
      <vt:lpstr>Quantitative Forecasting</vt:lpstr>
      <vt:lpstr>Quantitative Forecasting Methods</vt:lpstr>
      <vt:lpstr>Time Series</vt:lpstr>
      <vt:lpstr>Time Series</vt:lpstr>
      <vt:lpstr>Descriptive vs. Predictive Modeling</vt:lpstr>
      <vt:lpstr>Popular Forecasting Methods in Business</vt:lpstr>
      <vt:lpstr>Time Series Components</vt:lpstr>
      <vt:lpstr>Time Series Components</vt:lpstr>
      <vt:lpstr>Time Series Components</vt:lpstr>
      <vt:lpstr>Time Series Components</vt:lpstr>
      <vt:lpstr>Time Series Components</vt:lpstr>
      <vt:lpstr>Time Series Components</vt:lpstr>
      <vt:lpstr>Time Series Components</vt:lpstr>
      <vt:lpstr>Time Series Components</vt:lpstr>
      <vt:lpstr>Time Series Components</vt:lpstr>
      <vt:lpstr>Time Series Components</vt:lpstr>
      <vt:lpstr>Time Series Components</vt:lpstr>
      <vt:lpstr>Time Series Components</vt:lpstr>
      <vt:lpstr>Data-Partitioning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Regression – Based Forecasting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Windows User</cp:lastModifiedBy>
  <cp:revision>173</cp:revision>
  <dcterms:modified xsi:type="dcterms:W3CDTF">2019-04-10T06:50:30Z</dcterms:modified>
</cp:coreProperties>
</file>