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neighbourhoods_in_Hyderab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2EA0-B874-074A-994E-7A1930BEA071}"/>
              </a:ext>
              <a:ext uri="{C183D7F6-B498-43B3-948B-1728B52AA6E4}">
                <adec:decorative xmlns:adec="http://schemas.microsoft.com/office/drawing/2017/decorative" val="0"/>
              </a:ext>
            </a:extLst>
          </p:cNvPr>
          <p:cNvSpPr>
            <a:spLocks noGrp="1"/>
          </p:cNvSpPr>
          <p:nvPr>
            <p:ph type="ctrTitle"/>
          </p:nvPr>
        </p:nvSpPr>
        <p:spPr>
          <a:xfrm>
            <a:off x="1507067" y="659902"/>
            <a:ext cx="7766936" cy="3390934"/>
          </a:xfrm>
        </p:spPr>
        <p:txBody>
          <a:bodyPr/>
          <a:lstStyle/>
          <a:p>
            <a:r>
              <a:rPr lang="en-GB" dirty="0" err="1"/>
              <a:t>COURSERA</a:t>
            </a:r>
            <a:r>
              <a:rPr lang="en-GB" dirty="0"/>
              <a:t> CAPSTONE</a:t>
            </a:r>
            <a:br>
              <a:rPr lang="en-US" dirty="0"/>
            </a:br>
            <a:r>
              <a:rPr lang="en-GB" dirty="0"/>
              <a:t>IBM APPLIED DATA SCIENCE CAPSTONE PROJECT</a:t>
            </a:r>
            <a:endParaRPr lang="en-DE" dirty="0"/>
          </a:p>
        </p:txBody>
      </p:sp>
      <p:sp>
        <p:nvSpPr>
          <p:cNvPr id="3" name="Subtitle 2">
            <a:extLst>
              <a:ext uri="{FF2B5EF4-FFF2-40B4-BE49-F238E27FC236}">
                <a16:creationId xmlns:a16="http://schemas.microsoft.com/office/drawing/2014/main" id="{8393F685-5476-D64C-B1AA-065C492A1C2E}"/>
              </a:ext>
            </a:extLst>
          </p:cNvPr>
          <p:cNvSpPr>
            <a:spLocks noGrp="1"/>
          </p:cNvSpPr>
          <p:nvPr>
            <p:ph type="subTitle" idx="1"/>
          </p:nvPr>
        </p:nvSpPr>
        <p:spPr/>
        <p:txBody>
          <a:bodyPr/>
          <a:lstStyle/>
          <a:p>
            <a:r>
              <a:rPr lang="en-US" dirty="0"/>
              <a:t>By </a:t>
            </a:r>
            <a:r>
              <a:rPr lang="en-US" dirty="0" err="1"/>
              <a:t>Jyothi</a:t>
            </a:r>
            <a:r>
              <a:rPr lang="en-US" dirty="0"/>
              <a:t> </a:t>
            </a:r>
            <a:r>
              <a:rPr lang="en-US" dirty="0" err="1"/>
              <a:t>Mayuri</a:t>
            </a:r>
            <a:endParaRPr lang="en-DE" dirty="0"/>
          </a:p>
        </p:txBody>
      </p:sp>
    </p:spTree>
    <p:extLst>
      <p:ext uri="{BB962C8B-B14F-4D97-AF65-F5344CB8AC3E}">
        <p14:creationId xmlns:p14="http://schemas.microsoft.com/office/powerpoint/2010/main" val="78262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38D0-92BD-EC44-AA78-9256EEED971A}"/>
              </a:ext>
            </a:extLst>
          </p:cNvPr>
          <p:cNvSpPr>
            <a:spLocks noGrp="1"/>
          </p:cNvSpPr>
          <p:nvPr>
            <p:ph type="title"/>
          </p:nvPr>
        </p:nvSpPr>
        <p:spPr/>
        <p:txBody>
          <a:bodyPr/>
          <a:lstStyle/>
          <a:p>
            <a:r>
              <a:rPr lang="en-US" dirty="0"/>
              <a:t>Examine the clusters</a:t>
            </a:r>
            <a:endParaRPr lang="en-DE" dirty="0"/>
          </a:p>
        </p:txBody>
      </p:sp>
      <p:sp>
        <p:nvSpPr>
          <p:cNvPr id="3" name="Content Placeholder 2">
            <a:extLst>
              <a:ext uri="{FF2B5EF4-FFF2-40B4-BE49-F238E27FC236}">
                <a16:creationId xmlns:a16="http://schemas.microsoft.com/office/drawing/2014/main" id="{4948069C-1E91-8645-860A-2365AE6453D8}"/>
              </a:ext>
            </a:extLst>
          </p:cNvPr>
          <p:cNvSpPr>
            <a:spLocks noGrp="1"/>
          </p:cNvSpPr>
          <p:nvPr>
            <p:ph idx="1"/>
          </p:nvPr>
        </p:nvSpPr>
        <p:spPr>
          <a:xfrm>
            <a:off x="677334" y="1444315"/>
            <a:ext cx="8596668" cy="4597048"/>
          </a:xfrm>
        </p:spPr>
        <p:txBody>
          <a:bodyPr>
            <a:normAutofit/>
          </a:bodyPr>
          <a:lstStyle/>
          <a:p>
            <a:r>
              <a:rPr lang="en-GB" dirty="0"/>
              <a:t>As observations noted from the map , most of the </a:t>
            </a:r>
            <a:r>
              <a:rPr lang="en-US" dirty="0"/>
              <a:t>Restaurants </a:t>
            </a:r>
            <a:r>
              <a:rPr lang="en-GB" dirty="0"/>
              <a:t>are concentrated in the central area of Hyderabad city, with the highest number in cluster </a:t>
            </a:r>
            <a:r>
              <a:rPr lang="en-US" dirty="0"/>
              <a:t>1</a:t>
            </a:r>
            <a:r>
              <a:rPr lang="en-GB" dirty="0"/>
              <a:t> and moderate number in cluster </a:t>
            </a:r>
            <a:r>
              <a:rPr lang="en-US" dirty="0"/>
              <a:t>2.</a:t>
            </a:r>
            <a:r>
              <a:rPr lang="en-GB" dirty="0"/>
              <a:t> On the other hand, cluster </a:t>
            </a:r>
            <a:r>
              <a:rPr lang="en-US" dirty="0"/>
              <a:t>0</a:t>
            </a:r>
            <a:r>
              <a:rPr lang="en-GB" dirty="0"/>
              <a:t> has a very low number. </a:t>
            </a:r>
            <a:endParaRPr lang="en-US" dirty="0"/>
          </a:p>
          <a:p>
            <a:r>
              <a:rPr lang="en-GB" dirty="0"/>
              <a:t>This represents a great opportunity and high potential areas to open new </a:t>
            </a:r>
            <a:r>
              <a:rPr lang="en-US" dirty="0"/>
              <a:t>Restaurant </a:t>
            </a:r>
            <a:r>
              <a:rPr lang="en-GB" dirty="0"/>
              <a:t>as there is very little to no competition . Meanwhile, </a:t>
            </a:r>
            <a:r>
              <a:rPr lang="en-US" dirty="0"/>
              <a:t>Restaurant </a:t>
            </a:r>
            <a:r>
              <a:rPr lang="en-GB" dirty="0"/>
              <a:t>in cluster 1 are likely suffering from intense competition .</a:t>
            </a:r>
            <a:endParaRPr lang="en-US" dirty="0"/>
          </a:p>
          <a:p>
            <a:r>
              <a:rPr lang="en-GB" dirty="0"/>
              <a:t>Therefore, this project recommends property developers to capitalise on these findings to open new </a:t>
            </a:r>
            <a:r>
              <a:rPr lang="en-US" dirty="0"/>
              <a:t>Restaurant </a:t>
            </a:r>
            <a:r>
              <a:rPr lang="en-GB" dirty="0"/>
              <a:t>in neighbourhoods in cluster 0 with little to no competition. </a:t>
            </a:r>
            <a:endParaRPr lang="en-US" dirty="0"/>
          </a:p>
          <a:p>
            <a:r>
              <a:rPr lang="en-GB" dirty="0"/>
              <a:t>Property developers with unique selling propositions to stand out from the competition can also open new shopping malls in neighbourhoods in cluster </a:t>
            </a:r>
            <a:r>
              <a:rPr lang="en-US" dirty="0"/>
              <a:t>2</a:t>
            </a:r>
            <a:r>
              <a:rPr lang="en-GB" dirty="0"/>
              <a:t> with moderate competition. Lastly, property developers are advised to avoid neighbourhoods in cluster</a:t>
            </a:r>
            <a:r>
              <a:rPr lang="en-US" dirty="0"/>
              <a:t> 0</a:t>
            </a:r>
            <a:r>
              <a:rPr lang="en-GB" dirty="0"/>
              <a:t> which already have a high concentration of </a:t>
            </a:r>
            <a:r>
              <a:rPr lang="en-US" dirty="0"/>
              <a:t>Restaurants </a:t>
            </a:r>
            <a:r>
              <a:rPr lang="en-GB" dirty="0"/>
              <a:t>and suffering from intense competition.</a:t>
            </a:r>
            <a:endParaRPr lang="en-DE" dirty="0"/>
          </a:p>
        </p:txBody>
      </p:sp>
    </p:spTree>
    <p:extLst>
      <p:ext uri="{BB962C8B-B14F-4D97-AF65-F5344CB8AC3E}">
        <p14:creationId xmlns:p14="http://schemas.microsoft.com/office/powerpoint/2010/main" val="66548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7EC1-7715-A244-9FC1-C4B4A7992DA4}"/>
              </a:ext>
            </a:extLst>
          </p:cNvPr>
          <p:cNvSpPr>
            <a:spLocks noGrp="1"/>
          </p:cNvSpPr>
          <p:nvPr>
            <p:ph type="title"/>
          </p:nvPr>
        </p:nvSpPr>
        <p:spPr>
          <a:xfrm>
            <a:off x="1113118" y="662471"/>
            <a:ext cx="8160884" cy="756941"/>
          </a:xfrm>
        </p:spPr>
        <p:txBody>
          <a:bodyPr>
            <a:noAutofit/>
          </a:bodyPr>
          <a:lstStyle/>
          <a:p>
            <a:r>
              <a:rPr lang="en-GB" sz="4400" dirty="0"/>
              <a:t>CONCLUSION</a:t>
            </a:r>
            <a:r>
              <a:rPr lang="en-US" sz="4400" dirty="0"/>
              <a:t>:</a:t>
            </a:r>
            <a:endParaRPr lang="en-DE" sz="4400" dirty="0"/>
          </a:p>
        </p:txBody>
      </p:sp>
      <p:sp>
        <p:nvSpPr>
          <p:cNvPr id="3" name="Content Placeholder 2">
            <a:extLst>
              <a:ext uri="{FF2B5EF4-FFF2-40B4-BE49-F238E27FC236}">
                <a16:creationId xmlns:a16="http://schemas.microsoft.com/office/drawing/2014/main" id="{D6473A58-C567-9E43-9325-2F44E355B71A}"/>
              </a:ext>
            </a:extLst>
          </p:cNvPr>
          <p:cNvSpPr>
            <a:spLocks noGrp="1"/>
          </p:cNvSpPr>
          <p:nvPr>
            <p:ph idx="1"/>
          </p:nvPr>
        </p:nvSpPr>
        <p:spPr>
          <a:xfrm>
            <a:off x="1113118" y="1488612"/>
            <a:ext cx="8596668" cy="4960995"/>
          </a:xfrm>
        </p:spPr>
        <p:txBody>
          <a:bodyPr>
            <a:noAutofit/>
          </a:bodyPr>
          <a:lstStyle/>
          <a:p>
            <a:r>
              <a:rPr lang="en-GB" sz="2000"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a:t>
            </a:r>
            <a:r>
              <a:rPr lang="en-US" sz="2000" dirty="0"/>
              <a:t>Restaurant </a:t>
            </a:r>
            <a:r>
              <a:rPr lang="en-GB" sz="2000" dirty="0"/>
              <a:t>.</a:t>
            </a:r>
            <a:endParaRPr lang="en-US" sz="2000" dirty="0"/>
          </a:p>
          <a:p>
            <a:r>
              <a:rPr lang="en-GB" sz="2000" dirty="0"/>
              <a:t> To answer the business question that was raised in the introduction section, the answer proposed by this project is: The neighbourhoods in cluster </a:t>
            </a:r>
            <a:r>
              <a:rPr lang="en-US" sz="2000" dirty="0"/>
              <a:t>2</a:t>
            </a:r>
            <a:r>
              <a:rPr lang="en-GB" sz="2000" dirty="0"/>
              <a:t> are the most preferred locations to open a new </a:t>
            </a:r>
            <a:r>
              <a:rPr lang="en-US" sz="2000" dirty="0"/>
              <a:t>Restaurant.</a:t>
            </a:r>
          </a:p>
          <a:p>
            <a:r>
              <a:rPr lang="en-GB" sz="2000" dirty="0"/>
              <a:t> The findings of this project will help the relevant stakeholders to capitalise on the opportunities on high potential locations while avoiding overcrowded areas in their decisions to open a new </a:t>
            </a:r>
            <a:r>
              <a:rPr lang="en-US" sz="2000" dirty="0"/>
              <a:t>Restaurant </a:t>
            </a:r>
            <a:r>
              <a:rPr lang="en-GB" sz="2000" dirty="0"/>
              <a:t>.</a:t>
            </a:r>
            <a:endParaRPr lang="en-DE" sz="2000" dirty="0"/>
          </a:p>
        </p:txBody>
      </p:sp>
    </p:spTree>
    <p:extLst>
      <p:ext uri="{BB962C8B-B14F-4D97-AF65-F5344CB8AC3E}">
        <p14:creationId xmlns:p14="http://schemas.microsoft.com/office/powerpoint/2010/main" val="266358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6DE8-DFFF-4241-A2A7-7F95DDFBA0A9}"/>
              </a:ext>
            </a:extLst>
          </p:cNvPr>
          <p:cNvSpPr>
            <a:spLocks noGrp="1"/>
          </p:cNvSpPr>
          <p:nvPr>
            <p:ph type="title" idx="4294967295"/>
          </p:nvPr>
        </p:nvSpPr>
        <p:spPr>
          <a:xfrm>
            <a:off x="1084857" y="228989"/>
            <a:ext cx="8537264" cy="6204448"/>
          </a:xfrm>
        </p:spPr>
        <p:txBody>
          <a:bodyPr>
            <a:noAutofit/>
          </a:bodyPr>
          <a:lstStyle/>
          <a:p>
            <a:pPr marL="457200" indent="-457200" fontAlgn="ctr">
              <a:buFont typeface="Wingdings" pitchFamily="2" charset="2"/>
              <a:buChar char="q"/>
            </a:pPr>
            <a:r>
              <a:rPr lang="en-GB" sz="3200" b="1" i="0" u="none" strike="noStrike" cap="all" dirty="0">
                <a:solidFill>
                  <a:schemeClr val="tx1"/>
                </a:solidFill>
                <a:effectLst/>
                <a:latin typeface="Calibri Light" panose="020F0302020204030204" pitchFamily="34" charset="0"/>
              </a:rPr>
              <a:t>INTRODUCTION /BUSINESS PROBLEM</a:t>
            </a:r>
            <a:br>
              <a:rPr lang="en-US" sz="2400" cap="all" dirty="0">
                <a:solidFill>
                  <a:schemeClr val="tx1"/>
                </a:solidFill>
                <a:latin typeface="Calibri Light" panose="020F0302020204030204" pitchFamily="34" charset="0"/>
              </a:rPr>
            </a:br>
            <a:r>
              <a:rPr lang="en-US" sz="2400" b="0" i="0" u="none" strike="noStrike" dirty="0">
                <a:solidFill>
                  <a:schemeClr val="tx1"/>
                </a:solidFill>
                <a:effectLst/>
                <a:latin typeface="Arial" panose="020B0604020202020204" pitchFamily="34" charset="0"/>
              </a:rPr>
              <a:t>1. </a:t>
            </a:r>
            <a:r>
              <a:rPr lang="en-GB" sz="2400" b="0" i="0" u="none" strike="noStrike" dirty="0">
                <a:solidFill>
                  <a:schemeClr val="tx1"/>
                </a:solidFill>
                <a:effectLst/>
                <a:latin typeface="Arial" panose="020B0604020202020204" pitchFamily="34" charset="0"/>
              </a:rPr>
              <a:t>Hyderabad is the capital of Indian state of Telangana.</a:t>
            </a:r>
            <a:br>
              <a:rPr lang="en-US" sz="2400" b="0" i="0" u="none" strike="noStrike" dirty="0">
                <a:solidFill>
                  <a:schemeClr val="tx1"/>
                </a:solidFill>
                <a:effectLst/>
                <a:latin typeface="Arial" panose="020B0604020202020204" pitchFamily="34" charset="0"/>
              </a:rPr>
            </a:br>
            <a:r>
              <a:rPr lang="en-US" sz="2400" b="0" i="0" u="none" strike="noStrike" dirty="0">
                <a:solidFill>
                  <a:schemeClr val="tx1"/>
                </a:solidFill>
                <a:effectLst/>
                <a:latin typeface="Arial" panose="020B0604020202020204" pitchFamily="34" charset="0"/>
              </a:rPr>
              <a:t>2. </a:t>
            </a:r>
            <a:r>
              <a:rPr lang="en-GB" sz="2400" b="0" i="0" u="none" strike="noStrike" dirty="0">
                <a:solidFill>
                  <a:schemeClr val="tx1"/>
                </a:solidFill>
                <a:effectLst/>
                <a:latin typeface="Arial" panose="020B0604020202020204" pitchFamily="34" charset="0"/>
              </a:rPr>
              <a:t>The City is the most populous city in Tel</a:t>
            </a:r>
            <a:r>
              <a:rPr lang="en-US" sz="2400" b="0" i="0" u="none" strike="noStrike" dirty="0" err="1">
                <a:solidFill>
                  <a:schemeClr val="tx1"/>
                </a:solidFill>
                <a:effectLst/>
                <a:latin typeface="Arial" panose="020B0604020202020204" pitchFamily="34" charset="0"/>
              </a:rPr>
              <a:t>angana</a:t>
            </a:r>
            <a:r>
              <a:rPr lang="en-GB" sz="2400" b="0" i="0" u="none" strike="noStrike" dirty="0">
                <a:solidFill>
                  <a:schemeClr val="tx1"/>
                </a:solidFill>
                <a:effectLst/>
                <a:latin typeface="Arial" panose="020B0604020202020204" pitchFamily="34" charset="0"/>
              </a:rPr>
              <a:t>. It is multicultural. It provides lot of business opportunities and business friendly environment. Hyderabad of today is buzzing with business activities. It is a global hub of business and commerce. </a:t>
            </a:r>
            <a:br>
              <a:rPr lang="en-US" sz="2400" b="0" i="0" u="none" strike="noStrike" dirty="0">
                <a:solidFill>
                  <a:schemeClr val="tx1"/>
                </a:solidFill>
                <a:effectLst/>
                <a:latin typeface="Arial" panose="020B0604020202020204" pitchFamily="34" charset="0"/>
              </a:rPr>
            </a:br>
            <a:r>
              <a:rPr lang="en-US" sz="2400" dirty="0">
                <a:solidFill>
                  <a:schemeClr val="tx1"/>
                </a:solidFill>
                <a:latin typeface="Arial" panose="020B0604020202020204" pitchFamily="34" charset="0"/>
              </a:rPr>
              <a:t>3.</a:t>
            </a:r>
            <a:r>
              <a:rPr lang="en-US" sz="2400" b="0" i="0" u="none" strike="noStrike" dirty="0">
                <a:solidFill>
                  <a:schemeClr val="tx1"/>
                </a:solidFill>
                <a:effectLst/>
                <a:latin typeface="Arial" panose="020B0604020202020204" pitchFamily="34" charset="0"/>
              </a:rPr>
              <a:t> </a:t>
            </a:r>
            <a:r>
              <a:rPr lang="en-GB" sz="2400" b="0" i="0" u="none" strike="noStrike" dirty="0">
                <a:solidFill>
                  <a:schemeClr val="tx1"/>
                </a:solidFill>
                <a:effectLst/>
                <a:latin typeface="Arial" panose="020B0604020202020204" pitchFamily="34" charset="0"/>
              </a:rPr>
              <a:t>The city is a major </a:t>
            </a:r>
            <a:r>
              <a:rPr lang="en-US" sz="2400" dirty="0">
                <a:solidFill>
                  <a:schemeClr val="tx1"/>
                </a:solidFill>
                <a:latin typeface="Arial" panose="020B0604020202020204" pitchFamily="34" charset="0"/>
              </a:rPr>
              <a:t>center</a:t>
            </a:r>
            <a:r>
              <a:rPr lang="en-GB" sz="2400" b="0" i="0" u="none" strike="noStrike" dirty="0">
                <a:solidFill>
                  <a:schemeClr val="tx1"/>
                </a:solidFill>
                <a:effectLst/>
                <a:latin typeface="Arial" panose="020B0604020202020204" pitchFamily="34" charset="0"/>
              </a:rPr>
              <a:t> for banking and finance, retailing, world trade, transportation, tourism, real estate, new media, traditional media, advertising, legal services, accountancy, insurance , fashion.</a:t>
            </a:r>
            <a:br>
              <a:rPr lang="en-GB" sz="2400" b="0" i="0" u="none" strike="noStrike" dirty="0">
                <a:solidFill>
                  <a:schemeClr val="tx1"/>
                </a:solidFill>
                <a:effectLst/>
                <a:latin typeface="Arial" panose="020B0604020202020204" pitchFamily="34" charset="0"/>
              </a:rPr>
            </a:br>
            <a:r>
              <a:rPr lang="en-US" sz="2400" dirty="0">
                <a:solidFill>
                  <a:schemeClr val="tx1"/>
                </a:solidFill>
                <a:latin typeface="Arial" panose="020B0604020202020204" pitchFamily="34" charset="0"/>
              </a:rPr>
              <a:t>4.</a:t>
            </a:r>
            <a:r>
              <a:rPr lang="en-US" sz="2400" b="0" i="0" u="none" strike="noStrike" dirty="0">
                <a:solidFill>
                  <a:schemeClr val="tx1"/>
                </a:solidFill>
                <a:effectLst/>
                <a:latin typeface="Arial" panose="020B0604020202020204" pitchFamily="34" charset="0"/>
              </a:rPr>
              <a:t>  </a:t>
            </a:r>
            <a:r>
              <a:rPr lang="en-GB" sz="2400" b="0" i="0" u="none" strike="noStrike" dirty="0">
                <a:solidFill>
                  <a:schemeClr val="tx1"/>
                </a:solidFill>
                <a:effectLst/>
                <a:latin typeface="Arial" panose="020B0604020202020204" pitchFamily="34" charset="0"/>
              </a:rPr>
              <a:t>This also means that the market is highly competitive. Although you will find many restaurants in the city</a:t>
            </a:r>
            <a:r>
              <a:rPr lang="en-US" sz="2400" dirty="0">
                <a:solidFill>
                  <a:schemeClr val="tx1"/>
                </a:solidFill>
                <a:latin typeface="Arial" panose="020B0604020202020204" pitchFamily="34" charset="0"/>
              </a:rPr>
              <a:t>, </a:t>
            </a:r>
            <a:r>
              <a:rPr lang="en-GB" sz="2400" b="0" i="0" u="none" strike="noStrike" dirty="0">
                <a:solidFill>
                  <a:schemeClr val="tx1"/>
                </a:solidFill>
                <a:effectLst/>
                <a:latin typeface="Arial" panose="020B0604020202020204" pitchFamily="34" charset="0"/>
              </a:rPr>
              <a:t>still there is ample scope for new restaurants to make  good money. Theme-based restaurants can be a profitable business venture in the city of Hyderabad.</a:t>
            </a:r>
            <a:br>
              <a:rPr lang="en-GB" sz="2400" b="0" i="0" u="none" strike="noStrike" dirty="0">
                <a:solidFill>
                  <a:schemeClr val="tx1"/>
                </a:solidFill>
                <a:effectLst/>
                <a:latin typeface="Arial" panose="020B0604020202020204" pitchFamily="34" charset="0"/>
              </a:rPr>
            </a:br>
            <a:endParaRPr lang="en-DE" sz="2400" dirty="0">
              <a:solidFill>
                <a:schemeClr val="tx1"/>
              </a:solidFill>
            </a:endParaRPr>
          </a:p>
        </p:txBody>
      </p:sp>
    </p:spTree>
    <p:extLst>
      <p:ext uri="{BB962C8B-B14F-4D97-AF65-F5344CB8AC3E}">
        <p14:creationId xmlns:p14="http://schemas.microsoft.com/office/powerpoint/2010/main" val="375756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702D-3E3B-6149-BE27-9D5919B52F9C}"/>
              </a:ext>
            </a:extLst>
          </p:cNvPr>
          <p:cNvSpPr>
            <a:spLocks noGrp="1"/>
          </p:cNvSpPr>
          <p:nvPr>
            <p:ph type="title"/>
          </p:nvPr>
        </p:nvSpPr>
        <p:spPr>
          <a:xfrm>
            <a:off x="527922" y="42926"/>
            <a:ext cx="8596668" cy="1320800"/>
          </a:xfrm>
        </p:spPr>
        <p:txBody>
          <a:bodyPr/>
          <a:lstStyle/>
          <a:p>
            <a:r>
              <a:rPr lang="en-GB" b="1" i="0" dirty="0">
                <a:effectLst/>
                <a:latin typeface=".SFUI-Bold"/>
              </a:rPr>
              <a:t>Problem Description:</a:t>
            </a:r>
            <a:endParaRPr lang="en-GB" dirty="0">
              <a:effectLst/>
              <a:latin typeface=".AppleSystemUIFont"/>
            </a:endParaRPr>
          </a:p>
        </p:txBody>
      </p:sp>
      <p:sp>
        <p:nvSpPr>
          <p:cNvPr id="3" name="Content Placeholder 2">
            <a:extLst>
              <a:ext uri="{FF2B5EF4-FFF2-40B4-BE49-F238E27FC236}">
                <a16:creationId xmlns:a16="http://schemas.microsoft.com/office/drawing/2014/main" id="{400924F2-EA2D-1E40-A76D-2278BD506313}"/>
              </a:ext>
            </a:extLst>
          </p:cNvPr>
          <p:cNvSpPr>
            <a:spLocks noGrp="1"/>
          </p:cNvSpPr>
          <p:nvPr>
            <p:ph idx="1"/>
          </p:nvPr>
        </p:nvSpPr>
        <p:spPr>
          <a:xfrm>
            <a:off x="291353" y="703326"/>
            <a:ext cx="8596668" cy="3880773"/>
          </a:xfrm>
        </p:spPr>
        <p:txBody>
          <a:bodyPr>
            <a:noAutofit/>
          </a:bodyPr>
          <a:lstStyle/>
          <a:p>
            <a:r>
              <a:rPr lang="en-GB" sz="1600" b="0" i="0" dirty="0">
                <a:effectLst/>
                <a:latin typeface=".SFUI-Regular"/>
              </a:rPr>
              <a:t>A restaurant is a business which prepares and serves food and drink to customers in return for money, either paid before the meal, after the meal, or with an open account. The  Hyderabad City is famous for its excellent cuisine. It's food culture includes an array of international cuisines influenced by the city's immigrant history.</a:t>
            </a:r>
            <a:endParaRPr lang="en-GB" sz="1600" dirty="0">
              <a:effectLst/>
              <a:latin typeface=".AppleSystemUIFont"/>
            </a:endParaRPr>
          </a:p>
          <a:p>
            <a:r>
              <a:rPr lang="en-GB" sz="1600" b="0" i="0" dirty="0">
                <a:effectLst/>
                <a:latin typeface=".SFUI-Regular"/>
              </a:rPr>
              <a:t>It is famous for not just Biryani, but also for fine desserts which satisfy your carvings some of these are </a:t>
            </a:r>
            <a:r>
              <a:rPr lang="en-GB" sz="1600" b="0" i="0" dirty="0" err="1">
                <a:effectLst/>
                <a:latin typeface=".SFUI-Regular"/>
              </a:rPr>
              <a:t>Khubani</a:t>
            </a:r>
            <a:r>
              <a:rPr lang="en-GB" sz="1600" b="0" i="0" dirty="0">
                <a:effectLst/>
                <a:latin typeface=".SFUI-Regular"/>
              </a:rPr>
              <a:t> Ka </a:t>
            </a:r>
            <a:r>
              <a:rPr lang="en-GB" sz="1600" b="0" i="0" dirty="0" err="1">
                <a:effectLst/>
                <a:latin typeface=".SFUI-Regular"/>
              </a:rPr>
              <a:t>Meetha,Shashi</a:t>
            </a:r>
            <a:r>
              <a:rPr lang="en-GB" sz="1600" b="0" i="0" dirty="0">
                <a:effectLst/>
                <a:latin typeface=".SFUI-Regular"/>
              </a:rPr>
              <a:t> </a:t>
            </a:r>
            <a:r>
              <a:rPr lang="en-GB" sz="1600" b="0" i="0" dirty="0" err="1">
                <a:effectLst/>
                <a:latin typeface=".SFUI-Regular"/>
              </a:rPr>
              <a:t>Tukda</a:t>
            </a:r>
            <a:r>
              <a:rPr lang="en-GB" sz="1600" b="0" i="0" dirty="0">
                <a:effectLst/>
                <a:latin typeface=".SFUI-Regular"/>
              </a:rPr>
              <a:t>, halwa etc</a:t>
            </a:r>
            <a:endParaRPr lang="en-GB" sz="1600" dirty="0">
              <a:effectLst/>
              <a:latin typeface=".AppleSystemUIFont"/>
            </a:endParaRPr>
          </a:p>
          <a:p>
            <a:r>
              <a:rPr lang="en-GB" sz="1600" b="0" i="0" dirty="0">
                <a:effectLst/>
                <a:latin typeface=".SFUI-Regular"/>
              </a:rPr>
              <a:t>So it is evident that to survive in such competitive market it is very important to </a:t>
            </a:r>
            <a:r>
              <a:rPr lang="en-US" sz="1600" b="0" i="0" dirty="0">
                <a:effectLst/>
                <a:latin typeface=".SFUI-Regular"/>
              </a:rPr>
              <a:t>strategically </a:t>
            </a:r>
            <a:r>
              <a:rPr lang="en-GB" sz="1600" b="0" i="0" dirty="0">
                <a:effectLst/>
                <a:latin typeface=".SFUI-Regular"/>
              </a:rPr>
              <a:t>plan. Various factors need to be studied </a:t>
            </a:r>
            <a:r>
              <a:rPr lang="en-US" sz="1600" b="0" i="0" dirty="0">
                <a:effectLst/>
                <a:latin typeface=".SFUI-Regular"/>
              </a:rPr>
              <a:t>in order</a:t>
            </a:r>
            <a:r>
              <a:rPr lang="en-GB" sz="1600" b="0" i="0" dirty="0">
                <a:effectLst/>
                <a:latin typeface=".SFUI-Regular"/>
              </a:rPr>
              <a:t> to decide on the Location such as : </a:t>
            </a:r>
            <a:endParaRPr lang="en-GB" sz="1600" dirty="0">
              <a:effectLst/>
              <a:latin typeface=".AppleSystemUIFont"/>
            </a:endParaRPr>
          </a:p>
          <a:p>
            <a:r>
              <a:rPr lang="en-GB" sz="1600" b="0" i="0" dirty="0">
                <a:effectLst/>
                <a:latin typeface=".SFUI-Regular"/>
              </a:rPr>
              <a:t>City Population </a:t>
            </a:r>
            <a:endParaRPr lang="en-GB" sz="1600" dirty="0">
              <a:effectLst/>
              <a:latin typeface=".AppleSystemUIFont"/>
            </a:endParaRPr>
          </a:p>
          <a:p>
            <a:r>
              <a:rPr lang="en-GB" sz="1600" b="0" i="0" dirty="0">
                <a:effectLst/>
                <a:latin typeface=".SFUI-Regular"/>
              </a:rPr>
              <a:t>City Demographics </a:t>
            </a:r>
            <a:endParaRPr lang="en-GB" sz="1600" dirty="0">
              <a:effectLst/>
              <a:latin typeface=".AppleSystemUIFont"/>
            </a:endParaRPr>
          </a:p>
          <a:p>
            <a:r>
              <a:rPr lang="en-GB" sz="1600" b="0" i="0" dirty="0">
                <a:effectLst/>
                <a:latin typeface=".SFUI-Regular"/>
              </a:rPr>
              <a:t>Are there any Farmers Markets, Wholesale markets etc nearby so that the ingredients can be purchased fresh to maintain quality and cost?</a:t>
            </a:r>
            <a:endParaRPr lang="en-GB" sz="1600" dirty="0">
              <a:effectLst/>
              <a:latin typeface=".AppleSystemUIFont"/>
            </a:endParaRPr>
          </a:p>
          <a:p>
            <a:r>
              <a:rPr lang="en-GB" sz="1600" b="0" i="0" dirty="0">
                <a:effectLst/>
                <a:latin typeface=".SFUI-Regular"/>
              </a:rPr>
              <a:t>Are there any venues like Gyms, Entertainment</a:t>
            </a:r>
            <a:r>
              <a:rPr lang="en-US" sz="1600" b="0" i="0" dirty="0">
                <a:effectLst/>
                <a:latin typeface=".SFUI-Regular"/>
              </a:rPr>
              <a:t> </a:t>
            </a:r>
            <a:r>
              <a:rPr lang="en-GB" sz="1600" b="0" i="0" dirty="0">
                <a:effectLst/>
                <a:latin typeface=".SFUI-Regular"/>
              </a:rPr>
              <a:t>zones, Parks etc nearby where floating population is high etc </a:t>
            </a:r>
            <a:endParaRPr lang="en-GB" sz="1600" dirty="0">
              <a:effectLst/>
              <a:latin typeface=".AppleSystemUIFont"/>
            </a:endParaRPr>
          </a:p>
          <a:p>
            <a:r>
              <a:rPr lang="en-GB" sz="1600" b="0" i="0" dirty="0">
                <a:effectLst/>
                <a:latin typeface=".SFUI-Regular"/>
              </a:rPr>
              <a:t>Who are the competitors in that location? </a:t>
            </a:r>
            <a:endParaRPr lang="en-GB" sz="1600" dirty="0">
              <a:effectLst/>
              <a:latin typeface=".AppleSystemUIFont"/>
            </a:endParaRPr>
          </a:p>
          <a:p>
            <a:r>
              <a:rPr lang="en-GB" sz="1600" b="0" i="0" dirty="0">
                <a:effectLst/>
                <a:latin typeface=".SFUI-Regular"/>
              </a:rPr>
              <a:t>Cuisine served / Menu of the competitors </a:t>
            </a:r>
            <a:endParaRPr lang="en-GB" sz="1600" dirty="0">
              <a:effectLst/>
              <a:latin typeface=".AppleSystemUIFont"/>
            </a:endParaRPr>
          </a:p>
          <a:p>
            <a:r>
              <a:rPr lang="en-GB" sz="1600" b="0" i="0" dirty="0">
                <a:effectLst/>
                <a:latin typeface=".SFUI-Regular"/>
              </a:rPr>
              <a:t>The list can go on...</a:t>
            </a:r>
            <a:endParaRPr lang="en-GB" sz="1600" dirty="0">
              <a:effectLst/>
              <a:latin typeface=".AppleSystemUIFont"/>
            </a:endParaRPr>
          </a:p>
          <a:p>
            <a:r>
              <a:rPr lang="en-US" sz="1600" b="0" i="0" dirty="0">
                <a:effectLst/>
                <a:latin typeface=".SFUI-Regular"/>
              </a:rPr>
              <a:t>Even though</a:t>
            </a:r>
            <a:r>
              <a:rPr lang="en-GB" sz="1600" b="0" i="0" dirty="0">
                <a:effectLst/>
                <a:latin typeface=".SFUI-Regular"/>
              </a:rPr>
              <a:t> well funded XYZ Company Ltd. need to choose the correct location to start its first venture.If this is successful they can replicate the same in other locations. First move is very important, thereby choice of location is very important.</a:t>
            </a:r>
            <a:endParaRPr lang="en-GB" sz="1600" dirty="0">
              <a:effectLst/>
              <a:latin typeface=".AppleSystemUIFont"/>
            </a:endParaRPr>
          </a:p>
          <a:p>
            <a:endParaRPr lang="en-DE" sz="1600" dirty="0"/>
          </a:p>
        </p:txBody>
      </p:sp>
    </p:spTree>
    <p:extLst>
      <p:ext uri="{BB962C8B-B14F-4D97-AF65-F5344CB8AC3E}">
        <p14:creationId xmlns:p14="http://schemas.microsoft.com/office/powerpoint/2010/main" val="161214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FAC7-AF3C-9C42-81E5-FF265D7BB6A7}"/>
              </a:ext>
            </a:extLst>
          </p:cNvPr>
          <p:cNvSpPr>
            <a:spLocks noGrp="1"/>
          </p:cNvSpPr>
          <p:nvPr>
            <p:ph type="title"/>
          </p:nvPr>
        </p:nvSpPr>
        <p:spPr>
          <a:xfrm>
            <a:off x="677334" y="609600"/>
            <a:ext cx="8596668" cy="623047"/>
          </a:xfrm>
        </p:spPr>
        <p:txBody>
          <a:bodyPr>
            <a:normAutofit fontScale="90000"/>
          </a:bodyPr>
          <a:lstStyle/>
          <a:p>
            <a:r>
              <a:rPr lang="en-GB" b="1" i="0">
                <a:effectLst/>
                <a:latin typeface=".SFUI-Bold"/>
              </a:rPr>
              <a:t>Target Audience:</a:t>
            </a:r>
            <a:endParaRPr lang="en-GB">
              <a:effectLst/>
              <a:latin typeface=".AppleSystemUIFont"/>
            </a:endParaRPr>
          </a:p>
        </p:txBody>
      </p:sp>
      <p:sp>
        <p:nvSpPr>
          <p:cNvPr id="3" name="Content Placeholder 2">
            <a:extLst>
              <a:ext uri="{FF2B5EF4-FFF2-40B4-BE49-F238E27FC236}">
                <a16:creationId xmlns:a16="http://schemas.microsoft.com/office/drawing/2014/main" id="{1F627E02-64CB-9D4A-80DB-42390EC33E96}"/>
              </a:ext>
            </a:extLst>
          </p:cNvPr>
          <p:cNvSpPr>
            <a:spLocks noGrp="1"/>
          </p:cNvSpPr>
          <p:nvPr>
            <p:ph idx="1"/>
          </p:nvPr>
        </p:nvSpPr>
        <p:spPr>
          <a:xfrm>
            <a:off x="677334" y="1232647"/>
            <a:ext cx="8596668" cy="5490882"/>
          </a:xfrm>
        </p:spPr>
        <p:txBody>
          <a:bodyPr/>
          <a:lstStyle/>
          <a:p>
            <a:r>
              <a:rPr lang="en-GB" b="0" i="0" dirty="0">
                <a:effectLst/>
                <a:latin typeface=".SFUI-Regular"/>
              </a:rPr>
              <a:t>To recommend the correct location, XYZ Company Ltd has appointed me to lead of the Data Science team. The objective is to locate and recommend to the management which neighbourhood of New York city will be best choice to start a restaurant. The Management also expects to understand the rationale of the recommendations made.</a:t>
            </a:r>
            <a:endParaRPr lang="en-GB" dirty="0">
              <a:effectLst/>
              <a:latin typeface=".AppleSystemUIFont"/>
            </a:endParaRPr>
          </a:p>
          <a:p>
            <a:r>
              <a:rPr lang="en-GB" b="0" i="0" dirty="0">
                <a:effectLst/>
                <a:latin typeface=".SFUI-Regular"/>
              </a:rPr>
              <a:t>This would interest anyone who wants to start a new restaurant in New</a:t>
            </a:r>
            <a:r>
              <a:rPr lang="en-US" b="0" i="0" dirty="0">
                <a:effectLst/>
                <a:latin typeface=".SFUI-Regular"/>
              </a:rPr>
              <a:t> York </a:t>
            </a:r>
            <a:r>
              <a:rPr lang="en-GB" b="0" i="0" dirty="0">
                <a:effectLst/>
                <a:latin typeface=".SFUI-Regular"/>
              </a:rPr>
              <a:t>city.</a:t>
            </a:r>
            <a:br>
              <a:rPr lang="en-GB" dirty="0">
                <a:effectLst/>
                <a:latin typeface=".AppleSystemUIFont"/>
              </a:rPr>
            </a:br>
            <a:endParaRPr lang="en-US" dirty="0">
              <a:effectLst/>
              <a:latin typeface=".AppleSystemUIFont"/>
            </a:endParaRPr>
          </a:p>
          <a:p>
            <a:endParaRPr lang="en-US" sz="2000" b="1" dirty="0">
              <a:latin typeface=".AppleSystemUIFont"/>
            </a:endParaRPr>
          </a:p>
          <a:p>
            <a:r>
              <a:rPr lang="en-US" sz="2000" b="1" dirty="0">
                <a:latin typeface=".SFUI-Bold"/>
              </a:rPr>
              <a:t>Success criteria:</a:t>
            </a:r>
            <a:br>
              <a:rPr lang="en-GB" dirty="0">
                <a:effectLst/>
                <a:latin typeface=".AppleSystemUIFont"/>
              </a:rPr>
            </a:br>
            <a:endParaRPr lang="en-GB" dirty="0">
              <a:effectLst/>
              <a:latin typeface=".AppleSystemUIFont"/>
            </a:endParaRPr>
          </a:p>
          <a:p>
            <a:r>
              <a:rPr lang="en-GB" b="0" i="0" dirty="0">
                <a:effectLst/>
                <a:latin typeface=".SFUI-Regular"/>
              </a:rPr>
              <a:t>The success criteria of the project will be a good recommendation of borough/</a:t>
            </a:r>
            <a:r>
              <a:rPr lang="en-US" b="0" i="0" dirty="0">
                <a:effectLst/>
                <a:latin typeface=".SFUI-Regular"/>
              </a:rPr>
              <a:t>Neighborhoods </a:t>
            </a:r>
            <a:r>
              <a:rPr lang="en-GB" b="0" i="0" dirty="0">
                <a:effectLst/>
                <a:latin typeface=".SFUI-Regular"/>
              </a:rPr>
              <a:t>choice to XYZ Company Ltd based</a:t>
            </a:r>
            <a:endParaRPr lang="en-GB" dirty="0">
              <a:effectLst/>
              <a:latin typeface=".AppleSystemUIFont"/>
            </a:endParaRPr>
          </a:p>
        </p:txBody>
      </p:sp>
    </p:spTree>
    <p:extLst>
      <p:ext uri="{BB962C8B-B14F-4D97-AF65-F5344CB8AC3E}">
        <p14:creationId xmlns:p14="http://schemas.microsoft.com/office/powerpoint/2010/main" val="21661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F744-9FA9-164B-8D19-5D2D610CC71F}"/>
              </a:ext>
            </a:extLst>
          </p:cNvPr>
          <p:cNvSpPr>
            <a:spLocks noGrp="1"/>
          </p:cNvSpPr>
          <p:nvPr>
            <p:ph type="title"/>
          </p:nvPr>
        </p:nvSpPr>
        <p:spPr>
          <a:xfrm>
            <a:off x="677334" y="348129"/>
            <a:ext cx="8596668" cy="735106"/>
          </a:xfrm>
        </p:spPr>
        <p:txBody>
          <a:bodyPr>
            <a:normAutofit fontScale="90000"/>
          </a:bodyPr>
          <a:lstStyle/>
          <a:p>
            <a:r>
              <a:rPr lang="en-GB" b="1" i="0" dirty="0">
                <a:effectLst/>
                <a:latin typeface=".SFUI-Bold"/>
              </a:rPr>
              <a:t>Data</a:t>
            </a:r>
            <a:br>
              <a:rPr lang="en-GB" dirty="0">
                <a:effectLst/>
                <a:latin typeface=".AppleSystemUIFont"/>
              </a:rPr>
            </a:br>
            <a:endParaRPr lang="en-DE" dirty="0"/>
          </a:p>
        </p:txBody>
      </p:sp>
      <p:sp>
        <p:nvSpPr>
          <p:cNvPr id="3" name="Content Placeholder 2">
            <a:extLst>
              <a:ext uri="{FF2B5EF4-FFF2-40B4-BE49-F238E27FC236}">
                <a16:creationId xmlns:a16="http://schemas.microsoft.com/office/drawing/2014/main" id="{464F7707-E8AB-394B-A6AB-596000891F8F}"/>
              </a:ext>
            </a:extLst>
          </p:cNvPr>
          <p:cNvSpPr>
            <a:spLocks noGrp="1"/>
          </p:cNvSpPr>
          <p:nvPr>
            <p:ph idx="1"/>
          </p:nvPr>
        </p:nvSpPr>
        <p:spPr>
          <a:xfrm>
            <a:off x="677333" y="933825"/>
            <a:ext cx="8885019" cy="5576046"/>
          </a:xfrm>
        </p:spPr>
        <p:txBody>
          <a:bodyPr>
            <a:noAutofit/>
          </a:bodyPr>
          <a:lstStyle/>
          <a:p>
            <a:r>
              <a:rPr lang="en-GB" sz="2000" b="0" i="0" dirty="0">
                <a:effectLst/>
                <a:latin typeface=".SFUI-Regular"/>
              </a:rPr>
              <a:t>One city will be analysed in this project : </a:t>
            </a:r>
            <a:r>
              <a:rPr lang="en-GB" sz="2000" b="1" i="1" dirty="0">
                <a:effectLst/>
                <a:latin typeface=".SFUI-SemiboldItalic"/>
              </a:rPr>
              <a:t>Hyderabad City</a:t>
            </a:r>
            <a:r>
              <a:rPr lang="en-GB" sz="2000" b="0" i="0" dirty="0">
                <a:effectLst/>
                <a:latin typeface=".SFUI-Regular"/>
              </a:rPr>
              <a:t>.</a:t>
            </a:r>
            <a:endParaRPr lang="en-GB" sz="2000" dirty="0">
              <a:effectLst/>
              <a:latin typeface=".AppleSystemUIFont"/>
            </a:endParaRPr>
          </a:p>
          <a:p>
            <a:r>
              <a:rPr lang="en-GB" sz="2000" b="0" i="0" dirty="0">
                <a:effectLst/>
                <a:latin typeface=".SFUI-Regular"/>
              </a:rPr>
              <a:t>We will be using the below datasets for analysing Hyderabad city</a:t>
            </a:r>
            <a:br>
              <a:rPr lang="en-GB" sz="2000" dirty="0">
                <a:effectLst/>
                <a:latin typeface=".AppleSystemUIFont"/>
              </a:rPr>
            </a:br>
            <a:endParaRPr lang="en-GB" sz="2000" dirty="0">
              <a:effectLst/>
              <a:latin typeface=".AppleSystemUIFont"/>
            </a:endParaRPr>
          </a:p>
          <a:p>
            <a:r>
              <a:rPr lang="en-GB" sz="2000" b="1" i="1" dirty="0">
                <a:effectLst/>
                <a:latin typeface=".SFUI-SemiboldItalic"/>
              </a:rPr>
              <a:t>Data 1 :</a:t>
            </a:r>
            <a:r>
              <a:rPr lang="en-GB" sz="2000" b="0" i="0" dirty="0">
                <a:effectLst/>
                <a:latin typeface=".SFUI-Regular"/>
              </a:rPr>
              <a:t> In order to </a:t>
            </a:r>
            <a:r>
              <a:rPr lang="en-US" sz="2000" b="0" i="0" dirty="0">
                <a:effectLst/>
                <a:latin typeface=".SFUI-Regular"/>
              </a:rPr>
              <a:t>segment </a:t>
            </a:r>
            <a:r>
              <a:rPr lang="en-GB" sz="2000" b="0" i="0" dirty="0">
                <a:effectLst/>
                <a:latin typeface=".SFUI-Regular"/>
              </a:rPr>
              <a:t>the neighbourhoods</a:t>
            </a:r>
            <a:r>
              <a:rPr lang="en-US" sz="2000" b="0" i="0" dirty="0">
                <a:effectLst/>
                <a:latin typeface=".SFUI-Regular"/>
              </a:rPr>
              <a:t> </a:t>
            </a:r>
            <a:r>
              <a:rPr lang="en-GB" sz="2000" b="0" i="0" dirty="0">
                <a:effectLst/>
                <a:latin typeface=".SFUI-Regular"/>
              </a:rPr>
              <a:t>and explore them, we will essentially need a dataset that contains the neighbourhoods that exist in each borough as well as the the latitude and longitude coordinates of each neighbourhood.</a:t>
            </a:r>
            <a:endParaRPr lang="en-GB" sz="2000" dirty="0">
              <a:effectLst/>
              <a:latin typeface=".AppleSystemUIFont"/>
            </a:endParaRPr>
          </a:p>
          <a:p>
            <a:r>
              <a:rPr lang="en-GB" sz="2000" b="0" i="0" dirty="0">
                <a:effectLst/>
                <a:latin typeface=".SFUI-Regular"/>
              </a:rPr>
              <a:t>This dataset exists for free on the web. Link to the dataset is : </a:t>
            </a:r>
            <a:r>
              <a:rPr lang="en-GB" sz="2000" b="0" i="0" dirty="0">
                <a:effectLst/>
                <a:latin typeface=".SFUI-Regular"/>
                <a:hlinkClick r:id="rId2"/>
              </a:rPr>
              <a:t>https://en.wikipedia.org/wiki/List_of_neighbourhoods_in_Hyderabad</a:t>
            </a:r>
            <a:br>
              <a:rPr lang="en-GB" sz="2000" dirty="0">
                <a:effectLst/>
                <a:latin typeface=".AppleSystemUIFont"/>
              </a:rPr>
            </a:br>
            <a:endParaRPr lang="en-GB" sz="2000" dirty="0">
              <a:effectLst/>
              <a:latin typeface=".AppleSystemUIFont"/>
            </a:endParaRPr>
          </a:p>
          <a:p>
            <a:r>
              <a:rPr lang="en-GB" sz="2000" b="1" i="1" dirty="0">
                <a:effectLst/>
                <a:latin typeface=".SFUI-SemiboldItalic"/>
              </a:rPr>
              <a:t>Data 2:</a:t>
            </a:r>
            <a:r>
              <a:rPr lang="en-GB" sz="2000" b="0" i="0" dirty="0">
                <a:effectLst/>
                <a:latin typeface=".SFUI-Regular"/>
              </a:rPr>
              <a:t> Hyderabad city geographical coordinates data will be utilised as input for the Foursquare API, that will be leveraged to provision venues information for each neighbourhood</a:t>
            </a:r>
            <a:r>
              <a:rPr lang="en-US" sz="2000" dirty="0">
                <a:latin typeface=".SFUI-Regular"/>
              </a:rPr>
              <a:t>. </a:t>
            </a:r>
            <a:r>
              <a:rPr lang="en-GB" sz="2000" b="0" i="0" dirty="0">
                <a:effectLst/>
                <a:latin typeface=".SFUI-Regular"/>
              </a:rPr>
              <a:t>We will use the Foursquare API to explore neighbourhoods in Hyderabad City. </a:t>
            </a:r>
            <a:endParaRPr lang="en-GB" sz="2000" dirty="0">
              <a:effectLst/>
              <a:latin typeface=".AppleSystemUIFont"/>
            </a:endParaRPr>
          </a:p>
        </p:txBody>
      </p:sp>
    </p:spTree>
    <p:extLst>
      <p:ext uri="{BB962C8B-B14F-4D97-AF65-F5344CB8AC3E}">
        <p14:creationId xmlns:p14="http://schemas.microsoft.com/office/powerpoint/2010/main" val="250301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69F85E-1E7B-2D4A-B1EA-D885DB6F3762}"/>
              </a:ext>
            </a:extLst>
          </p:cNvPr>
          <p:cNvSpPr txBox="1"/>
          <p:nvPr/>
        </p:nvSpPr>
        <p:spPr>
          <a:xfrm>
            <a:off x="510491" y="298823"/>
            <a:ext cx="7669804" cy="3498725"/>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800" dirty="0">
                <a:solidFill>
                  <a:schemeClr val="tx1">
                    <a:lumMod val="75000"/>
                    <a:lumOff val="25000"/>
                  </a:schemeClr>
                </a:solidFill>
              </a:rPr>
              <a:t>METHODOLOGY</a:t>
            </a:r>
          </a:p>
          <a:p>
            <a:pPr>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Firstly, we need to get the list of </a:t>
            </a:r>
            <a:r>
              <a:rPr lang="en-US" sz="1600" dirty="0" err="1">
                <a:solidFill>
                  <a:schemeClr val="tx1">
                    <a:lumMod val="75000"/>
                    <a:lumOff val="25000"/>
                  </a:schemeClr>
                </a:solidFill>
              </a:rPr>
              <a:t>neighbourhoods</a:t>
            </a:r>
            <a:r>
              <a:rPr lang="en-US" sz="1600" dirty="0">
                <a:solidFill>
                  <a:schemeClr val="tx1">
                    <a:lumMod val="75000"/>
                    <a:lumOff val="25000"/>
                  </a:schemeClr>
                </a:solidFill>
              </a:rPr>
              <a:t> in the city of Hyderabad. Fortunately, the list is available in the Wikipedia page (h​</a:t>
            </a:r>
            <a:r>
              <a:rPr lang="en-US" sz="1600" dirty="0" err="1">
                <a:solidFill>
                  <a:schemeClr val="tx1">
                    <a:lumMod val="75000"/>
                    <a:lumOff val="25000"/>
                  </a:schemeClr>
                </a:solidFill>
              </a:rPr>
              <a:t>ttps</a:t>
            </a:r>
            <a:r>
              <a:rPr lang="en-US" sz="1600" dirty="0">
                <a:solidFill>
                  <a:schemeClr val="tx1">
                    <a:lumMod val="75000"/>
                    <a:lumOff val="25000"/>
                  </a:schemeClr>
                </a:solidFill>
              </a:rPr>
              <a:t>://en.wikipedia.org/wiki/Category:Neighbourhoods_in_Hyderabad,_India)​​.We will do web scraping using Python requests and </a:t>
            </a:r>
            <a:r>
              <a:rPr lang="en-US" sz="1600" dirty="0" err="1">
                <a:solidFill>
                  <a:schemeClr val="tx1">
                    <a:lumMod val="75000"/>
                    <a:lumOff val="25000"/>
                  </a:schemeClr>
                </a:solidFill>
              </a:rPr>
              <a:t>beautifulsoup</a:t>
            </a:r>
            <a:r>
              <a:rPr lang="en-US" sz="1600" dirty="0">
                <a:solidFill>
                  <a:schemeClr val="tx1">
                    <a:lumMod val="75000"/>
                    <a:lumOff val="25000"/>
                  </a:schemeClr>
                </a:solidFill>
              </a:rPr>
              <a:t> packages to extract the list of </a:t>
            </a:r>
            <a:r>
              <a:rPr lang="en-US" sz="1600" dirty="0" err="1">
                <a:solidFill>
                  <a:schemeClr val="tx1">
                    <a:lumMod val="75000"/>
                    <a:lumOff val="25000"/>
                  </a:schemeClr>
                </a:solidFill>
              </a:rPr>
              <a:t>neighbourhoods</a:t>
            </a:r>
            <a:r>
              <a:rPr lang="en-US" sz="1600" dirty="0">
                <a:solidFill>
                  <a:schemeClr val="tx1">
                    <a:lumMod val="75000"/>
                    <a:lumOff val="25000"/>
                  </a:schemeClr>
                </a:solidFill>
              </a:rPr>
              <a:t> data. However, this is just a list of names. We need to get the geographical coordinates in the form of latitude and longitude in order to be able to use Foursquare API. To do so, we will use the wonderful </a:t>
            </a:r>
            <a:r>
              <a:rPr lang="en-US" sz="1600" dirty="0" err="1">
                <a:solidFill>
                  <a:schemeClr val="tx1">
                    <a:lumMod val="75000"/>
                    <a:lumOff val="25000"/>
                  </a:schemeClr>
                </a:solidFill>
              </a:rPr>
              <a:t>Geocoder</a:t>
            </a:r>
            <a:r>
              <a:rPr lang="en-US" sz="1600" dirty="0">
                <a:solidFill>
                  <a:schemeClr val="tx1">
                    <a:lumMod val="75000"/>
                    <a:lumOff val="25000"/>
                  </a:schemeClr>
                </a:solidFill>
              </a:rPr>
              <a:t> package that will allow us to convert the address into geographical coordinates in the form of latitude and longitude. After gathering the data, we will populate the data into a pandas DataFrame and then visualize the </a:t>
            </a:r>
            <a:r>
              <a:rPr lang="en-US" sz="1600" dirty="0" err="1">
                <a:solidFill>
                  <a:schemeClr val="tx1">
                    <a:lumMod val="75000"/>
                    <a:lumOff val="25000"/>
                  </a:schemeClr>
                </a:solidFill>
              </a:rPr>
              <a:t>neighbourhoods</a:t>
            </a:r>
            <a:r>
              <a:rPr lang="en-US" sz="1600" dirty="0">
                <a:solidFill>
                  <a:schemeClr val="tx1">
                    <a:lumMod val="75000"/>
                    <a:lumOff val="25000"/>
                  </a:schemeClr>
                </a:solidFill>
              </a:rPr>
              <a:t> in a map using Folium package. This allows us to perform a sanity check to make sure that the geographical coordinates data returned by </a:t>
            </a:r>
            <a:r>
              <a:rPr lang="en-US" sz="1600" dirty="0" err="1">
                <a:solidFill>
                  <a:schemeClr val="tx1">
                    <a:lumMod val="75000"/>
                    <a:lumOff val="25000"/>
                  </a:schemeClr>
                </a:solidFill>
              </a:rPr>
              <a:t>Geocoder</a:t>
            </a:r>
            <a:r>
              <a:rPr lang="en-US" sz="1600" dirty="0">
                <a:solidFill>
                  <a:schemeClr val="tx1">
                    <a:lumMod val="75000"/>
                    <a:lumOff val="25000"/>
                  </a:schemeClr>
                </a:solidFill>
              </a:rPr>
              <a:t> are correctly plotted in the city of Hyderabad. </a:t>
            </a:r>
          </a:p>
        </p:txBody>
      </p:sp>
      <p:pic>
        <p:nvPicPr>
          <p:cNvPr id="11" name="Picture 11">
            <a:extLst>
              <a:ext uri="{FF2B5EF4-FFF2-40B4-BE49-F238E27FC236}">
                <a16:creationId xmlns:a16="http://schemas.microsoft.com/office/drawing/2014/main" id="{0EA0C486-0415-ED45-86C8-F032E3F76033}"/>
              </a:ext>
            </a:extLst>
          </p:cNvPr>
          <p:cNvPicPr>
            <a:picLocks noGrp="1" noChangeAspect="1"/>
          </p:cNvPicPr>
          <p:nvPr>
            <p:ph idx="1"/>
          </p:nvPr>
        </p:nvPicPr>
        <p:blipFill>
          <a:blip r:embed="rId2"/>
          <a:stretch>
            <a:fillRect/>
          </a:stretch>
        </p:blipFill>
        <p:spPr>
          <a:xfrm>
            <a:off x="373065" y="3897157"/>
            <a:ext cx="7483504" cy="2752214"/>
          </a:xfrm>
          <a:prstGeom prst="rect">
            <a:avLst/>
          </a:prstGeom>
        </p:spPr>
      </p:pic>
    </p:spTree>
    <p:extLst>
      <p:ext uri="{BB962C8B-B14F-4D97-AF65-F5344CB8AC3E}">
        <p14:creationId xmlns:p14="http://schemas.microsoft.com/office/powerpoint/2010/main" val="302850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44784-77EE-CB4F-98DA-1CBBC9459636}"/>
              </a:ext>
            </a:extLst>
          </p:cNvPr>
          <p:cNvSpPr txBox="1"/>
          <p:nvPr/>
        </p:nvSpPr>
        <p:spPr>
          <a:xfrm>
            <a:off x="0" y="331088"/>
            <a:ext cx="12092392" cy="2308324"/>
          </a:xfrm>
          <a:prstGeom prst="rect">
            <a:avLst/>
          </a:prstGeom>
          <a:noFill/>
        </p:spPr>
        <p:txBody>
          <a:bodyPr wrap="square">
            <a:spAutoFit/>
          </a:bodyPr>
          <a:lstStyle/>
          <a:p>
            <a:pPr marL="285750" indent="-285750">
              <a:buFont typeface="Wingdings" pitchFamily="2" charset="2"/>
              <a:buChar char="q"/>
            </a:pPr>
            <a:r>
              <a:rPr lang="en-GB" sz="1800" dirty="0"/>
              <a:t>Next, we will use the Foursquare API to get the top 100 venues that are within a radius of 2000 meters.We need to register a Foursquare Developer Account in order to obtain the Foursquare ID and Foursquare secret key. We then make API calls to Foursquare passing in the geographical coordinates of the neighbourhoods in a Python loop. </a:t>
            </a:r>
            <a:endParaRPr lang="en-US" sz="1800" dirty="0"/>
          </a:p>
          <a:p>
            <a:pPr marL="285750" indent="-285750">
              <a:buFont typeface="Wingdings" pitchFamily="2" charset="2"/>
              <a:buChar char="q"/>
            </a:pPr>
            <a:r>
              <a:rPr lang="en-GB" sz="1800" dirty="0"/>
              <a:t>Foursquare will return the venue data in JSON format and we will extract the venue name, venue category, venue latitude and longitude. </a:t>
            </a:r>
            <a:endParaRPr lang="en-US" sz="1800" dirty="0"/>
          </a:p>
          <a:p>
            <a:pPr marL="285750" indent="-285750">
              <a:buFont typeface="Wingdings" pitchFamily="2" charset="2"/>
              <a:buChar char="q"/>
            </a:pPr>
            <a:r>
              <a:rPr lang="en-GB" sz="1800" dirty="0"/>
              <a:t>With the data, we can check how many venues were returned for each neighbourhood and examine how many unique categories </a:t>
            </a:r>
            <a:r>
              <a:rPr lang="en-US" sz="1800" dirty="0"/>
              <a:t>can be</a:t>
            </a:r>
            <a:r>
              <a:rPr lang="en-GB" sz="1800" dirty="0"/>
              <a:t> curated from all the returned venues​.</a:t>
            </a:r>
            <a:endParaRPr lang="en-DE" dirty="0"/>
          </a:p>
        </p:txBody>
      </p:sp>
      <p:sp>
        <p:nvSpPr>
          <p:cNvPr id="4" name="Title 3">
            <a:extLst>
              <a:ext uri="{FF2B5EF4-FFF2-40B4-BE49-F238E27FC236}">
                <a16:creationId xmlns:a16="http://schemas.microsoft.com/office/drawing/2014/main" id="{DAF87D86-C3D9-DC4B-92F6-8B61093682D6}"/>
              </a:ext>
            </a:extLst>
          </p:cNvPr>
          <p:cNvSpPr>
            <a:spLocks noGrp="1"/>
          </p:cNvSpPr>
          <p:nvPr>
            <p:ph type="title"/>
          </p:nvPr>
        </p:nvSpPr>
        <p:spPr/>
        <p:txBody>
          <a:bodyPr/>
          <a:lstStyle/>
          <a:p>
            <a:endParaRPr lang="en-DE"/>
          </a:p>
        </p:txBody>
      </p:sp>
      <p:sp>
        <p:nvSpPr>
          <p:cNvPr id="5" name="Text Placeholder 4">
            <a:extLst>
              <a:ext uri="{FF2B5EF4-FFF2-40B4-BE49-F238E27FC236}">
                <a16:creationId xmlns:a16="http://schemas.microsoft.com/office/drawing/2014/main" id="{08B318E6-AA55-2E47-8DC5-4C50D9EEF444}"/>
              </a:ext>
            </a:extLst>
          </p:cNvPr>
          <p:cNvSpPr>
            <a:spLocks noGrp="1"/>
          </p:cNvSpPr>
          <p:nvPr>
            <p:ph type="body" idx="1"/>
          </p:nvPr>
        </p:nvSpPr>
        <p:spPr>
          <a:xfrm>
            <a:off x="747060" y="5113859"/>
            <a:ext cx="8596668" cy="860400"/>
          </a:xfrm>
        </p:spPr>
        <p:txBody>
          <a:bodyPr/>
          <a:lstStyle/>
          <a:p>
            <a:endParaRPr lang="en-DE"/>
          </a:p>
        </p:txBody>
      </p:sp>
      <p:pic>
        <p:nvPicPr>
          <p:cNvPr id="6" name="Picture 6">
            <a:extLst>
              <a:ext uri="{FF2B5EF4-FFF2-40B4-BE49-F238E27FC236}">
                <a16:creationId xmlns:a16="http://schemas.microsoft.com/office/drawing/2014/main" id="{2EE50DC6-35E5-994D-8C3E-86E8DAF31408}"/>
              </a:ext>
            </a:extLst>
          </p:cNvPr>
          <p:cNvPicPr>
            <a:picLocks noChangeAspect="1"/>
          </p:cNvPicPr>
          <p:nvPr/>
        </p:nvPicPr>
        <p:blipFill>
          <a:blip r:embed="rId2"/>
          <a:stretch>
            <a:fillRect/>
          </a:stretch>
        </p:blipFill>
        <p:spPr>
          <a:xfrm>
            <a:off x="642472" y="2639412"/>
            <a:ext cx="8666393" cy="2308324"/>
          </a:xfrm>
          <a:prstGeom prst="rect">
            <a:avLst/>
          </a:prstGeom>
        </p:spPr>
      </p:pic>
      <p:pic>
        <p:nvPicPr>
          <p:cNvPr id="7" name="Picture 7">
            <a:extLst>
              <a:ext uri="{FF2B5EF4-FFF2-40B4-BE49-F238E27FC236}">
                <a16:creationId xmlns:a16="http://schemas.microsoft.com/office/drawing/2014/main" id="{A72C652B-6218-7B4D-ABD4-61BCAF6E7946}"/>
              </a:ext>
            </a:extLst>
          </p:cNvPr>
          <p:cNvPicPr>
            <a:picLocks noChangeAspect="1"/>
          </p:cNvPicPr>
          <p:nvPr/>
        </p:nvPicPr>
        <p:blipFill>
          <a:blip r:embed="rId3"/>
          <a:stretch>
            <a:fillRect/>
          </a:stretch>
        </p:blipFill>
        <p:spPr>
          <a:xfrm>
            <a:off x="642471" y="4855882"/>
            <a:ext cx="8701257" cy="1918770"/>
          </a:xfrm>
          <a:prstGeom prst="rect">
            <a:avLst/>
          </a:prstGeom>
        </p:spPr>
      </p:pic>
    </p:spTree>
    <p:extLst>
      <p:ext uri="{BB962C8B-B14F-4D97-AF65-F5344CB8AC3E}">
        <p14:creationId xmlns:p14="http://schemas.microsoft.com/office/powerpoint/2010/main" val="198659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B746B-7122-A049-B136-6A6D455D247F}"/>
              </a:ext>
            </a:extLst>
          </p:cNvPr>
          <p:cNvSpPr txBox="1"/>
          <p:nvPr/>
        </p:nvSpPr>
        <p:spPr>
          <a:xfrm>
            <a:off x="535392" y="610136"/>
            <a:ext cx="8977157" cy="6247864"/>
          </a:xfrm>
          <a:prstGeom prst="rect">
            <a:avLst/>
          </a:prstGeom>
          <a:noFill/>
        </p:spPr>
        <p:txBody>
          <a:bodyPr wrap="square">
            <a:spAutoFit/>
          </a:bodyPr>
          <a:lstStyle/>
          <a:p>
            <a:pPr marL="342900" indent="-342900">
              <a:buFont typeface="Wingdings" pitchFamily="2" charset="2"/>
              <a:buChar char="q"/>
            </a:pPr>
            <a:r>
              <a:rPr lang="en-GB" sz="2000" dirty="0"/>
              <a:t> T​hen, we will analyse each neighbourhood by grouping the rows by neighbourhood and taking the mean of the frequency of occurrence of each venue category. By doing so, we are also preparing the data for use in clustering. </a:t>
            </a:r>
            <a:endParaRPr lang="en-US" sz="2000" dirty="0"/>
          </a:p>
          <a:p>
            <a:pPr marL="342900" indent="-342900">
              <a:buFont typeface="Wingdings" pitchFamily="2" charset="2"/>
              <a:buChar char="q"/>
            </a:pPr>
            <a:r>
              <a:rPr lang="en-GB" sz="2000" dirty="0"/>
              <a:t>Since we are analysing the “</a:t>
            </a:r>
            <a:r>
              <a:rPr lang="en-US" sz="2000" dirty="0"/>
              <a:t>Restaurant</a:t>
            </a:r>
            <a:r>
              <a:rPr lang="en-GB" sz="2000" dirty="0"/>
              <a:t>” data, we will filter the “</a:t>
            </a:r>
            <a:r>
              <a:rPr lang="en-US" sz="2000" dirty="0"/>
              <a:t>Restaurant</a:t>
            </a:r>
            <a:r>
              <a:rPr lang="en-GB" sz="2000" dirty="0"/>
              <a:t>” as venue allocates every data point to the nearest cluster, while keeping the centroids as small as possible. </a:t>
            </a:r>
            <a:endParaRPr lang="en-US" sz="2000" dirty="0"/>
          </a:p>
          <a:p>
            <a:pPr marL="342900" indent="-342900">
              <a:buFont typeface="Wingdings" pitchFamily="2" charset="2"/>
              <a:buChar char="q"/>
            </a:pPr>
            <a:r>
              <a:rPr lang="en-GB" sz="2000" dirty="0"/>
              <a:t>It is one of the simplest and popular unsupervised machine learning algorithms and is particularly suited to solve the problem for this project. We will cluster the neighbourhoods into 3 clusters based on their frequency of occurrence for “</a:t>
            </a:r>
            <a:r>
              <a:rPr lang="en-US" sz="2000" dirty="0"/>
              <a:t>Restaurant</a:t>
            </a:r>
            <a:r>
              <a:rPr lang="en-GB" sz="2000" dirty="0"/>
              <a:t>”. The results will allow us to identify which neighbourhoods have a higher concentration of </a:t>
            </a:r>
            <a:r>
              <a:rPr lang="en-US" sz="2000" dirty="0"/>
              <a:t>Restaurants </a:t>
            </a:r>
            <a:r>
              <a:rPr lang="en-GB" sz="2000" dirty="0"/>
              <a:t>while which neighbourhoods have a fewer number of </a:t>
            </a:r>
            <a:r>
              <a:rPr lang="en-US" sz="2000" dirty="0"/>
              <a:t>Restaurants </a:t>
            </a:r>
            <a:r>
              <a:rPr lang="en-GB" sz="2000" dirty="0"/>
              <a:t>. </a:t>
            </a:r>
            <a:endParaRPr lang="en-US" sz="2000" dirty="0"/>
          </a:p>
          <a:p>
            <a:pPr marL="342900" indent="-342900">
              <a:buFont typeface="Wingdings" pitchFamily="2" charset="2"/>
              <a:buChar char="q"/>
            </a:pPr>
            <a:r>
              <a:rPr lang="en-GB" sz="2000" dirty="0"/>
              <a:t>Based on the occurrence of </a:t>
            </a:r>
            <a:r>
              <a:rPr lang="en-US" sz="2000" dirty="0"/>
              <a:t>Restaurants</a:t>
            </a:r>
            <a:r>
              <a:rPr lang="en-GB" sz="2000" dirty="0"/>
              <a:t> in different neighbourhoods, it will help us to answer the question as to  which neighbourhoods are most suitable to open new </a:t>
            </a:r>
            <a:r>
              <a:rPr lang="en-US" sz="2000" dirty="0"/>
              <a:t>Restaurant </a:t>
            </a:r>
            <a:r>
              <a:rPr lang="en-GB" sz="2000" dirty="0"/>
              <a:t>.​</a:t>
            </a:r>
            <a:endParaRPr lang="en-US" sz="2000" dirty="0"/>
          </a:p>
          <a:p>
            <a:pPr marL="342900" indent="-342900">
              <a:buFont typeface="Wingdings" pitchFamily="2" charset="2"/>
              <a:buChar char="q"/>
            </a:pPr>
            <a:r>
              <a:rPr lang="en-GB" sz="2000" dirty="0"/>
              <a:t> T​h</a:t>
            </a:r>
            <a:r>
              <a:rPr lang="en-US" sz="2000" dirty="0" err="1"/>
              <a:t>erefore</a:t>
            </a:r>
            <a:r>
              <a:rPr lang="en-GB" sz="2000" dirty="0"/>
              <a:t>, this project recommends property developers to capitalise on these findings to ​open new </a:t>
            </a:r>
            <a:r>
              <a:rPr lang="en-US" sz="2000" dirty="0"/>
              <a:t>Restaurant </a:t>
            </a:r>
            <a:r>
              <a:rPr lang="en-GB" sz="2000" dirty="0"/>
              <a:t>in neighbourhoods in cluster </a:t>
            </a:r>
            <a:r>
              <a:rPr lang="en-US" sz="2000" dirty="0"/>
              <a:t>0 </a:t>
            </a:r>
            <a:r>
              <a:rPr lang="en-GB" sz="2000" dirty="0"/>
              <a:t>with little to no competition.</a:t>
            </a:r>
            <a:endParaRPr lang="en-DE" sz="2000" dirty="0"/>
          </a:p>
        </p:txBody>
      </p:sp>
      <p:sp>
        <p:nvSpPr>
          <p:cNvPr id="4" name="Title 3">
            <a:extLst>
              <a:ext uri="{FF2B5EF4-FFF2-40B4-BE49-F238E27FC236}">
                <a16:creationId xmlns:a16="http://schemas.microsoft.com/office/drawing/2014/main" id="{A7713401-A862-2C48-8AC0-E93E86E6CF4A}"/>
              </a:ext>
            </a:extLst>
          </p:cNvPr>
          <p:cNvSpPr>
            <a:spLocks noGrp="1"/>
          </p:cNvSpPr>
          <p:nvPr>
            <p:ph type="title"/>
          </p:nvPr>
        </p:nvSpPr>
        <p:spPr>
          <a:xfrm>
            <a:off x="535392" y="0"/>
            <a:ext cx="8511490" cy="610136"/>
          </a:xfrm>
        </p:spPr>
        <p:txBody>
          <a:bodyPr>
            <a:normAutofit fontScale="90000"/>
          </a:bodyPr>
          <a:lstStyle/>
          <a:p>
            <a:r>
              <a:rPr lang="en-US" dirty="0"/>
              <a:t>Analyzing the neighborhoods</a:t>
            </a:r>
            <a:endParaRPr lang="en-DE" dirty="0"/>
          </a:p>
        </p:txBody>
      </p:sp>
    </p:spTree>
    <p:extLst>
      <p:ext uri="{BB962C8B-B14F-4D97-AF65-F5344CB8AC3E}">
        <p14:creationId xmlns:p14="http://schemas.microsoft.com/office/powerpoint/2010/main" val="162574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2CCC6E85-C6D8-844B-804D-DD9F335F312B}"/>
              </a:ext>
            </a:extLst>
          </p:cNvPr>
          <p:cNvSpPr>
            <a:spLocks noGrp="1"/>
          </p:cNvSpPr>
          <p:nvPr>
            <p:ph type="title"/>
          </p:nvPr>
        </p:nvSpPr>
        <p:spPr>
          <a:xfrm>
            <a:off x="921158" y="-95475"/>
            <a:ext cx="9226390" cy="904790"/>
          </a:xfrm>
        </p:spPr>
        <p:txBody>
          <a:bodyPr anchor="ctr">
            <a:normAutofit/>
          </a:bodyPr>
          <a:lstStyle/>
          <a:p>
            <a:r>
              <a:rPr lang="en-US" dirty="0"/>
              <a:t>Visualization of clusters</a:t>
            </a:r>
            <a:endParaRPr lang="en-DE" dirty="0"/>
          </a:p>
        </p:txBody>
      </p:sp>
      <p:pic>
        <p:nvPicPr>
          <p:cNvPr id="5" name="Picture 5">
            <a:extLst>
              <a:ext uri="{FF2B5EF4-FFF2-40B4-BE49-F238E27FC236}">
                <a16:creationId xmlns:a16="http://schemas.microsoft.com/office/drawing/2014/main" id="{A15FD30C-DD1C-174B-9A58-70684FA945A6}"/>
              </a:ext>
            </a:extLst>
          </p:cNvPr>
          <p:cNvPicPr>
            <a:picLocks noGrp="1" noChangeAspect="1"/>
          </p:cNvPicPr>
          <p:nvPr>
            <p:ph idx="1"/>
          </p:nvPr>
        </p:nvPicPr>
        <p:blipFill>
          <a:blip r:embed="rId2"/>
          <a:stretch>
            <a:fillRect/>
          </a:stretch>
        </p:blipFill>
        <p:spPr>
          <a:xfrm>
            <a:off x="636371" y="3286390"/>
            <a:ext cx="8527551" cy="3571610"/>
          </a:xfrm>
        </p:spPr>
      </p:pic>
      <p:pic>
        <p:nvPicPr>
          <p:cNvPr id="4" name="Picture 4">
            <a:extLst>
              <a:ext uri="{FF2B5EF4-FFF2-40B4-BE49-F238E27FC236}">
                <a16:creationId xmlns:a16="http://schemas.microsoft.com/office/drawing/2014/main" id="{DAF09373-A9EE-F141-8877-F66D14103D8E}"/>
              </a:ext>
            </a:extLst>
          </p:cNvPr>
          <p:cNvPicPr>
            <a:picLocks noChangeAspect="1"/>
          </p:cNvPicPr>
          <p:nvPr/>
        </p:nvPicPr>
        <p:blipFill>
          <a:blip r:embed="rId3"/>
          <a:stretch>
            <a:fillRect/>
          </a:stretch>
        </p:blipFill>
        <p:spPr>
          <a:xfrm>
            <a:off x="1015787" y="907585"/>
            <a:ext cx="6700865" cy="2378805"/>
          </a:xfrm>
          <a:prstGeom prst="rect">
            <a:avLst/>
          </a:prstGeom>
        </p:spPr>
      </p:pic>
    </p:spTree>
    <p:extLst>
      <p:ext uri="{BB962C8B-B14F-4D97-AF65-F5344CB8AC3E}">
        <p14:creationId xmlns:p14="http://schemas.microsoft.com/office/powerpoint/2010/main" val="22182576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COURSERA CAPSTONE IBM APPLIED DATA SCIENCE CAPSTONE PROJECT</vt:lpstr>
      <vt:lpstr>INTRODUCTION /BUSINESS PROBLEM 1. Hyderabad is the capital of Indian state of Telangana. 2. The City is the most populous city in Telangana. It is multicultural. It provides lot of business opportunities and business friendly environment. Hyderabad of today is buzzing with business activities. It is a global hub of business and commerce.  3. The city is a major center for banking and finance, retailing, world trade, transportation, tourism, real estate, new media, traditional media, advertising, legal services, accountancy, insurance , fashion. 4.  This also means that the market is highly competitive. Although you will find many restaurants in the city, still there is ample scope for new restaurants to make  good money. Theme-based restaurants can be a profitable business venture in the city of Hyderabad. </vt:lpstr>
      <vt:lpstr>Problem Description:</vt:lpstr>
      <vt:lpstr>Target Audience:</vt:lpstr>
      <vt:lpstr>Data </vt:lpstr>
      <vt:lpstr>PowerPoint Presentation</vt:lpstr>
      <vt:lpstr>PowerPoint Presentation</vt:lpstr>
      <vt:lpstr>Analyzing the neighborhoods</vt:lpstr>
      <vt:lpstr>Visualization of clusters</vt:lpstr>
      <vt:lpstr>Examine the 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 SCIENCE CAPSTONE PROJECT</dc:title>
  <dc:creator>Chatla, Sravan</dc:creator>
  <cp:lastModifiedBy>Chatla, Sravan</cp:lastModifiedBy>
  <cp:revision>3</cp:revision>
  <dcterms:created xsi:type="dcterms:W3CDTF">2021-03-05T18:32:48Z</dcterms:created>
  <dcterms:modified xsi:type="dcterms:W3CDTF">2021-03-06T17:54:43Z</dcterms:modified>
</cp:coreProperties>
</file>