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2"/>
  </p:notesMasterIdLst>
  <p:handoutMasterIdLst>
    <p:handoutMasterId r:id="rId13"/>
  </p:handoutMasterIdLst>
  <p:sldIdLst>
    <p:sldId id="256" r:id="rId5"/>
    <p:sldId id="257" r:id="rId6"/>
    <p:sldId id="261" r:id="rId7"/>
    <p:sldId id="259" r:id="rId8"/>
    <p:sldId id="262" r:id="rId9"/>
    <p:sldId id="263"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4/8/2024</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4/8/2024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2</a:t>
            </a:fld>
            <a:endParaRPr lang="en-US" dirty="0"/>
          </a:p>
        </p:txBody>
      </p:sp>
    </p:spTree>
    <p:extLst>
      <p:ext uri="{BB962C8B-B14F-4D97-AF65-F5344CB8AC3E}">
        <p14:creationId xmlns:p14="http://schemas.microsoft.com/office/powerpoint/2010/main" val="134966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3</a:t>
            </a:fld>
            <a:endParaRPr lang="en-US" dirty="0"/>
          </a:p>
        </p:txBody>
      </p:sp>
    </p:spTree>
    <p:extLst>
      <p:ext uri="{BB962C8B-B14F-4D97-AF65-F5344CB8AC3E}">
        <p14:creationId xmlns:p14="http://schemas.microsoft.com/office/powerpoint/2010/main" val="4093594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4</a:t>
            </a:fld>
            <a:endParaRPr lang="en-US" dirty="0"/>
          </a:p>
        </p:txBody>
      </p:sp>
    </p:spTree>
    <p:extLst>
      <p:ext uri="{BB962C8B-B14F-4D97-AF65-F5344CB8AC3E}">
        <p14:creationId xmlns:p14="http://schemas.microsoft.com/office/powerpoint/2010/main" val="3862667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5</a:t>
            </a:fld>
            <a:endParaRPr lang="en-US" dirty="0"/>
          </a:p>
        </p:txBody>
      </p:sp>
    </p:spTree>
    <p:extLst>
      <p:ext uri="{BB962C8B-B14F-4D97-AF65-F5344CB8AC3E}">
        <p14:creationId xmlns:p14="http://schemas.microsoft.com/office/powerpoint/2010/main" val="2437221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6</a:t>
            </a:fld>
            <a:endParaRPr lang="en-US" dirty="0"/>
          </a:p>
        </p:txBody>
      </p:sp>
    </p:spTree>
    <p:extLst>
      <p:ext uri="{BB962C8B-B14F-4D97-AF65-F5344CB8AC3E}">
        <p14:creationId xmlns:p14="http://schemas.microsoft.com/office/powerpoint/2010/main" val="1950961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7</a:t>
            </a:fld>
            <a:endParaRPr lang="en-US" dirty="0"/>
          </a:p>
        </p:txBody>
      </p:sp>
    </p:spTree>
    <p:extLst>
      <p:ext uri="{BB962C8B-B14F-4D97-AF65-F5344CB8AC3E}">
        <p14:creationId xmlns:p14="http://schemas.microsoft.com/office/powerpoint/2010/main" val="1004962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4/8/2024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4/8/2024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8D5DFD-FA42-4EB0-B24E-4180C0CC5A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C864817-5955-484B-9D1F-9BC8DB739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280C083F-71A6-4E55-AE35-586518FE29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Picture 4" descr="Lightbulb">
            <a:extLst>
              <a:ext uri="{FF2B5EF4-FFF2-40B4-BE49-F238E27FC236}">
                <a16:creationId xmlns:a16="http://schemas.microsoft.com/office/drawing/2014/main" id="{AC06F95D-BA5D-4DEE-93EF-3FE3173D13FF}"/>
              </a:ext>
            </a:extLst>
          </p:cNvPr>
          <p:cNvPicPr>
            <a:picLocks noChangeAspect="1"/>
          </p:cNvPicPr>
          <p:nvPr/>
        </p:nvPicPr>
        <p:blipFill rotWithShape="1">
          <a:blip r:embed="rId5" cstate="email">
            <a:alphaModFix/>
            <a:extLst>
              <a:ext uri="{28A0092B-C50C-407E-A947-70E740481C1C}">
                <a14:useLocalDpi xmlns:a14="http://schemas.microsoft.com/office/drawing/2010/main"/>
              </a:ext>
            </a:extLst>
          </a:blip>
          <a:srcRect/>
          <a:stretch/>
        </p:blipFill>
        <p:spPr>
          <a:xfrm>
            <a:off x="3611" y="10"/>
            <a:ext cx="12188389" cy="6857990"/>
          </a:xfrm>
          <a:prstGeom prst="rect">
            <a:avLst/>
          </a:prstGeom>
        </p:spPr>
      </p:pic>
      <p:grpSp>
        <p:nvGrpSpPr>
          <p:cNvPr id="14" name="Group 13">
            <a:extLst>
              <a:ext uri="{FF2B5EF4-FFF2-40B4-BE49-F238E27FC236}">
                <a16:creationId xmlns:a16="http://schemas.microsoft.com/office/drawing/2014/main" id="{D44056DF-7985-4692-968A-466E9E6AF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B414A174-532A-4602-934F-9858D1D86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40B0C0C-7F94-4725-8108-62B3B7A5AE7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367EAC5B-1891-480A-A3AD-B9F6A88FA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8" name="Freeform 33">
                <a:extLst>
                  <a:ext uri="{FF2B5EF4-FFF2-40B4-BE49-F238E27FC236}">
                    <a16:creationId xmlns:a16="http://schemas.microsoft.com/office/drawing/2014/main" id="{E33FF633-15BA-464F-8F5B-26C56665F7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9" name="Freeform 34">
                <a:extLst>
                  <a:ext uri="{FF2B5EF4-FFF2-40B4-BE49-F238E27FC236}">
                    <a16:creationId xmlns:a16="http://schemas.microsoft.com/office/drawing/2014/main" id="{0C949DF6-E66B-4DB8-AB52-30CA781B4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0" name="Freeform 37">
                <a:extLst>
                  <a:ext uri="{FF2B5EF4-FFF2-40B4-BE49-F238E27FC236}">
                    <a16:creationId xmlns:a16="http://schemas.microsoft.com/office/drawing/2014/main" id="{309C2298-5EF9-4B09-8995-014F6D3BF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1" name="Freeform 35">
                <a:extLst>
                  <a:ext uri="{FF2B5EF4-FFF2-40B4-BE49-F238E27FC236}">
                    <a16:creationId xmlns:a16="http://schemas.microsoft.com/office/drawing/2014/main" id="{319B2AFC-EBFF-477C-A364-6D575BE5A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2" name="Freeform 36">
                <a:extLst>
                  <a:ext uri="{FF2B5EF4-FFF2-40B4-BE49-F238E27FC236}">
                    <a16:creationId xmlns:a16="http://schemas.microsoft.com/office/drawing/2014/main" id="{CC6B7D67-F2F8-4B07-B954-EAC9135B2B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3" name="Freeform 38">
                <a:extLst>
                  <a:ext uri="{FF2B5EF4-FFF2-40B4-BE49-F238E27FC236}">
                    <a16:creationId xmlns:a16="http://schemas.microsoft.com/office/drawing/2014/main" id="{7FF1659D-33DA-4F62-8567-A54020D2E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4" name="Freeform 39">
                <a:extLst>
                  <a:ext uri="{FF2B5EF4-FFF2-40B4-BE49-F238E27FC236}">
                    <a16:creationId xmlns:a16="http://schemas.microsoft.com/office/drawing/2014/main" id="{9110F572-DC3D-4AB3-B731-B73BD6505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5" name="Freeform 40">
                <a:extLst>
                  <a:ext uri="{FF2B5EF4-FFF2-40B4-BE49-F238E27FC236}">
                    <a16:creationId xmlns:a16="http://schemas.microsoft.com/office/drawing/2014/main" id="{A2F7D0E9-68CE-40F9-B0E9-F915103ECF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6" name="Rectangle 41">
                <a:extLst>
                  <a:ext uri="{FF2B5EF4-FFF2-40B4-BE49-F238E27FC236}">
                    <a16:creationId xmlns:a16="http://schemas.microsoft.com/office/drawing/2014/main" id="{AB69A438-1FB7-454A-A3E9-0C329643CD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27" name="Freeform 32">
                <a:extLst>
                  <a:ext uri="{FF2B5EF4-FFF2-40B4-BE49-F238E27FC236}">
                    <a16:creationId xmlns:a16="http://schemas.microsoft.com/office/drawing/2014/main" id="{E64598D0-3A2C-4570-9E7C-C52C89549B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8" name="Freeform 33">
                <a:extLst>
                  <a:ext uri="{FF2B5EF4-FFF2-40B4-BE49-F238E27FC236}">
                    <a16:creationId xmlns:a16="http://schemas.microsoft.com/office/drawing/2014/main" id="{CC17CF42-8908-477B-9F36-DA1306CA01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9" name="Freeform 34">
                <a:extLst>
                  <a:ext uri="{FF2B5EF4-FFF2-40B4-BE49-F238E27FC236}">
                    <a16:creationId xmlns:a16="http://schemas.microsoft.com/office/drawing/2014/main" id="{A2457851-D4A0-404C-BF3F-99AE00B9E9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0" name="Freeform 37">
                <a:extLst>
                  <a:ext uri="{FF2B5EF4-FFF2-40B4-BE49-F238E27FC236}">
                    <a16:creationId xmlns:a16="http://schemas.microsoft.com/office/drawing/2014/main" id="{ECC300FA-EE4A-489E-9A47-79BEBF05D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1" name="Freeform 35">
                <a:extLst>
                  <a:ext uri="{FF2B5EF4-FFF2-40B4-BE49-F238E27FC236}">
                    <a16:creationId xmlns:a16="http://schemas.microsoft.com/office/drawing/2014/main" id="{0D1F26E2-902B-416B-A1DB-80DAF78D8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2" name="Freeform 36">
                <a:extLst>
                  <a:ext uri="{FF2B5EF4-FFF2-40B4-BE49-F238E27FC236}">
                    <a16:creationId xmlns:a16="http://schemas.microsoft.com/office/drawing/2014/main" id="{491346A0-BF6D-45A5-806A-2150768722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3" name="Freeform 38">
                <a:extLst>
                  <a:ext uri="{FF2B5EF4-FFF2-40B4-BE49-F238E27FC236}">
                    <a16:creationId xmlns:a16="http://schemas.microsoft.com/office/drawing/2014/main" id="{A8A5AAC9-38FD-4A03-AB91-236F2AAC62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4" name="Freeform 39">
                <a:extLst>
                  <a:ext uri="{FF2B5EF4-FFF2-40B4-BE49-F238E27FC236}">
                    <a16:creationId xmlns:a16="http://schemas.microsoft.com/office/drawing/2014/main" id="{7AD4105C-55AA-47FF-AC5D-5BCB0B78C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5" name="Freeform 40">
                <a:extLst>
                  <a:ext uri="{FF2B5EF4-FFF2-40B4-BE49-F238E27FC236}">
                    <a16:creationId xmlns:a16="http://schemas.microsoft.com/office/drawing/2014/main" id="{1C4B42B1-B112-4057-82C3-E5AF3BC7F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6" name="Rectangle 41">
                <a:extLst>
                  <a:ext uri="{FF2B5EF4-FFF2-40B4-BE49-F238E27FC236}">
                    <a16:creationId xmlns:a16="http://schemas.microsoft.com/office/drawing/2014/main" id="{C8B37395-3651-4E66-A62E-31529FABC8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grpSp>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2667000" y="2328334"/>
            <a:ext cx="6858000" cy="1367896"/>
          </a:xfrm>
        </p:spPr>
        <p:txBody>
          <a:bodyPr anchor="ctr">
            <a:normAutofit/>
          </a:bodyPr>
          <a:lstStyle/>
          <a:p>
            <a:pPr algn="ctr"/>
            <a:r>
              <a:rPr lang="en-IN" b="1" dirty="0"/>
              <a:t>CAPSTONE PROJECT</a:t>
            </a:r>
            <a:endParaRPr lang="en-US" dirty="0"/>
          </a:p>
        </p:txBody>
      </p:sp>
      <p:sp>
        <p:nvSpPr>
          <p:cNvPr id="3" name="Subtitle 2">
            <a:extLst>
              <a:ext uri="{FF2B5EF4-FFF2-40B4-BE49-F238E27FC236}">
                <a16:creationId xmlns:a16="http://schemas.microsoft.com/office/drawing/2014/main" id="{1841851F-203A-4F8E-AA75-478526ABA894}"/>
              </a:ext>
            </a:extLst>
          </p:cNvPr>
          <p:cNvSpPr>
            <a:spLocks noGrp="1"/>
          </p:cNvSpPr>
          <p:nvPr>
            <p:ph type="subTitle" idx="1"/>
          </p:nvPr>
        </p:nvSpPr>
        <p:spPr>
          <a:xfrm>
            <a:off x="2675153" y="3368407"/>
            <a:ext cx="6857999" cy="953029"/>
          </a:xfrm>
        </p:spPr>
        <p:txBody>
          <a:bodyPr>
            <a:normAutofit/>
          </a:bodyPr>
          <a:lstStyle/>
          <a:p>
            <a:pPr algn="ctr">
              <a:lnSpc>
                <a:spcPct val="150000"/>
              </a:lnSpc>
            </a:pPr>
            <a:r>
              <a:rPr lang="en-IN" sz="2800" b="1" dirty="0"/>
              <a:t>Crafting Compelling Web Presences</a:t>
            </a:r>
            <a:endParaRPr lang="en-US" sz="2800" dirty="0"/>
          </a:p>
        </p:txBody>
      </p:sp>
      <p:sp>
        <p:nvSpPr>
          <p:cNvPr id="38" name="Rectangle 37">
            <a:extLst>
              <a:ext uri="{FF2B5EF4-FFF2-40B4-BE49-F238E27FC236}">
                <a16:creationId xmlns:a16="http://schemas.microsoft.com/office/drawing/2014/main" id="{6B6D540F-1E2F-416F-819F-D8216BC8F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 name="TextBox 3">
            <a:extLst>
              <a:ext uri="{FF2B5EF4-FFF2-40B4-BE49-F238E27FC236}">
                <a16:creationId xmlns:a16="http://schemas.microsoft.com/office/drawing/2014/main" id="{A6C96D51-A64C-4962-A945-C3CA308B9338}"/>
              </a:ext>
            </a:extLst>
          </p:cNvPr>
          <p:cNvSpPr txBox="1"/>
          <p:nvPr/>
        </p:nvSpPr>
        <p:spPr>
          <a:xfrm>
            <a:off x="6756805" y="4253451"/>
            <a:ext cx="3088341" cy="369332"/>
          </a:xfrm>
          <a:prstGeom prst="rect">
            <a:avLst/>
          </a:prstGeom>
          <a:noFill/>
        </p:spPr>
        <p:txBody>
          <a:bodyPr wrap="square" rtlCol="0">
            <a:spAutoFit/>
          </a:bodyPr>
          <a:lstStyle/>
          <a:p>
            <a:r>
              <a:rPr lang="en-IN" dirty="0">
                <a:effectLst>
                  <a:outerShdw blurRad="38100" dist="38100" dir="2700000" algn="tl">
                    <a:srgbClr val="000000">
                      <a:alpha val="43137"/>
                    </a:srgbClr>
                  </a:outerShdw>
                </a:effectLst>
              </a:rPr>
              <a:t>JYOTHI PRAGASE M (MBE5)</a:t>
            </a:r>
          </a:p>
        </p:txBody>
      </p:sp>
    </p:spTree>
    <p:extLst>
      <p:ext uri="{BB962C8B-B14F-4D97-AF65-F5344CB8AC3E}">
        <p14:creationId xmlns:p14="http://schemas.microsoft.com/office/powerpoint/2010/main" val="2185875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grpSp>
        <p:nvGrpSpPr>
          <p:cNvPr id="340" name="Group 279">
            <a:extLst>
              <a:ext uri="{FF2B5EF4-FFF2-40B4-BE49-F238E27FC236}">
                <a16:creationId xmlns:a16="http://schemas.microsoft.com/office/drawing/2014/main" id="{5FE07634-A83A-4681-9C1D-BC0775F9D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81" name="Rectangle 280">
              <a:extLst>
                <a:ext uri="{FF2B5EF4-FFF2-40B4-BE49-F238E27FC236}">
                  <a16:creationId xmlns:a16="http://schemas.microsoft.com/office/drawing/2014/main" id="{BF62976A-266E-4650-88F2-C16130F3D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2" name="Picture 2">
              <a:extLst>
                <a:ext uri="{FF2B5EF4-FFF2-40B4-BE49-F238E27FC236}">
                  <a16:creationId xmlns:a16="http://schemas.microsoft.com/office/drawing/2014/main" id="{88D9B99B-59C2-481A-A948-F87920A7FE5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9A134327-4864-46BB-A57A-7055C9E3AEC1}"/>
              </a:ext>
            </a:extLst>
          </p:cNvPr>
          <p:cNvSpPr>
            <a:spLocks noGrp="1"/>
          </p:cNvSpPr>
          <p:nvPr>
            <p:ph type="title"/>
          </p:nvPr>
        </p:nvSpPr>
        <p:spPr>
          <a:xfrm>
            <a:off x="4517836" y="232859"/>
            <a:ext cx="3084891" cy="1478570"/>
          </a:xfrm>
        </p:spPr>
        <p:txBody>
          <a:bodyPr>
            <a:normAutofit/>
          </a:bodyPr>
          <a:lstStyle/>
          <a:p>
            <a:r>
              <a:rPr lang="en-US" sz="3200" b="1" dirty="0">
                <a:effectLst>
                  <a:outerShdw blurRad="38100" dist="38100" dir="2700000" algn="tl">
                    <a:srgbClr val="000000">
                      <a:alpha val="43137"/>
                    </a:srgbClr>
                  </a:outerShdw>
                </a:effectLst>
              </a:rPr>
              <a:t>APPLE</a:t>
            </a:r>
          </a:p>
        </p:txBody>
      </p:sp>
      <p:pic>
        <p:nvPicPr>
          <p:cNvPr id="10" name="Content Placeholder 6">
            <a:extLst>
              <a:ext uri="{FF2B5EF4-FFF2-40B4-BE49-F238E27FC236}">
                <a16:creationId xmlns:a16="http://schemas.microsoft.com/office/drawing/2014/main" id="{38616497-6A2B-4863-A3DD-A2D0AF074897}"/>
              </a:ext>
            </a:extLst>
          </p:cNvPr>
          <p:cNvPicPr>
            <a:picLocks noChangeAspect="1"/>
          </p:cNvPicPr>
          <p:nvPr/>
        </p:nvPicPr>
        <p:blipFill>
          <a:blip r:embed="rId5"/>
          <a:stretch>
            <a:fillRect/>
          </a:stretch>
        </p:blipFill>
        <p:spPr>
          <a:xfrm>
            <a:off x="1170213" y="1816100"/>
            <a:ext cx="3061078" cy="3020267"/>
          </a:xfrm>
          <a:prstGeom prst="rect">
            <a:avLst/>
          </a:prstGeom>
        </p:spPr>
      </p:pic>
      <p:grpSp>
        <p:nvGrpSpPr>
          <p:cNvPr id="341" name="Group 283">
            <a:extLst>
              <a:ext uri="{FF2B5EF4-FFF2-40B4-BE49-F238E27FC236}">
                <a16:creationId xmlns:a16="http://schemas.microsoft.com/office/drawing/2014/main" id="{A2E1FE48-FA7B-4262-B922-041542931D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285" name="Rectangle 284">
              <a:extLst>
                <a:ext uri="{FF2B5EF4-FFF2-40B4-BE49-F238E27FC236}">
                  <a16:creationId xmlns:a16="http://schemas.microsoft.com/office/drawing/2014/main" id="{F2E644B1-8F72-4AC4-89F1-EB3A027341E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86" name="Freeform 6">
              <a:extLst>
                <a:ext uri="{FF2B5EF4-FFF2-40B4-BE49-F238E27FC236}">
                  <a16:creationId xmlns:a16="http://schemas.microsoft.com/office/drawing/2014/main" id="{1781B8E8-8A26-4FFB-BE0C-7C0C644F7C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7" name="Freeform 7">
              <a:extLst>
                <a:ext uri="{FF2B5EF4-FFF2-40B4-BE49-F238E27FC236}">
                  <a16:creationId xmlns:a16="http://schemas.microsoft.com/office/drawing/2014/main" id="{4109D997-E9DF-4429-A643-3E691E2B70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8" name="Rectangle 287">
              <a:extLst>
                <a:ext uri="{FF2B5EF4-FFF2-40B4-BE49-F238E27FC236}">
                  <a16:creationId xmlns:a16="http://schemas.microsoft.com/office/drawing/2014/main" id="{B392695A-F131-4C51-B689-3F4D5B1A2F1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89" name="Freeform 9">
              <a:extLst>
                <a:ext uri="{FF2B5EF4-FFF2-40B4-BE49-F238E27FC236}">
                  <a16:creationId xmlns:a16="http://schemas.microsoft.com/office/drawing/2014/main" id="{8218EC3E-07D0-417A-B0A8-057F825EF7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0" name="Freeform 10">
              <a:extLst>
                <a:ext uri="{FF2B5EF4-FFF2-40B4-BE49-F238E27FC236}">
                  <a16:creationId xmlns:a16="http://schemas.microsoft.com/office/drawing/2014/main" id="{B036399E-7675-47B6-A645-242946879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1" name="Freeform 11">
              <a:extLst>
                <a:ext uri="{FF2B5EF4-FFF2-40B4-BE49-F238E27FC236}">
                  <a16:creationId xmlns:a16="http://schemas.microsoft.com/office/drawing/2014/main" id="{C44A0438-B8A4-43B3-B17C-B919FCD92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2" name="Freeform 12">
              <a:extLst>
                <a:ext uri="{FF2B5EF4-FFF2-40B4-BE49-F238E27FC236}">
                  <a16:creationId xmlns:a16="http://schemas.microsoft.com/office/drawing/2014/main" id="{ABC7257F-6F64-4B81-BDA7-7C232BCBA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3" name="Freeform 13">
              <a:extLst>
                <a:ext uri="{FF2B5EF4-FFF2-40B4-BE49-F238E27FC236}">
                  <a16:creationId xmlns:a16="http://schemas.microsoft.com/office/drawing/2014/main" id="{72DD7E92-F033-480C-A220-63CE422C3A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4" name="Freeform 14">
              <a:extLst>
                <a:ext uri="{FF2B5EF4-FFF2-40B4-BE49-F238E27FC236}">
                  <a16:creationId xmlns:a16="http://schemas.microsoft.com/office/drawing/2014/main" id="{444A9AC9-463E-45E7-A818-13F664F7C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5" name="Freeform 15">
              <a:extLst>
                <a:ext uri="{FF2B5EF4-FFF2-40B4-BE49-F238E27FC236}">
                  <a16:creationId xmlns:a16="http://schemas.microsoft.com/office/drawing/2014/main" id="{6CCE9BBE-5DE3-4991-80CA-DFEB928673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6" name="Freeform 16">
              <a:extLst>
                <a:ext uri="{FF2B5EF4-FFF2-40B4-BE49-F238E27FC236}">
                  <a16:creationId xmlns:a16="http://schemas.microsoft.com/office/drawing/2014/main" id="{3180F6DF-A13F-491C-BF97-B206E3E7B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7" name="Freeform 17">
              <a:extLst>
                <a:ext uri="{FF2B5EF4-FFF2-40B4-BE49-F238E27FC236}">
                  <a16:creationId xmlns:a16="http://schemas.microsoft.com/office/drawing/2014/main" id="{CAD0E44C-73C8-42BB-ADA8-2BA6B3082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8" name="Freeform 18">
              <a:extLst>
                <a:ext uri="{FF2B5EF4-FFF2-40B4-BE49-F238E27FC236}">
                  <a16:creationId xmlns:a16="http://schemas.microsoft.com/office/drawing/2014/main" id="{436EC43E-A70D-4E5C-B275-35CA8E93C1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9" name="Freeform 19">
              <a:extLst>
                <a:ext uri="{FF2B5EF4-FFF2-40B4-BE49-F238E27FC236}">
                  <a16:creationId xmlns:a16="http://schemas.microsoft.com/office/drawing/2014/main" id="{ADE7E5B6-2E2A-4F56-9E90-F8613E6D1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0" name="Freeform 20">
              <a:extLst>
                <a:ext uri="{FF2B5EF4-FFF2-40B4-BE49-F238E27FC236}">
                  <a16:creationId xmlns:a16="http://schemas.microsoft.com/office/drawing/2014/main" id="{86B9E49B-AE8D-47E0-BACC-A6D0AC3AB2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1" name="Freeform 21">
              <a:extLst>
                <a:ext uri="{FF2B5EF4-FFF2-40B4-BE49-F238E27FC236}">
                  <a16:creationId xmlns:a16="http://schemas.microsoft.com/office/drawing/2014/main" id="{2EB961AF-CD61-41BA-B0B2-0741A5ED6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2" name="Freeform 22">
              <a:extLst>
                <a:ext uri="{FF2B5EF4-FFF2-40B4-BE49-F238E27FC236}">
                  <a16:creationId xmlns:a16="http://schemas.microsoft.com/office/drawing/2014/main" id="{DC42BDA1-810A-4135-B3B1-B3161D372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3" name="Freeform 23">
              <a:extLst>
                <a:ext uri="{FF2B5EF4-FFF2-40B4-BE49-F238E27FC236}">
                  <a16:creationId xmlns:a16="http://schemas.microsoft.com/office/drawing/2014/main" id="{FA51FCA8-FCF4-4116-8CB2-5C539E37F4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4" name="Freeform 24">
              <a:extLst>
                <a:ext uri="{FF2B5EF4-FFF2-40B4-BE49-F238E27FC236}">
                  <a16:creationId xmlns:a16="http://schemas.microsoft.com/office/drawing/2014/main" id="{F2850A10-CDBC-462A-8CB7-0258746834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5" name="Freeform 25">
              <a:extLst>
                <a:ext uri="{FF2B5EF4-FFF2-40B4-BE49-F238E27FC236}">
                  <a16:creationId xmlns:a16="http://schemas.microsoft.com/office/drawing/2014/main" id="{738A37B9-77C2-4464-BF1F-2AF25A0D2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6" name="Freeform 26">
              <a:extLst>
                <a:ext uri="{FF2B5EF4-FFF2-40B4-BE49-F238E27FC236}">
                  <a16:creationId xmlns:a16="http://schemas.microsoft.com/office/drawing/2014/main" id="{89026C8B-A162-4523-A51B-9F1200BC60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7" name="Freeform 27">
              <a:extLst>
                <a:ext uri="{FF2B5EF4-FFF2-40B4-BE49-F238E27FC236}">
                  <a16:creationId xmlns:a16="http://schemas.microsoft.com/office/drawing/2014/main" id="{5B76BC40-1FA2-477D-B2C2-4763577DB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8" name="Freeform 28">
              <a:extLst>
                <a:ext uri="{FF2B5EF4-FFF2-40B4-BE49-F238E27FC236}">
                  <a16:creationId xmlns:a16="http://schemas.microsoft.com/office/drawing/2014/main" id="{6BC68EAA-2809-4AE4-80C1-2555CEF73D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9" name="Freeform 29">
              <a:extLst>
                <a:ext uri="{FF2B5EF4-FFF2-40B4-BE49-F238E27FC236}">
                  <a16:creationId xmlns:a16="http://schemas.microsoft.com/office/drawing/2014/main" id="{FE709D1B-0541-4414-9E87-CF7D6918C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0" name="Freeform 30">
              <a:extLst>
                <a:ext uri="{FF2B5EF4-FFF2-40B4-BE49-F238E27FC236}">
                  <a16:creationId xmlns:a16="http://schemas.microsoft.com/office/drawing/2014/main" id="{33BCB888-11B8-4D01-BCDA-59BBA28DC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1" name="Freeform 31">
              <a:extLst>
                <a:ext uri="{FF2B5EF4-FFF2-40B4-BE49-F238E27FC236}">
                  <a16:creationId xmlns:a16="http://schemas.microsoft.com/office/drawing/2014/main" id="{28E5CE3E-C11A-4CF7-82BF-37D1221D4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2" name="Freeform 32">
              <a:extLst>
                <a:ext uri="{FF2B5EF4-FFF2-40B4-BE49-F238E27FC236}">
                  <a16:creationId xmlns:a16="http://schemas.microsoft.com/office/drawing/2014/main" id="{55284FC3-21FB-4FA7-B695-2D6A9CEF73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3" name="Rectangle 312">
              <a:extLst>
                <a:ext uri="{FF2B5EF4-FFF2-40B4-BE49-F238E27FC236}">
                  <a16:creationId xmlns:a16="http://schemas.microsoft.com/office/drawing/2014/main" id="{13DA6B78-00DE-4E55-9124-EFD72519BB9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314" name="Freeform 34">
              <a:extLst>
                <a:ext uri="{FF2B5EF4-FFF2-40B4-BE49-F238E27FC236}">
                  <a16:creationId xmlns:a16="http://schemas.microsoft.com/office/drawing/2014/main" id="{D4602B0F-2844-48BE-9B4A-0366AC9045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5" name="Freeform 35">
              <a:extLst>
                <a:ext uri="{FF2B5EF4-FFF2-40B4-BE49-F238E27FC236}">
                  <a16:creationId xmlns:a16="http://schemas.microsoft.com/office/drawing/2014/main" id="{E31E05BB-6004-474D-9900-D990378F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6" name="Freeform 36">
              <a:extLst>
                <a:ext uri="{FF2B5EF4-FFF2-40B4-BE49-F238E27FC236}">
                  <a16:creationId xmlns:a16="http://schemas.microsoft.com/office/drawing/2014/main" id="{00BD01ED-F65D-4601-A77D-508E960E0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7" name="Freeform 37">
              <a:extLst>
                <a:ext uri="{FF2B5EF4-FFF2-40B4-BE49-F238E27FC236}">
                  <a16:creationId xmlns:a16="http://schemas.microsoft.com/office/drawing/2014/main" id="{FD307CAE-789C-4E80-B6F1-9858A3ABA3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8" name="Freeform 38">
              <a:extLst>
                <a:ext uri="{FF2B5EF4-FFF2-40B4-BE49-F238E27FC236}">
                  <a16:creationId xmlns:a16="http://schemas.microsoft.com/office/drawing/2014/main" id="{94B97B29-709E-4E24-B2FA-EF84AA12D2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9" name="Freeform 39">
              <a:extLst>
                <a:ext uri="{FF2B5EF4-FFF2-40B4-BE49-F238E27FC236}">
                  <a16:creationId xmlns:a16="http://schemas.microsoft.com/office/drawing/2014/main" id="{C05D52B9-1FA2-4E7C-8229-B09811A90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0" name="Freeform 40">
              <a:extLst>
                <a:ext uri="{FF2B5EF4-FFF2-40B4-BE49-F238E27FC236}">
                  <a16:creationId xmlns:a16="http://schemas.microsoft.com/office/drawing/2014/main" id="{CC0A5575-2FB9-440F-B9A8-E0DDE1C37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1" name="Freeform 41">
              <a:extLst>
                <a:ext uri="{FF2B5EF4-FFF2-40B4-BE49-F238E27FC236}">
                  <a16:creationId xmlns:a16="http://schemas.microsoft.com/office/drawing/2014/main" id="{AFFCC88F-01DF-4DE1-8CD5-88631E309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2" name="Freeform 42">
              <a:extLst>
                <a:ext uri="{FF2B5EF4-FFF2-40B4-BE49-F238E27FC236}">
                  <a16:creationId xmlns:a16="http://schemas.microsoft.com/office/drawing/2014/main" id="{33EEC40B-E2CD-4BAC-94D6-85B7071422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3" name="Freeform 43">
              <a:extLst>
                <a:ext uri="{FF2B5EF4-FFF2-40B4-BE49-F238E27FC236}">
                  <a16:creationId xmlns:a16="http://schemas.microsoft.com/office/drawing/2014/main" id="{3E0E9643-5C60-4933-BB1B-9A09057E7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4" name="Freeform 44">
              <a:extLst>
                <a:ext uri="{FF2B5EF4-FFF2-40B4-BE49-F238E27FC236}">
                  <a16:creationId xmlns:a16="http://schemas.microsoft.com/office/drawing/2014/main" id="{94F86E92-9EC7-437C-946B-31E7C1C47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5" name="Rectangle 324">
              <a:extLst>
                <a:ext uri="{FF2B5EF4-FFF2-40B4-BE49-F238E27FC236}">
                  <a16:creationId xmlns:a16="http://schemas.microsoft.com/office/drawing/2014/main" id="{BE9A51BE-C514-46B5-ABA6-7E7C878F8E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326" name="Freeform 46">
              <a:extLst>
                <a:ext uri="{FF2B5EF4-FFF2-40B4-BE49-F238E27FC236}">
                  <a16:creationId xmlns:a16="http://schemas.microsoft.com/office/drawing/2014/main" id="{8B255447-F0E9-4D96-A4B0-F9EDDE58A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7" name="Freeform 47">
              <a:extLst>
                <a:ext uri="{FF2B5EF4-FFF2-40B4-BE49-F238E27FC236}">
                  <a16:creationId xmlns:a16="http://schemas.microsoft.com/office/drawing/2014/main" id="{AFAC5F3A-3BE7-489E-A848-498B9995F1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8" name="Freeform 48">
              <a:extLst>
                <a:ext uri="{FF2B5EF4-FFF2-40B4-BE49-F238E27FC236}">
                  <a16:creationId xmlns:a16="http://schemas.microsoft.com/office/drawing/2014/main" id="{A974E7AA-5EF3-4817-B0AE-4C1A784EE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9" name="Freeform 49">
              <a:extLst>
                <a:ext uri="{FF2B5EF4-FFF2-40B4-BE49-F238E27FC236}">
                  <a16:creationId xmlns:a16="http://schemas.microsoft.com/office/drawing/2014/main" id="{8AA54AC1-3E87-49C0-A594-87829A2CFF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0" name="Freeform 50">
              <a:extLst>
                <a:ext uri="{FF2B5EF4-FFF2-40B4-BE49-F238E27FC236}">
                  <a16:creationId xmlns:a16="http://schemas.microsoft.com/office/drawing/2014/main" id="{CC237789-73BC-4BD9-BFE8-1325FA4B52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1" name="Freeform 51">
              <a:extLst>
                <a:ext uri="{FF2B5EF4-FFF2-40B4-BE49-F238E27FC236}">
                  <a16:creationId xmlns:a16="http://schemas.microsoft.com/office/drawing/2014/main" id="{DCF4052D-CF62-47DC-991E-49D0BA908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2" name="Freeform 52">
              <a:extLst>
                <a:ext uri="{FF2B5EF4-FFF2-40B4-BE49-F238E27FC236}">
                  <a16:creationId xmlns:a16="http://schemas.microsoft.com/office/drawing/2014/main" id="{2ABD9104-C938-44F2-8622-8407A2593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3" name="Freeform 53">
              <a:extLst>
                <a:ext uri="{FF2B5EF4-FFF2-40B4-BE49-F238E27FC236}">
                  <a16:creationId xmlns:a16="http://schemas.microsoft.com/office/drawing/2014/main" id="{4AA18F60-3E86-4A5A-B82E-A79183ED36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4" name="Freeform 54">
              <a:extLst>
                <a:ext uri="{FF2B5EF4-FFF2-40B4-BE49-F238E27FC236}">
                  <a16:creationId xmlns:a16="http://schemas.microsoft.com/office/drawing/2014/main" id="{0F34C941-6196-4937-99E5-14AAD23F28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5" name="Freeform 55">
              <a:extLst>
                <a:ext uri="{FF2B5EF4-FFF2-40B4-BE49-F238E27FC236}">
                  <a16:creationId xmlns:a16="http://schemas.microsoft.com/office/drawing/2014/main" id="{60DB8A6C-23D7-4A88-BDCE-8FEC86A12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6" name="Freeform 56">
              <a:extLst>
                <a:ext uri="{FF2B5EF4-FFF2-40B4-BE49-F238E27FC236}">
                  <a16:creationId xmlns:a16="http://schemas.microsoft.com/office/drawing/2014/main" id="{29F5F702-AEE6-4633-BB20-7A15C3A31F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7" name="Freeform 57">
              <a:extLst>
                <a:ext uri="{FF2B5EF4-FFF2-40B4-BE49-F238E27FC236}">
                  <a16:creationId xmlns:a16="http://schemas.microsoft.com/office/drawing/2014/main" id="{F30C7A45-6890-4EA5-9F6B-E2AB4D04C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8" name="Freeform 58">
              <a:extLst>
                <a:ext uri="{FF2B5EF4-FFF2-40B4-BE49-F238E27FC236}">
                  <a16:creationId xmlns:a16="http://schemas.microsoft.com/office/drawing/2014/main" id="{F31A7373-F68A-485D-95DC-B53ACC7B5F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D78F550A-453E-479B-9CC9-A04F5A41CF8D}"/>
              </a:ext>
            </a:extLst>
          </p:cNvPr>
          <p:cNvSpPr>
            <a:spLocks noGrp="1"/>
          </p:cNvSpPr>
          <p:nvPr>
            <p:ph idx="1"/>
          </p:nvPr>
        </p:nvSpPr>
        <p:spPr>
          <a:xfrm>
            <a:off x="4296603" y="1419226"/>
            <a:ext cx="7657272" cy="5021262"/>
          </a:xfrm>
        </p:spPr>
        <p:txBody>
          <a:bodyPr>
            <a:normAutofit fontScale="85000" lnSpcReduction="20000"/>
          </a:bodyPr>
          <a:lstStyle/>
          <a:p>
            <a:r>
              <a:rPr lang="en-IN" b="1" dirty="0"/>
              <a:t>iPhone:</a:t>
            </a:r>
            <a:r>
              <a:rPr lang="en-IN" dirty="0"/>
              <a:t> Known for its stylish design, superior features, and seamless integration with the iOS ecosystem, the iPhone sets the standard for smartphones worldwide. From the performance of the latest A-Series chips to the best photography of the advanced camera, everything about the iPhone is designed to delight and inspire users. </a:t>
            </a:r>
          </a:p>
          <a:p>
            <a:r>
              <a:rPr lang="en-IN" b="1" dirty="0"/>
              <a:t>MacBook:</a:t>
            </a:r>
            <a:r>
              <a:rPr lang="en-IN" dirty="0"/>
              <a:t> This iconic laptop is designed for performance and mobility, combining functionality and </a:t>
            </a:r>
            <a:r>
              <a:rPr lang="en-IN" dirty="0">
                <a:effectLst>
                  <a:outerShdw blurRad="38100" dist="38100" dir="2700000" algn="tl">
                    <a:srgbClr val="000000">
                      <a:alpha val="43137"/>
                    </a:srgbClr>
                  </a:outerShdw>
                </a:effectLst>
              </a:rPr>
              <a:t>beauty</a:t>
            </a:r>
            <a:r>
              <a:rPr lang="en-IN" dirty="0"/>
              <a:t> like never before. With its beautiful Retina display, responsive keyboard, and all-day battery life, the MacBook is the perfect companion for work, study, and play. </a:t>
            </a:r>
          </a:p>
          <a:p>
            <a:r>
              <a:rPr lang="en-IN" b="1" dirty="0"/>
              <a:t>Apple Watch:</a:t>
            </a:r>
            <a:r>
              <a:rPr lang="en-IN" dirty="0"/>
              <a:t> Apple Watch encourages users to live an active life with its latest fitness trackers including a heart rate monitor, activity tracker, and activity ring. With seamless integration with the iPhone, you can stay connected, access notifications, and even make payments right from your wrist.</a:t>
            </a:r>
          </a:p>
          <a:p>
            <a:endParaRPr lang="en-IN" dirty="0"/>
          </a:p>
        </p:txBody>
      </p:sp>
    </p:spTree>
    <p:extLst>
      <p:ext uri="{BB962C8B-B14F-4D97-AF65-F5344CB8AC3E}">
        <p14:creationId xmlns:p14="http://schemas.microsoft.com/office/powerpoint/2010/main" val="302665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Rectangle 90">
            <a:extLst>
              <a:ext uri="{FF2B5EF4-FFF2-40B4-BE49-F238E27FC236}">
                <a16:creationId xmlns:a16="http://schemas.microsoft.com/office/drawing/2014/main" id="{5BE62A68-92FB-4DA6-B1D6-FA043544A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93" name="Picture 2">
            <a:extLst>
              <a:ext uri="{FF2B5EF4-FFF2-40B4-BE49-F238E27FC236}">
                <a16:creationId xmlns:a16="http://schemas.microsoft.com/office/drawing/2014/main" id="{10A6DFCC-5864-48A7-8196-CBCF038BB8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mt="30000"/>
            <a:extLst>
              <a:ext uri="{28A0092B-C50C-407E-A947-70E740481C1C}">
                <a14:useLocalDpi xmlns:a14="http://schemas.microsoft.com/office/drawing/2010/main"/>
              </a:ext>
            </a:extLst>
          </a:blip>
          <a:srcRect/>
          <a:stretch>
            <a:fillRect/>
          </a:stretch>
        </p:blipFill>
        <p:spPr bwMode="auto">
          <a:xfrm>
            <a:off x="-2783" y="0"/>
            <a:ext cx="12188952" cy="6858000"/>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grpSp>
        <p:nvGrpSpPr>
          <p:cNvPr id="95" name="Group 94">
            <a:extLst>
              <a:ext uri="{FF2B5EF4-FFF2-40B4-BE49-F238E27FC236}">
                <a16:creationId xmlns:a16="http://schemas.microsoft.com/office/drawing/2014/main" id="{03CA880E-A155-41A2-B87D-21AC3CE33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96" name="Rectangle 5">
              <a:extLst>
                <a:ext uri="{FF2B5EF4-FFF2-40B4-BE49-F238E27FC236}">
                  <a16:creationId xmlns:a16="http://schemas.microsoft.com/office/drawing/2014/main" id="{AD179668-A46F-4D4C-8C75-2F3B4B5787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97" name="Freeform 6">
              <a:extLst>
                <a:ext uri="{FF2B5EF4-FFF2-40B4-BE49-F238E27FC236}">
                  <a16:creationId xmlns:a16="http://schemas.microsoft.com/office/drawing/2014/main" id="{0DB283C2-E19A-4A75-909F-450DB72DEC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8" name="Freeform 7">
              <a:extLst>
                <a:ext uri="{FF2B5EF4-FFF2-40B4-BE49-F238E27FC236}">
                  <a16:creationId xmlns:a16="http://schemas.microsoft.com/office/drawing/2014/main" id="{B674E08A-09B5-42AD-805C-43DAE1D0BE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9" name="Freeform 8">
              <a:extLst>
                <a:ext uri="{FF2B5EF4-FFF2-40B4-BE49-F238E27FC236}">
                  <a16:creationId xmlns:a16="http://schemas.microsoft.com/office/drawing/2014/main" id="{248B903F-D11E-41B4-A6F7-5ACF56D76B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0" name="Freeform 9">
              <a:extLst>
                <a:ext uri="{FF2B5EF4-FFF2-40B4-BE49-F238E27FC236}">
                  <a16:creationId xmlns:a16="http://schemas.microsoft.com/office/drawing/2014/main" id="{68B65942-DED3-475B-B28D-839E15541C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1" name="Freeform 10">
              <a:extLst>
                <a:ext uri="{FF2B5EF4-FFF2-40B4-BE49-F238E27FC236}">
                  <a16:creationId xmlns:a16="http://schemas.microsoft.com/office/drawing/2014/main" id="{54C02C20-8E50-4D5F-9E89-7266186B1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2" name="Freeform 11">
              <a:extLst>
                <a:ext uri="{FF2B5EF4-FFF2-40B4-BE49-F238E27FC236}">
                  <a16:creationId xmlns:a16="http://schemas.microsoft.com/office/drawing/2014/main" id="{057C79DE-C22B-4732-B921-1EEF64DAD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3" name="Freeform 12">
              <a:extLst>
                <a:ext uri="{FF2B5EF4-FFF2-40B4-BE49-F238E27FC236}">
                  <a16:creationId xmlns:a16="http://schemas.microsoft.com/office/drawing/2014/main" id="{21E55FE5-F856-4E6D-A505-4A5AA92FC2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4" name="Freeform 13">
              <a:extLst>
                <a:ext uri="{FF2B5EF4-FFF2-40B4-BE49-F238E27FC236}">
                  <a16:creationId xmlns:a16="http://schemas.microsoft.com/office/drawing/2014/main" id="{564ACC84-D8A2-43FB-AB43-D7A892AC83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5" name="Freeform 14">
              <a:extLst>
                <a:ext uri="{FF2B5EF4-FFF2-40B4-BE49-F238E27FC236}">
                  <a16:creationId xmlns:a16="http://schemas.microsoft.com/office/drawing/2014/main" id="{33DE6074-A243-4841-8A21-41739E524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6" name="Freeform 15">
              <a:extLst>
                <a:ext uri="{FF2B5EF4-FFF2-40B4-BE49-F238E27FC236}">
                  <a16:creationId xmlns:a16="http://schemas.microsoft.com/office/drawing/2014/main" id="{6AD73007-A6A4-498E-8AF9-C3F7D61DCD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7" name="Line 16">
              <a:extLst>
                <a:ext uri="{FF2B5EF4-FFF2-40B4-BE49-F238E27FC236}">
                  <a16:creationId xmlns:a16="http://schemas.microsoft.com/office/drawing/2014/main" id="{541BFD40-70B0-48BA-9216-9C67411F450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8" name="Freeform 17">
              <a:extLst>
                <a:ext uri="{FF2B5EF4-FFF2-40B4-BE49-F238E27FC236}">
                  <a16:creationId xmlns:a16="http://schemas.microsoft.com/office/drawing/2014/main" id="{7DFC59A5-0E43-4308-8BFB-F505CFB549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9" name="Freeform 18">
              <a:extLst>
                <a:ext uri="{FF2B5EF4-FFF2-40B4-BE49-F238E27FC236}">
                  <a16:creationId xmlns:a16="http://schemas.microsoft.com/office/drawing/2014/main" id="{0852232F-7FE7-4B61-AC34-F29289DAC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0" name="Freeform 19">
              <a:extLst>
                <a:ext uri="{FF2B5EF4-FFF2-40B4-BE49-F238E27FC236}">
                  <a16:creationId xmlns:a16="http://schemas.microsoft.com/office/drawing/2014/main" id="{F2467A7F-F122-4464-A682-8C4DB1DA1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1" name="Freeform 20">
              <a:extLst>
                <a:ext uri="{FF2B5EF4-FFF2-40B4-BE49-F238E27FC236}">
                  <a16:creationId xmlns:a16="http://schemas.microsoft.com/office/drawing/2014/main" id="{2178D569-0695-49D6-8261-1BF6E2E48F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2" name="Rectangle 21">
              <a:extLst>
                <a:ext uri="{FF2B5EF4-FFF2-40B4-BE49-F238E27FC236}">
                  <a16:creationId xmlns:a16="http://schemas.microsoft.com/office/drawing/2014/main" id="{E289FFF1-2E96-4F4A-94D2-D1FED6AE8AA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13" name="Freeform 22">
              <a:extLst>
                <a:ext uri="{FF2B5EF4-FFF2-40B4-BE49-F238E27FC236}">
                  <a16:creationId xmlns:a16="http://schemas.microsoft.com/office/drawing/2014/main" id="{F0509D92-D47A-49BC-899A-0C2AB53BC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4" name="Freeform 23">
              <a:extLst>
                <a:ext uri="{FF2B5EF4-FFF2-40B4-BE49-F238E27FC236}">
                  <a16:creationId xmlns:a16="http://schemas.microsoft.com/office/drawing/2014/main" id="{606E419B-186B-4DA7-95FA-F921A2D3F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5" name="Freeform 24">
              <a:extLst>
                <a:ext uri="{FF2B5EF4-FFF2-40B4-BE49-F238E27FC236}">
                  <a16:creationId xmlns:a16="http://schemas.microsoft.com/office/drawing/2014/main" id="{35DBBAC4-A0DC-44A6-A64F-3FF22BC30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6" name="Freeform 25">
              <a:extLst>
                <a:ext uri="{FF2B5EF4-FFF2-40B4-BE49-F238E27FC236}">
                  <a16:creationId xmlns:a16="http://schemas.microsoft.com/office/drawing/2014/main" id="{45359546-A3CF-4560-869D-4C642B0F75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7" name="Freeform 26">
              <a:extLst>
                <a:ext uri="{FF2B5EF4-FFF2-40B4-BE49-F238E27FC236}">
                  <a16:creationId xmlns:a16="http://schemas.microsoft.com/office/drawing/2014/main" id="{A9D2DDA1-3EE0-4B5E-8107-6000BCB2B4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8" name="Freeform 27">
              <a:extLst>
                <a:ext uri="{FF2B5EF4-FFF2-40B4-BE49-F238E27FC236}">
                  <a16:creationId xmlns:a16="http://schemas.microsoft.com/office/drawing/2014/main" id="{6DA22C48-18EA-47BE-B75A-9594E025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9" name="Freeform 28">
              <a:extLst>
                <a:ext uri="{FF2B5EF4-FFF2-40B4-BE49-F238E27FC236}">
                  <a16:creationId xmlns:a16="http://schemas.microsoft.com/office/drawing/2014/main" id="{411A5F9B-C5BD-4FE0-BEE1-5FA9B82FB3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0" name="Freeform 29">
              <a:extLst>
                <a:ext uri="{FF2B5EF4-FFF2-40B4-BE49-F238E27FC236}">
                  <a16:creationId xmlns:a16="http://schemas.microsoft.com/office/drawing/2014/main" id="{AFFCFD60-FB34-408B-A2EA-311A1093D0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1" name="Freeform 30">
              <a:extLst>
                <a:ext uri="{FF2B5EF4-FFF2-40B4-BE49-F238E27FC236}">
                  <a16:creationId xmlns:a16="http://schemas.microsoft.com/office/drawing/2014/main" id="{72B9EBCA-3EF6-4296-80E0-CD849B27E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2" name="Freeform 31">
              <a:extLst>
                <a:ext uri="{FF2B5EF4-FFF2-40B4-BE49-F238E27FC236}">
                  <a16:creationId xmlns:a16="http://schemas.microsoft.com/office/drawing/2014/main" id="{CC021197-0DB7-42B6-93BB-32252A9373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9A134327-4864-46BB-A57A-7055C9E3AEC1}"/>
              </a:ext>
            </a:extLst>
          </p:cNvPr>
          <p:cNvSpPr>
            <a:spLocks noGrp="1"/>
          </p:cNvSpPr>
          <p:nvPr>
            <p:ph type="title"/>
          </p:nvPr>
        </p:nvSpPr>
        <p:spPr>
          <a:xfrm>
            <a:off x="646113" y="1254035"/>
            <a:ext cx="3133407" cy="4002222"/>
          </a:xfrm>
        </p:spPr>
        <p:txBody>
          <a:bodyPr>
            <a:normAutofit/>
          </a:bodyPr>
          <a:lstStyle/>
          <a:p>
            <a:r>
              <a:rPr lang="en-US" b="1" dirty="0">
                <a:solidFill>
                  <a:schemeClr val="bg1"/>
                </a:solidFill>
                <a:effectLst>
                  <a:outerShdw blurRad="38100" dist="38100" dir="2700000" algn="tl">
                    <a:srgbClr val="000000">
                      <a:alpha val="43137"/>
                    </a:srgbClr>
                  </a:outerShdw>
                </a:effectLst>
              </a:rPr>
              <a:t>platforms on which the website is developed</a:t>
            </a:r>
            <a:endParaRPr lang="en-US" sz="3300" b="1" dirty="0">
              <a:solidFill>
                <a:schemeClr val="bg1"/>
              </a:solidFill>
              <a:effectLst>
                <a:outerShdw blurRad="38100" dist="38100" dir="2700000" algn="tl">
                  <a:srgbClr val="000000">
                    <a:alpha val="43137"/>
                  </a:srgbClr>
                </a:outerShdw>
              </a:effectLst>
            </a:endParaRPr>
          </a:p>
        </p:txBody>
      </p:sp>
      <p:sp useBgFill="1">
        <p:nvSpPr>
          <p:cNvPr id="124" name="Round Diagonal Corner Rectangle 6">
            <a:extLst>
              <a:ext uri="{FF2B5EF4-FFF2-40B4-BE49-F238E27FC236}">
                <a16:creationId xmlns:a16="http://schemas.microsoft.com/office/drawing/2014/main" id="{7C30BDFE-E13B-4CD1-9371-FAEDFF80C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6" name="Group 125">
            <a:extLst>
              <a:ext uri="{FF2B5EF4-FFF2-40B4-BE49-F238E27FC236}">
                <a16:creationId xmlns:a16="http://schemas.microsoft.com/office/drawing/2014/main" id="{A847D4E2-EA7B-40EF-8062-D1FAF838F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127" name="Freeform 32">
              <a:extLst>
                <a:ext uri="{FF2B5EF4-FFF2-40B4-BE49-F238E27FC236}">
                  <a16:creationId xmlns:a16="http://schemas.microsoft.com/office/drawing/2014/main" id="{F1549F3B-53A1-4D15-8E8E-4297D91B8D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8" name="Freeform 33">
              <a:extLst>
                <a:ext uri="{FF2B5EF4-FFF2-40B4-BE49-F238E27FC236}">
                  <a16:creationId xmlns:a16="http://schemas.microsoft.com/office/drawing/2014/main" id="{841347B2-F767-433C-946A-1B19B4C40E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9" name="Freeform 34">
              <a:extLst>
                <a:ext uri="{FF2B5EF4-FFF2-40B4-BE49-F238E27FC236}">
                  <a16:creationId xmlns:a16="http://schemas.microsoft.com/office/drawing/2014/main" id="{B34A4847-B6CA-4001-8EB1-33B3854A4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0" name="Freeform 35">
              <a:extLst>
                <a:ext uri="{FF2B5EF4-FFF2-40B4-BE49-F238E27FC236}">
                  <a16:creationId xmlns:a16="http://schemas.microsoft.com/office/drawing/2014/main" id="{EF334B32-D0A0-45DE-99CB-37A3E56ECE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1" name="Freeform 36">
              <a:extLst>
                <a:ext uri="{FF2B5EF4-FFF2-40B4-BE49-F238E27FC236}">
                  <a16:creationId xmlns:a16="http://schemas.microsoft.com/office/drawing/2014/main" id="{5D1098DF-5812-4A6F-A4B7-AFEBEDA983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2" name="Freeform 37">
              <a:extLst>
                <a:ext uri="{FF2B5EF4-FFF2-40B4-BE49-F238E27FC236}">
                  <a16:creationId xmlns:a16="http://schemas.microsoft.com/office/drawing/2014/main" id="{2A72CC5D-2EA1-4ABD-B694-045401D7F2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3" name="Freeform 38">
              <a:extLst>
                <a:ext uri="{FF2B5EF4-FFF2-40B4-BE49-F238E27FC236}">
                  <a16:creationId xmlns:a16="http://schemas.microsoft.com/office/drawing/2014/main" id="{47B8C57D-403F-4D5B-9724-24276E99B4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4" name="Freeform 39">
              <a:extLst>
                <a:ext uri="{FF2B5EF4-FFF2-40B4-BE49-F238E27FC236}">
                  <a16:creationId xmlns:a16="http://schemas.microsoft.com/office/drawing/2014/main" id="{4890E5D3-F793-4B6A-AA8F-1F6C03BD1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5" name="Freeform 40">
              <a:extLst>
                <a:ext uri="{FF2B5EF4-FFF2-40B4-BE49-F238E27FC236}">
                  <a16:creationId xmlns:a16="http://schemas.microsoft.com/office/drawing/2014/main" id="{68A2FE4A-346D-4EA5-B377-EED4515161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6" name="Rectangle 41">
              <a:extLst>
                <a:ext uri="{FF2B5EF4-FFF2-40B4-BE49-F238E27FC236}">
                  <a16:creationId xmlns:a16="http://schemas.microsoft.com/office/drawing/2014/main" id="{2F12D5D5-9BB1-4D89-B5B4-8F8353825B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grpSp>
      <p:sp>
        <p:nvSpPr>
          <p:cNvPr id="3" name="Content Placeholder 2">
            <a:extLst>
              <a:ext uri="{FF2B5EF4-FFF2-40B4-BE49-F238E27FC236}">
                <a16:creationId xmlns:a16="http://schemas.microsoft.com/office/drawing/2014/main" id="{4977F008-42D9-4D91-A4C3-2F2D16800766}"/>
              </a:ext>
            </a:extLst>
          </p:cNvPr>
          <p:cNvSpPr>
            <a:spLocks noGrp="1"/>
          </p:cNvSpPr>
          <p:nvPr>
            <p:ph idx="1"/>
          </p:nvPr>
        </p:nvSpPr>
        <p:spPr>
          <a:xfrm>
            <a:off x="4254182" y="1037215"/>
            <a:ext cx="6716015" cy="4554538"/>
          </a:xfrm>
        </p:spPr>
        <p:txBody>
          <a:bodyPr>
            <a:noAutofit/>
          </a:bodyPr>
          <a:lstStyle/>
          <a:p>
            <a:pPr>
              <a:buFont typeface="Wingdings" panose="05000000000000000000" pitchFamily="2" charset="2"/>
              <a:buChar char="Ø"/>
            </a:pPr>
            <a:r>
              <a:rPr lang="en-IN" sz="1800" dirty="0"/>
              <a:t>HTML/CSS/JavaScript: HTML for structure, CSS for styling, and JavaScript for dynamic content and interactions.</a:t>
            </a:r>
          </a:p>
          <a:p>
            <a:pPr>
              <a:buFont typeface="Wingdings" panose="05000000000000000000" pitchFamily="2" charset="2"/>
              <a:buChar char="Ø"/>
            </a:pPr>
            <a:r>
              <a:rPr lang="en-IN" sz="1800" dirty="0"/>
              <a:t>Swift or Objective-C: For developing specific web features </a:t>
            </a:r>
          </a:p>
          <a:p>
            <a:pPr>
              <a:buFont typeface="Wingdings" panose="05000000000000000000" pitchFamily="2" charset="2"/>
              <a:buChar char="Ø"/>
            </a:pPr>
            <a:r>
              <a:rPr lang="en-IN" sz="1800" dirty="0"/>
              <a:t>Node.js: For server-side scripting and building scalable, data-intensive web applications.</a:t>
            </a:r>
          </a:p>
          <a:p>
            <a:pPr>
              <a:buFont typeface="Wingdings" panose="05000000000000000000" pitchFamily="2" charset="2"/>
              <a:buChar char="Ø"/>
            </a:pPr>
            <a:r>
              <a:rPr lang="en-IN" sz="1800" dirty="0"/>
              <a:t>Ruby on Rails: This robust web application framework offers rapid development capabilities and is well-suited for building content-driven websites.</a:t>
            </a:r>
          </a:p>
          <a:p>
            <a:pPr>
              <a:buFont typeface="Wingdings" panose="05000000000000000000" pitchFamily="2" charset="2"/>
              <a:buChar char="Ø"/>
            </a:pPr>
            <a:r>
              <a:rPr lang="en-IN" sz="1800" dirty="0"/>
              <a:t>Content Management Systems (CMS): Drupal or Adobe Experience Manager for managing and publishing content efficiently.</a:t>
            </a:r>
          </a:p>
          <a:p>
            <a:pPr>
              <a:buFont typeface="Wingdings" panose="05000000000000000000" pitchFamily="2" charset="2"/>
              <a:buChar char="Ø"/>
            </a:pPr>
            <a:r>
              <a:rPr lang="en-IN" sz="1800" dirty="0"/>
              <a:t>Git: For managing code changes and collaborating on web projects.</a:t>
            </a:r>
          </a:p>
        </p:txBody>
      </p:sp>
    </p:spTree>
    <p:extLst>
      <p:ext uri="{BB962C8B-B14F-4D97-AF65-F5344CB8AC3E}">
        <p14:creationId xmlns:p14="http://schemas.microsoft.com/office/powerpoint/2010/main" val="95663947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F439-6F4E-4BCD-9A8D-B3943844CA21}"/>
              </a:ext>
            </a:extLst>
          </p:cNvPr>
          <p:cNvSpPr>
            <a:spLocks noGrp="1"/>
          </p:cNvSpPr>
          <p:nvPr>
            <p:ph type="title"/>
          </p:nvPr>
        </p:nvSpPr>
        <p:spPr>
          <a:xfrm>
            <a:off x="1141413" y="618518"/>
            <a:ext cx="9905998" cy="1478570"/>
          </a:xfrm>
        </p:spPr>
        <p:txBody>
          <a:bodyPr>
            <a:normAutofit/>
          </a:bodyPr>
          <a:lstStyle/>
          <a:p>
            <a:r>
              <a:rPr lang="en-US" sz="3200" dirty="0">
                <a:effectLst>
                  <a:outerShdw blurRad="38100" dist="38100" dir="2700000" algn="tl">
                    <a:srgbClr val="000000">
                      <a:alpha val="43137"/>
                    </a:srgbClr>
                  </a:outerShdw>
                </a:effectLst>
              </a:rPr>
              <a:t>Website’s responsive test</a:t>
            </a:r>
          </a:p>
        </p:txBody>
      </p:sp>
      <p:sp>
        <p:nvSpPr>
          <p:cNvPr id="3" name="Content Placeholder 2">
            <a:extLst>
              <a:ext uri="{FF2B5EF4-FFF2-40B4-BE49-F238E27FC236}">
                <a16:creationId xmlns:a16="http://schemas.microsoft.com/office/drawing/2014/main" id="{331E9B16-7DDC-44DF-B712-1883596FED0B}"/>
              </a:ext>
            </a:extLst>
          </p:cNvPr>
          <p:cNvSpPr>
            <a:spLocks noGrp="1"/>
          </p:cNvSpPr>
          <p:nvPr>
            <p:ph idx="1"/>
          </p:nvPr>
        </p:nvSpPr>
        <p:spPr>
          <a:xfrm>
            <a:off x="1141413" y="2249487"/>
            <a:ext cx="8251970" cy="3541714"/>
          </a:xfrm>
        </p:spPr>
        <p:txBody>
          <a:bodyPr/>
          <a:lstStyle/>
          <a:p>
            <a:pPr marL="0" indent="0">
              <a:buNone/>
            </a:pPr>
            <a:r>
              <a:rPr lang="en-US" dirty="0"/>
              <a:t>The website performed admirably across all tested devices, demonstrating a high level of responsiveness and adaptability to various screen sizes and resolutions. The implementation of responsive design principles has resulted in an optimal browsing experience for users across different platforms and devices.</a:t>
            </a:r>
            <a:endParaRPr lang="en-IN" dirty="0"/>
          </a:p>
        </p:txBody>
      </p:sp>
    </p:spTree>
    <p:extLst>
      <p:ext uri="{BB962C8B-B14F-4D97-AF65-F5344CB8AC3E}">
        <p14:creationId xmlns:p14="http://schemas.microsoft.com/office/powerpoint/2010/main" val="4084789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Rectangle 90">
            <a:extLst>
              <a:ext uri="{FF2B5EF4-FFF2-40B4-BE49-F238E27FC236}">
                <a16:creationId xmlns:a16="http://schemas.microsoft.com/office/drawing/2014/main" id="{5BE62A68-92FB-4DA6-B1D6-FA043544A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93" name="Picture 2">
            <a:extLst>
              <a:ext uri="{FF2B5EF4-FFF2-40B4-BE49-F238E27FC236}">
                <a16:creationId xmlns:a16="http://schemas.microsoft.com/office/drawing/2014/main" id="{10A6DFCC-5864-48A7-8196-CBCF038BB8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mt="30000"/>
            <a:extLst>
              <a:ext uri="{28A0092B-C50C-407E-A947-70E740481C1C}">
                <a14:useLocalDpi xmlns:a14="http://schemas.microsoft.com/office/drawing/2010/main"/>
              </a:ext>
            </a:extLst>
          </a:blip>
          <a:srcRect/>
          <a:stretch>
            <a:fillRect/>
          </a:stretch>
        </p:blipFill>
        <p:spPr bwMode="auto">
          <a:xfrm>
            <a:off x="-2783" y="0"/>
            <a:ext cx="12188952" cy="6858000"/>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grpSp>
        <p:nvGrpSpPr>
          <p:cNvPr id="95" name="Group 94">
            <a:extLst>
              <a:ext uri="{FF2B5EF4-FFF2-40B4-BE49-F238E27FC236}">
                <a16:creationId xmlns:a16="http://schemas.microsoft.com/office/drawing/2014/main" id="{03CA880E-A155-41A2-B87D-21AC3CE33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96" name="Rectangle 5">
              <a:extLst>
                <a:ext uri="{FF2B5EF4-FFF2-40B4-BE49-F238E27FC236}">
                  <a16:creationId xmlns:a16="http://schemas.microsoft.com/office/drawing/2014/main" id="{AD179668-A46F-4D4C-8C75-2F3B4B5787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97" name="Freeform 6">
              <a:extLst>
                <a:ext uri="{FF2B5EF4-FFF2-40B4-BE49-F238E27FC236}">
                  <a16:creationId xmlns:a16="http://schemas.microsoft.com/office/drawing/2014/main" id="{0DB283C2-E19A-4A75-909F-450DB72DEC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8" name="Freeform 7">
              <a:extLst>
                <a:ext uri="{FF2B5EF4-FFF2-40B4-BE49-F238E27FC236}">
                  <a16:creationId xmlns:a16="http://schemas.microsoft.com/office/drawing/2014/main" id="{B674E08A-09B5-42AD-805C-43DAE1D0BE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9" name="Freeform 8">
              <a:extLst>
                <a:ext uri="{FF2B5EF4-FFF2-40B4-BE49-F238E27FC236}">
                  <a16:creationId xmlns:a16="http://schemas.microsoft.com/office/drawing/2014/main" id="{248B903F-D11E-41B4-A6F7-5ACF56D76B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0" name="Freeform 9">
              <a:extLst>
                <a:ext uri="{FF2B5EF4-FFF2-40B4-BE49-F238E27FC236}">
                  <a16:creationId xmlns:a16="http://schemas.microsoft.com/office/drawing/2014/main" id="{68B65942-DED3-475B-B28D-839E15541C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1" name="Freeform 10">
              <a:extLst>
                <a:ext uri="{FF2B5EF4-FFF2-40B4-BE49-F238E27FC236}">
                  <a16:creationId xmlns:a16="http://schemas.microsoft.com/office/drawing/2014/main" id="{54C02C20-8E50-4D5F-9E89-7266186B1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2" name="Freeform 11">
              <a:extLst>
                <a:ext uri="{FF2B5EF4-FFF2-40B4-BE49-F238E27FC236}">
                  <a16:creationId xmlns:a16="http://schemas.microsoft.com/office/drawing/2014/main" id="{057C79DE-C22B-4732-B921-1EEF64DAD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3" name="Freeform 12">
              <a:extLst>
                <a:ext uri="{FF2B5EF4-FFF2-40B4-BE49-F238E27FC236}">
                  <a16:creationId xmlns:a16="http://schemas.microsoft.com/office/drawing/2014/main" id="{21E55FE5-F856-4E6D-A505-4A5AA92FC2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4" name="Freeform 13">
              <a:extLst>
                <a:ext uri="{FF2B5EF4-FFF2-40B4-BE49-F238E27FC236}">
                  <a16:creationId xmlns:a16="http://schemas.microsoft.com/office/drawing/2014/main" id="{564ACC84-D8A2-43FB-AB43-D7A892AC83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5" name="Freeform 14">
              <a:extLst>
                <a:ext uri="{FF2B5EF4-FFF2-40B4-BE49-F238E27FC236}">
                  <a16:creationId xmlns:a16="http://schemas.microsoft.com/office/drawing/2014/main" id="{33DE6074-A243-4841-8A21-41739E524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6" name="Freeform 15">
              <a:extLst>
                <a:ext uri="{FF2B5EF4-FFF2-40B4-BE49-F238E27FC236}">
                  <a16:creationId xmlns:a16="http://schemas.microsoft.com/office/drawing/2014/main" id="{6AD73007-A6A4-498E-8AF9-C3F7D61DCD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7" name="Line 16">
              <a:extLst>
                <a:ext uri="{FF2B5EF4-FFF2-40B4-BE49-F238E27FC236}">
                  <a16:creationId xmlns:a16="http://schemas.microsoft.com/office/drawing/2014/main" id="{541BFD40-70B0-48BA-9216-9C67411F450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8" name="Freeform 17">
              <a:extLst>
                <a:ext uri="{FF2B5EF4-FFF2-40B4-BE49-F238E27FC236}">
                  <a16:creationId xmlns:a16="http://schemas.microsoft.com/office/drawing/2014/main" id="{7DFC59A5-0E43-4308-8BFB-F505CFB549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9" name="Freeform 18">
              <a:extLst>
                <a:ext uri="{FF2B5EF4-FFF2-40B4-BE49-F238E27FC236}">
                  <a16:creationId xmlns:a16="http://schemas.microsoft.com/office/drawing/2014/main" id="{0852232F-7FE7-4B61-AC34-F29289DAC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0" name="Freeform 19">
              <a:extLst>
                <a:ext uri="{FF2B5EF4-FFF2-40B4-BE49-F238E27FC236}">
                  <a16:creationId xmlns:a16="http://schemas.microsoft.com/office/drawing/2014/main" id="{F2467A7F-F122-4464-A682-8C4DB1DA1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1" name="Freeform 20">
              <a:extLst>
                <a:ext uri="{FF2B5EF4-FFF2-40B4-BE49-F238E27FC236}">
                  <a16:creationId xmlns:a16="http://schemas.microsoft.com/office/drawing/2014/main" id="{2178D569-0695-49D6-8261-1BF6E2E48F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2" name="Rectangle 21">
              <a:extLst>
                <a:ext uri="{FF2B5EF4-FFF2-40B4-BE49-F238E27FC236}">
                  <a16:creationId xmlns:a16="http://schemas.microsoft.com/office/drawing/2014/main" id="{E289FFF1-2E96-4F4A-94D2-D1FED6AE8AA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13" name="Freeform 22">
              <a:extLst>
                <a:ext uri="{FF2B5EF4-FFF2-40B4-BE49-F238E27FC236}">
                  <a16:creationId xmlns:a16="http://schemas.microsoft.com/office/drawing/2014/main" id="{F0509D92-D47A-49BC-899A-0C2AB53BC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4" name="Freeform 23">
              <a:extLst>
                <a:ext uri="{FF2B5EF4-FFF2-40B4-BE49-F238E27FC236}">
                  <a16:creationId xmlns:a16="http://schemas.microsoft.com/office/drawing/2014/main" id="{606E419B-186B-4DA7-95FA-F921A2D3F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5" name="Freeform 24">
              <a:extLst>
                <a:ext uri="{FF2B5EF4-FFF2-40B4-BE49-F238E27FC236}">
                  <a16:creationId xmlns:a16="http://schemas.microsoft.com/office/drawing/2014/main" id="{35DBBAC4-A0DC-44A6-A64F-3FF22BC30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6" name="Freeform 25">
              <a:extLst>
                <a:ext uri="{FF2B5EF4-FFF2-40B4-BE49-F238E27FC236}">
                  <a16:creationId xmlns:a16="http://schemas.microsoft.com/office/drawing/2014/main" id="{45359546-A3CF-4560-869D-4C642B0F75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7" name="Freeform 26">
              <a:extLst>
                <a:ext uri="{FF2B5EF4-FFF2-40B4-BE49-F238E27FC236}">
                  <a16:creationId xmlns:a16="http://schemas.microsoft.com/office/drawing/2014/main" id="{A9D2DDA1-3EE0-4B5E-8107-6000BCB2B4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8" name="Freeform 27">
              <a:extLst>
                <a:ext uri="{FF2B5EF4-FFF2-40B4-BE49-F238E27FC236}">
                  <a16:creationId xmlns:a16="http://schemas.microsoft.com/office/drawing/2014/main" id="{6DA22C48-18EA-47BE-B75A-9594E025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9" name="Freeform 28">
              <a:extLst>
                <a:ext uri="{FF2B5EF4-FFF2-40B4-BE49-F238E27FC236}">
                  <a16:creationId xmlns:a16="http://schemas.microsoft.com/office/drawing/2014/main" id="{411A5F9B-C5BD-4FE0-BEE1-5FA9B82FB3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0" name="Freeform 29">
              <a:extLst>
                <a:ext uri="{FF2B5EF4-FFF2-40B4-BE49-F238E27FC236}">
                  <a16:creationId xmlns:a16="http://schemas.microsoft.com/office/drawing/2014/main" id="{AFFCFD60-FB34-408B-A2EA-311A1093D0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1" name="Freeform 30">
              <a:extLst>
                <a:ext uri="{FF2B5EF4-FFF2-40B4-BE49-F238E27FC236}">
                  <a16:creationId xmlns:a16="http://schemas.microsoft.com/office/drawing/2014/main" id="{72B9EBCA-3EF6-4296-80E0-CD849B27E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2" name="Freeform 31">
              <a:extLst>
                <a:ext uri="{FF2B5EF4-FFF2-40B4-BE49-F238E27FC236}">
                  <a16:creationId xmlns:a16="http://schemas.microsoft.com/office/drawing/2014/main" id="{CC021197-0DB7-42B6-93BB-32252A9373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9A134327-4864-46BB-A57A-7055C9E3AEC1}"/>
              </a:ext>
            </a:extLst>
          </p:cNvPr>
          <p:cNvSpPr>
            <a:spLocks noGrp="1"/>
          </p:cNvSpPr>
          <p:nvPr>
            <p:ph type="title"/>
          </p:nvPr>
        </p:nvSpPr>
        <p:spPr>
          <a:xfrm>
            <a:off x="646113" y="1254035"/>
            <a:ext cx="3133407" cy="4002222"/>
          </a:xfrm>
        </p:spPr>
        <p:txBody>
          <a:bodyPr>
            <a:normAutofit/>
          </a:bodyPr>
          <a:lstStyle/>
          <a:p>
            <a:r>
              <a:rPr lang="en-IN" dirty="0">
                <a:solidFill>
                  <a:schemeClr val="bg1"/>
                </a:solidFill>
                <a:effectLst>
                  <a:outerShdw blurRad="38100" dist="38100" dir="2700000" algn="tl">
                    <a:srgbClr val="000000">
                      <a:alpha val="43137"/>
                    </a:srgbClr>
                  </a:outerShdw>
                </a:effectLst>
              </a:rPr>
              <a:t>common website design mistakes</a:t>
            </a:r>
            <a:endParaRPr lang="en-US" sz="3300" b="1" dirty="0">
              <a:solidFill>
                <a:schemeClr val="bg1"/>
              </a:solidFill>
              <a:effectLst>
                <a:outerShdw blurRad="38100" dist="38100" dir="2700000" algn="tl">
                  <a:srgbClr val="000000">
                    <a:alpha val="43137"/>
                  </a:srgbClr>
                </a:outerShdw>
              </a:effectLst>
            </a:endParaRPr>
          </a:p>
        </p:txBody>
      </p:sp>
      <p:sp useBgFill="1">
        <p:nvSpPr>
          <p:cNvPr id="124" name="Round Diagonal Corner Rectangle 6">
            <a:extLst>
              <a:ext uri="{FF2B5EF4-FFF2-40B4-BE49-F238E27FC236}">
                <a16:creationId xmlns:a16="http://schemas.microsoft.com/office/drawing/2014/main" id="{7C30BDFE-E13B-4CD1-9371-FAEDFF80C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6" name="Group 125">
            <a:extLst>
              <a:ext uri="{FF2B5EF4-FFF2-40B4-BE49-F238E27FC236}">
                <a16:creationId xmlns:a16="http://schemas.microsoft.com/office/drawing/2014/main" id="{A847D4E2-EA7B-40EF-8062-D1FAF838F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127" name="Freeform 32">
              <a:extLst>
                <a:ext uri="{FF2B5EF4-FFF2-40B4-BE49-F238E27FC236}">
                  <a16:creationId xmlns:a16="http://schemas.microsoft.com/office/drawing/2014/main" id="{F1549F3B-53A1-4D15-8E8E-4297D91B8D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8" name="Freeform 33">
              <a:extLst>
                <a:ext uri="{FF2B5EF4-FFF2-40B4-BE49-F238E27FC236}">
                  <a16:creationId xmlns:a16="http://schemas.microsoft.com/office/drawing/2014/main" id="{841347B2-F767-433C-946A-1B19B4C40E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9" name="Freeform 34">
              <a:extLst>
                <a:ext uri="{FF2B5EF4-FFF2-40B4-BE49-F238E27FC236}">
                  <a16:creationId xmlns:a16="http://schemas.microsoft.com/office/drawing/2014/main" id="{B34A4847-B6CA-4001-8EB1-33B3854A4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0" name="Freeform 35">
              <a:extLst>
                <a:ext uri="{FF2B5EF4-FFF2-40B4-BE49-F238E27FC236}">
                  <a16:creationId xmlns:a16="http://schemas.microsoft.com/office/drawing/2014/main" id="{EF334B32-D0A0-45DE-99CB-37A3E56ECE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1" name="Freeform 36">
              <a:extLst>
                <a:ext uri="{FF2B5EF4-FFF2-40B4-BE49-F238E27FC236}">
                  <a16:creationId xmlns:a16="http://schemas.microsoft.com/office/drawing/2014/main" id="{5D1098DF-5812-4A6F-A4B7-AFEBEDA983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2" name="Freeform 37">
              <a:extLst>
                <a:ext uri="{FF2B5EF4-FFF2-40B4-BE49-F238E27FC236}">
                  <a16:creationId xmlns:a16="http://schemas.microsoft.com/office/drawing/2014/main" id="{2A72CC5D-2EA1-4ABD-B694-045401D7F2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3" name="Freeform 38">
              <a:extLst>
                <a:ext uri="{FF2B5EF4-FFF2-40B4-BE49-F238E27FC236}">
                  <a16:creationId xmlns:a16="http://schemas.microsoft.com/office/drawing/2014/main" id="{47B8C57D-403F-4D5B-9724-24276E99B4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4" name="Freeform 39">
              <a:extLst>
                <a:ext uri="{FF2B5EF4-FFF2-40B4-BE49-F238E27FC236}">
                  <a16:creationId xmlns:a16="http://schemas.microsoft.com/office/drawing/2014/main" id="{4890E5D3-F793-4B6A-AA8F-1F6C03BD1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5" name="Freeform 40">
              <a:extLst>
                <a:ext uri="{FF2B5EF4-FFF2-40B4-BE49-F238E27FC236}">
                  <a16:creationId xmlns:a16="http://schemas.microsoft.com/office/drawing/2014/main" id="{68A2FE4A-346D-4EA5-B377-EED4515161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6" name="Rectangle 41">
              <a:extLst>
                <a:ext uri="{FF2B5EF4-FFF2-40B4-BE49-F238E27FC236}">
                  <a16:creationId xmlns:a16="http://schemas.microsoft.com/office/drawing/2014/main" id="{2F12D5D5-9BB1-4D89-B5B4-8F8353825B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grpSp>
      <p:sp>
        <p:nvSpPr>
          <p:cNvPr id="3" name="Content Placeholder 2">
            <a:extLst>
              <a:ext uri="{FF2B5EF4-FFF2-40B4-BE49-F238E27FC236}">
                <a16:creationId xmlns:a16="http://schemas.microsoft.com/office/drawing/2014/main" id="{4977F008-42D9-4D91-A4C3-2F2D16800766}"/>
              </a:ext>
            </a:extLst>
          </p:cNvPr>
          <p:cNvSpPr>
            <a:spLocks noGrp="1"/>
          </p:cNvSpPr>
          <p:nvPr>
            <p:ph idx="1"/>
          </p:nvPr>
        </p:nvSpPr>
        <p:spPr>
          <a:xfrm>
            <a:off x="4298060" y="1435101"/>
            <a:ext cx="6716015" cy="4554538"/>
          </a:xfrm>
        </p:spPr>
        <p:txBody>
          <a:bodyPr>
            <a:noAutofit/>
          </a:bodyPr>
          <a:lstStyle/>
          <a:p>
            <a:pPr>
              <a:buFont typeface="Wingdings" panose="05000000000000000000" pitchFamily="2" charset="2"/>
              <a:buChar char="Ø"/>
            </a:pPr>
            <a:r>
              <a:rPr lang="en-IN" sz="3200" dirty="0"/>
              <a:t>Complex Navigation Structures</a:t>
            </a:r>
          </a:p>
          <a:p>
            <a:pPr fontAlgn="auto">
              <a:buFont typeface="Wingdings" panose="05000000000000000000" pitchFamily="2" charset="2"/>
              <a:buChar char="Ø"/>
            </a:pPr>
            <a:r>
              <a:rPr lang="en-IN" sz="3200" dirty="0"/>
              <a:t>Overlooking Accessibility</a:t>
            </a:r>
          </a:p>
          <a:p>
            <a:pPr>
              <a:buFont typeface="Wingdings" panose="05000000000000000000" pitchFamily="2" charset="2"/>
              <a:buChar char="Ø"/>
            </a:pPr>
            <a:r>
              <a:rPr lang="en-IN" sz="3200" dirty="0"/>
              <a:t>Slow responses in Mobile devices </a:t>
            </a:r>
          </a:p>
          <a:p>
            <a:pPr>
              <a:buFont typeface="Wingdings" panose="05000000000000000000" pitchFamily="2" charset="2"/>
              <a:buChar char="Ø"/>
            </a:pPr>
            <a:r>
              <a:rPr lang="en-IN" sz="3200" dirty="0"/>
              <a:t>Slow-loading pages</a:t>
            </a:r>
          </a:p>
          <a:p>
            <a:pPr>
              <a:buFont typeface="Wingdings" panose="05000000000000000000" pitchFamily="2" charset="2"/>
              <a:buChar char="Ø"/>
            </a:pPr>
            <a:r>
              <a:rPr lang="en-IN" sz="3200" dirty="0"/>
              <a:t>Weak Call-to-Actions</a:t>
            </a:r>
          </a:p>
          <a:p>
            <a:pPr marL="0" indent="0">
              <a:buNone/>
            </a:pPr>
            <a:endParaRPr lang="en-IN" sz="3200" dirty="0"/>
          </a:p>
          <a:p>
            <a:pPr>
              <a:buFont typeface="Wingdings" panose="05000000000000000000" pitchFamily="2" charset="2"/>
              <a:buChar char="Ø"/>
            </a:pPr>
            <a:endParaRPr lang="en-IN" sz="3200" dirty="0"/>
          </a:p>
        </p:txBody>
      </p:sp>
    </p:spTree>
    <p:extLst>
      <p:ext uri="{BB962C8B-B14F-4D97-AF65-F5344CB8AC3E}">
        <p14:creationId xmlns:p14="http://schemas.microsoft.com/office/powerpoint/2010/main" val="133066043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F439-6F4E-4BCD-9A8D-B3943844CA21}"/>
              </a:ext>
            </a:extLst>
          </p:cNvPr>
          <p:cNvSpPr>
            <a:spLocks noGrp="1"/>
          </p:cNvSpPr>
          <p:nvPr>
            <p:ph type="title"/>
          </p:nvPr>
        </p:nvSpPr>
        <p:spPr>
          <a:xfrm>
            <a:off x="1141413" y="618518"/>
            <a:ext cx="9905998" cy="1478570"/>
          </a:xfrm>
        </p:spPr>
        <p:txBody>
          <a:bodyPr>
            <a:normAutofit fontScale="90000"/>
          </a:bodyPr>
          <a:lstStyle/>
          <a:p>
            <a:r>
              <a:rPr lang="en-US" b="1" dirty="0">
                <a:effectLst>
                  <a:outerShdw blurRad="38100" dist="38100" dir="2700000" algn="tl">
                    <a:srgbClr val="000000">
                      <a:alpha val="43137"/>
                    </a:srgbClr>
                  </a:outerShdw>
                </a:effectLst>
              </a:rPr>
              <a:t>best practices for creating visually appealing and user-friendly website designs</a:t>
            </a:r>
            <a:endParaRPr lang="en-US" sz="32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31E9B16-7DDC-44DF-B712-1883596FED0B}"/>
              </a:ext>
            </a:extLst>
          </p:cNvPr>
          <p:cNvSpPr>
            <a:spLocks noGrp="1"/>
          </p:cNvSpPr>
          <p:nvPr>
            <p:ph idx="1"/>
          </p:nvPr>
        </p:nvSpPr>
        <p:spPr>
          <a:xfrm>
            <a:off x="1141413" y="2249487"/>
            <a:ext cx="8251970" cy="3541714"/>
          </a:xfrm>
        </p:spPr>
        <p:txBody>
          <a:bodyPr>
            <a:normAutofit fontScale="92500" lnSpcReduction="10000"/>
          </a:bodyPr>
          <a:lstStyle/>
          <a:p>
            <a:pPr>
              <a:buFont typeface="Wingdings" panose="05000000000000000000" pitchFamily="2" charset="2"/>
              <a:buChar char="Ø"/>
            </a:pPr>
            <a:r>
              <a:rPr lang="en-IN" b="1" dirty="0"/>
              <a:t> User-centric design </a:t>
            </a:r>
          </a:p>
          <a:p>
            <a:pPr>
              <a:buFont typeface="Wingdings" panose="05000000000000000000" pitchFamily="2" charset="2"/>
              <a:buChar char="Ø"/>
            </a:pPr>
            <a:r>
              <a:rPr lang="en-IN" b="1" dirty="0"/>
              <a:t>Design conventions</a:t>
            </a:r>
          </a:p>
          <a:p>
            <a:pPr>
              <a:buFont typeface="Wingdings" panose="05000000000000000000" pitchFamily="2" charset="2"/>
              <a:buChar char="Ø"/>
            </a:pPr>
            <a:r>
              <a:rPr lang="en-IN" b="1" dirty="0"/>
              <a:t>Information hierarchy</a:t>
            </a:r>
          </a:p>
          <a:p>
            <a:pPr>
              <a:buFont typeface="Wingdings" panose="05000000000000000000" pitchFamily="2" charset="2"/>
              <a:buChar char="Ø"/>
            </a:pPr>
            <a:r>
              <a:rPr lang="en-IN" b="1" dirty="0"/>
              <a:t>Readability  </a:t>
            </a:r>
          </a:p>
          <a:p>
            <a:pPr>
              <a:buFont typeface="Wingdings" panose="05000000000000000000" pitchFamily="2" charset="2"/>
              <a:buChar char="Ø"/>
            </a:pPr>
            <a:r>
              <a:rPr lang="en-IN" b="1" dirty="0"/>
              <a:t>CTAs</a:t>
            </a:r>
          </a:p>
          <a:p>
            <a:pPr>
              <a:buFont typeface="Wingdings" panose="05000000000000000000" pitchFamily="2" charset="2"/>
              <a:buChar char="Ø"/>
            </a:pPr>
            <a:r>
              <a:rPr lang="en-IN" b="1" dirty="0"/>
              <a:t>Responsive across devices</a:t>
            </a:r>
          </a:p>
          <a:p>
            <a:pPr>
              <a:buFont typeface="Wingdings" panose="05000000000000000000" pitchFamily="2" charset="2"/>
              <a:buChar char="Ø"/>
            </a:pPr>
            <a:r>
              <a:rPr lang="en-IN" b="1" dirty="0"/>
              <a:t>Security</a:t>
            </a:r>
          </a:p>
          <a:p>
            <a:pPr>
              <a:buFont typeface="Wingdings" panose="05000000000000000000" pitchFamily="2" charset="2"/>
              <a:buChar char="Ø"/>
            </a:pPr>
            <a:endParaRPr lang="en-IN" b="1" dirty="0"/>
          </a:p>
        </p:txBody>
      </p:sp>
    </p:spTree>
    <p:extLst>
      <p:ext uri="{BB962C8B-B14F-4D97-AF65-F5344CB8AC3E}">
        <p14:creationId xmlns:p14="http://schemas.microsoft.com/office/powerpoint/2010/main" val="624041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9467-D86A-4D44-9E01-5796E5BDA396}"/>
              </a:ext>
            </a:extLst>
          </p:cNvPr>
          <p:cNvSpPr>
            <a:spLocks noGrp="1"/>
          </p:cNvSpPr>
          <p:nvPr>
            <p:ph type="title"/>
          </p:nvPr>
        </p:nvSpPr>
        <p:spPr>
          <a:xfrm>
            <a:off x="1355116" y="2970908"/>
            <a:ext cx="9481767" cy="916184"/>
          </a:xfrm>
        </p:spPr>
        <p:txBody>
          <a:bodyPr anchor="ctr">
            <a:normAutofit/>
          </a:bodyPr>
          <a:lstStyle/>
          <a:p>
            <a:pPr algn="ctr"/>
            <a:r>
              <a:rPr lang="en-US" sz="4000" b="1"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9065403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CBD1B6F-AE5F-4B27-9BE1-4797C9BEFB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A938410-2173-430A-9B92-20257D39BD88}">
  <ds:schemaRefs>
    <ds:schemaRef ds:uri="http://schemas.microsoft.com/office/2006/documentManagement/types"/>
    <ds:schemaRef ds:uri="http://purl.org/dc/dcmitype/"/>
    <ds:schemaRef ds:uri="http://purl.org/dc/terms/"/>
    <ds:schemaRef ds:uri="http://purl.org/dc/elements/1.1/"/>
    <ds:schemaRef ds:uri="http://schemas.microsoft.com/office/2006/metadata/properties"/>
    <ds:schemaRef ds:uri="http://schemas.openxmlformats.org/package/2006/metadata/core-properties"/>
    <ds:schemaRef ds:uri="http://www.w3.org/XML/1998/namespace"/>
    <ds:schemaRef ds:uri="http://schemas.microsoft.com/office/infopath/2007/PartnerControls"/>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80B6055E-F2DC-412A-8B07-D3793807DA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design</Template>
  <TotalTime>0</TotalTime>
  <Words>383</Words>
  <Application>Microsoft Office PowerPoint</Application>
  <PresentationFormat>Widescreen</PresentationFormat>
  <Paragraphs>38</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Trebuchet MS</vt:lpstr>
      <vt:lpstr>Tw Cen MT</vt:lpstr>
      <vt:lpstr>Wingdings</vt:lpstr>
      <vt:lpstr>Circuit</vt:lpstr>
      <vt:lpstr>CAPSTONE PROJECT</vt:lpstr>
      <vt:lpstr>APPLE</vt:lpstr>
      <vt:lpstr>platforms on which the website is developed</vt:lpstr>
      <vt:lpstr>Website’s responsive test</vt:lpstr>
      <vt:lpstr>common website design mistakes</vt:lpstr>
      <vt:lpstr>best practices for creating visually appealing and user-friendly website designs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2024-04-08T05:18:31Z</dcterms:created>
  <dcterms:modified xsi:type="dcterms:W3CDTF">2024-04-08T07:52:32Z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