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8" r:id="rId3"/>
    <p:sldId id="257" r:id="rId4"/>
    <p:sldId id="261" r:id="rId5"/>
    <p:sldId id="262" r:id="rId6"/>
    <p:sldId id="264" r:id="rId7"/>
    <p:sldId id="265" r:id="rId8"/>
    <p:sldId id="263" r:id="rId9"/>
    <p:sldId id="266" r:id="rId10"/>
    <p:sldId id="277" r:id="rId11"/>
    <p:sldId id="276" r:id="rId12"/>
    <p:sldId id="268" r:id="rId13"/>
    <p:sldId id="283" r:id="rId14"/>
    <p:sldId id="271" r:id="rId15"/>
    <p:sldId id="275" r:id="rId16"/>
    <p:sldId id="280" r:id="rId17"/>
    <p:sldId id="269" r:id="rId18"/>
    <p:sldId id="282" r:id="rId19"/>
    <p:sldId id="274" r:id="rId20"/>
    <p:sldId id="281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  <p:bold r:id="rId24"/>
    </p:embeddedFont>
    <p:embeddedFont>
      <p:font typeface="Barlow Semi Condensed" panose="00000506000000000000" pitchFamily="2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Titillium Web" panose="000005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E28134-B4E8-4CB8-B961-0DD27BCB146B}">
  <a:tblStyle styleId="{CAE28134-B4E8-4CB8-B961-0DD27BCB14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160A8A1-0A26-457F-873A-AC3EBF77FF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162" autoAdjust="0"/>
  </p:normalViewPr>
  <p:slideViewPr>
    <p:cSldViewPr snapToGrid="0">
      <p:cViewPr>
        <p:scale>
          <a:sx n="94" d="100"/>
          <a:sy n="94" d="100"/>
        </p:scale>
        <p:origin x="69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6">
          <a:extLst>
            <a:ext uri="{FF2B5EF4-FFF2-40B4-BE49-F238E27FC236}">
              <a16:creationId xmlns:a16="http://schemas.microsoft.com/office/drawing/2014/main" id="{3042DE0C-C38A-3B66-88F4-16129968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g54dda1946d_4_2742:notes">
            <a:extLst>
              <a:ext uri="{FF2B5EF4-FFF2-40B4-BE49-F238E27FC236}">
                <a16:creationId xmlns:a16="http://schemas.microsoft.com/office/drawing/2014/main" id="{6E7D9C46-0145-01B0-7A72-1DA6A959A7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8" name="Google Shape;2168;g54dda1946d_4_2742:notes">
            <a:extLst>
              <a:ext uri="{FF2B5EF4-FFF2-40B4-BE49-F238E27FC236}">
                <a16:creationId xmlns:a16="http://schemas.microsoft.com/office/drawing/2014/main" id="{C7B8F1D3-389F-520F-1C57-9EFBA3F08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429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6" name="Google Shape;2046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5" name="Google Shape;2155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8">
          <a:extLst>
            <a:ext uri="{FF2B5EF4-FFF2-40B4-BE49-F238E27FC236}">
              <a16:creationId xmlns:a16="http://schemas.microsoft.com/office/drawing/2014/main" id="{5E0EB2E8-D7C5-B00B-7CB4-2FE93033E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54dda1946d_4_2758:notes">
            <a:extLst>
              <a:ext uri="{FF2B5EF4-FFF2-40B4-BE49-F238E27FC236}">
                <a16:creationId xmlns:a16="http://schemas.microsoft.com/office/drawing/2014/main" id="{82E3B9D2-8DC8-D293-B826-17455F3239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54dda1946d_4_2758:notes">
            <a:extLst>
              <a:ext uri="{FF2B5EF4-FFF2-40B4-BE49-F238E27FC236}">
                <a16:creationId xmlns:a16="http://schemas.microsoft.com/office/drawing/2014/main" id="{3901C9C7-35A1-FCD3-0EB1-84910B7138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621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>
          <a:extLst>
            <a:ext uri="{FF2B5EF4-FFF2-40B4-BE49-F238E27FC236}">
              <a16:creationId xmlns:a16="http://schemas.microsoft.com/office/drawing/2014/main" id="{88AE1CC4-F3BD-D8B3-1CDA-5AA5C3D8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d5260bdd85_0_270:notes">
            <a:extLst>
              <a:ext uri="{FF2B5EF4-FFF2-40B4-BE49-F238E27FC236}">
                <a16:creationId xmlns:a16="http://schemas.microsoft.com/office/drawing/2014/main" id="{9DC09291-D378-A9D8-7C89-5D9BA91E4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d5260bdd85_0_270:notes">
            <a:extLst>
              <a:ext uri="{FF2B5EF4-FFF2-40B4-BE49-F238E27FC236}">
                <a16:creationId xmlns:a16="http://schemas.microsoft.com/office/drawing/2014/main" id="{7C10087A-7233-7442-0E9C-E64EEE07B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198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d5260bdd8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d5260bdd8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0">
          <a:extLst>
            <a:ext uri="{FF2B5EF4-FFF2-40B4-BE49-F238E27FC236}">
              <a16:creationId xmlns:a16="http://schemas.microsoft.com/office/drawing/2014/main" id="{04E7F878-ABAB-3D3B-894C-E5A6F9E17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d5260bdd85_0_270:notes">
            <a:extLst>
              <a:ext uri="{FF2B5EF4-FFF2-40B4-BE49-F238E27FC236}">
                <a16:creationId xmlns:a16="http://schemas.microsoft.com/office/drawing/2014/main" id="{C7332F94-3184-63D7-E68F-BA8CF1930F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d5260bdd85_0_270:notes">
            <a:extLst>
              <a:ext uri="{FF2B5EF4-FFF2-40B4-BE49-F238E27FC236}">
                <a16:creationId xmlns:a16="http://schemas.microsoft.com/office/drawing/2014/main" id="{A8CB8136-F6F0-59FF-828A-840EDCC30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9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5" name="Google Shape;15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9" name="Google Shape;164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4" name="Google Shape;180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28a6e86a9c2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28a6e86a9c2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58" name="Google Shape;758;p1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59" name="Google Shape;759;p1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0" name="Google Shape;76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2" name="Google Shape;76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3" name="Google Shape;763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4" name="Google Shape;764;p1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5" name="Google Shape;765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9" name="Google Shape;769;p1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0" name="Google Shape;77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1" name="Google Shape;77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2" name="Google Shape;77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73" name="Google Shape;773;p1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74" name="Google Shape;774;p1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75" name="Google Shape;775;p1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76" name="Google Shape;77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7" name="Google Shape;77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8" name="Google Shape;77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9" name="Google Shape;779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80" name="Google Shape;780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81" name="Google Shape;781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2" name="Google Shape;782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3" name="Google Shape;783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4" name="Google Shape;784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85" name="Google Shape;785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86" name="Google Shape;78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7" name="Google Shape;78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88" name="Google Shape;78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89" name="Google Shape;789;p1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90" name="Google Shape;790;p1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91" name="Google Shape;79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2" name="Google Shape;792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93" name="Google Shape;793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94" name="Google Shape;794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5" name="Google Shape;795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6" name="Google Shape;796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97" name="Google Shape;797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98" name="Google Shape;798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99" name="Google Shape;799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0" name="Google Shape;800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01" name="Google Shape;80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802" name="Google Shape;802;p17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803" name="Google Shape;803;p17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06" name="Google Shape;806;p17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17"/>
          <p:cNvSpPr txBox="1">
            <a:spLocks noGrp="1"/>
          </p:cNvSpPr>
          <p:nvPr>
            <p:ph type="title"/>
          </p:nvPr>
        </p:nvSpPr>
        <p:spPr>
          <a:xfrm>
            <a:off x="5516826" y="1395925"/>
            <a:ext cx="2668200" cy="10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9" name="Google Shape;809;p17"/>
          <p:cNvSpPr txBox="1">
            <a:spLocks noGrp="1"/>
          </p:cNvSpPr>
          <p:nvPr>
            <p:ph type="subTitle" idx="1"/>
          </p:nvPr>
        </p:nvSpPr>
        <p:spPr>
          <a:xfrm>
            <a:off x="5516953" y="2456725"/>
            <a:ext cx="26682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>
            <a:spLocks noGrp="1"/>
          </p:cNvSpPr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57" name="Google Shape;857;p18"/>
          <p:cNvSpPr txBox="1">
            <a:spLocks noGrp="1"/>
          </p:cNvSpPr>
          <p:nvPr>
            <p:ph type="title" idx="2" hasCustomPrompt="1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1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75" name="Google Shape;875;p1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76" name="Google Shape;876;p1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77" name="Google Shape;87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8" name="Google Shape;87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9" name="Google Shape;87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0" name="Google Shape;880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1" name="Google Shape;881;p1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82" name="Google Shape;882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3" name="Google Shape;883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86" name="Google Shape;886;p1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87" name="Google Shape;88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90" name="Google Shape;890;p1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91" name="Google Shape;891;p1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92" name="Google Shape;892;p1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3" name="Google Shape;89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4" name="Google Shape;89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5" name="Google Shape;89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6" name="Google Shape;896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97" name="Google Shape;897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8" name="Google Shape;898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9" name="Google Shape;899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0" name="Google Shape;900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1" name="Google Shape;901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02" name="Google Shape;902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03" name="Google Shape;90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4" name="Google Shape;90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5" name="Google Shape;90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06" name="Google Shape;906;p1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07" name="Google Shape;907;p1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08" name="Google Shape;90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9" name="Google Shape;909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10" name="Google Shape;910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11" name="Google Shape;911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2" name="Google Shape;912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3" name="Google Shape;913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4" name="Google Shape;914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15" name="Google Shape;915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16" name="Google Shape;916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7" name="Google Shape;917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8" name="Google Shape;91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919" name="Google Shape;91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0" name="Google Shape;920;p19"/>
          <p:cNvSpPr txBox="1">
            <a:spLocks noGrp="1"/>
          </p:cNvSpPr>
          <p:nvPr>
            <p:ph type="subTitle" idx="1"/>
          </p:nvPr>
        </p:nvSpPr>
        <p:spPr>
          <a:xfrm>
            <a:off x="5046566" y="3285624"/>
            <a:ext cx="250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1" name="Google Shape;921;p19"/>
          <p:cNvSpPr txBox="1">
            <a:spLocks noGrp="1"/>
          </p:cNvSpPr>
          <p:nvPr>
            <p:ph type="subTitle" idx="2"/>
          </p:nvPr>
        </p:nvSpPr>
        <p:spPr>
          <a:xfrm>
            <a:off x="1596634" y="3285624"/>
            <a:ext cx="250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9"/>
          <p:cNvSpPr txBox="1">
            <a:spLocks noGrp="1"/>
          </p:cNvSpPr>
          <p:nvPr>
            <p:ph type="subTitle" idx="3"/>
          </p:nvPr>
        </p:nvSpPr>
        <p:spPr>
          <a:xfrm>
            <a:off x="1596634" y="2833375"/>
            <a:ext cx="25008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23" name="Google Shape;923;p19"/>
          <p:cNvSpPr txBox="1">
            <a:spLocks noGrp="1"/>
          </p:cNvSpPr>
          <p:nvPr>
            <p:ph type="subTitle" idx="4"/>
          </p:nvPr>
        </p:nvSpPr>
        <p:spPr>
          <a:xfrm>
            <a:off x="5046566" y="2833375"/>
            <a:ext cx="25008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924" name="Google Shape;924;p19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925" name="Google Shape;925;p19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926" name="Google Shape;926;p19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3" name="Google Shape;933;p19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934" name="Google Shape;934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19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20"/>
          <p:cNvSpPr txBox="1">
            <a:spLocks noGrp="1"/>
          </p:cNvSpPr>
          <p:nvPr>
            <p:ph type="subTitle" idx="1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96" name="Google Shape;99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7" name="Google Shape;99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8" name="Google Shape;99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99" name="Google Shape;999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0" name="Google Shape;1000;p2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01" name="Google Shape;1001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2" name="Google Shape;1002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3" name="Google Shape;1003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4" name="Google Shape;1004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06" name="Google Shape;100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7" name="Google Shape;100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08" name="Google Shape;100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09" name="Google Shape;1009;p2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10" name="Google Shape;1010;p2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11" name="Google Shape;1011;p2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2" name="Google Shape;101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3" name="Google Shape;101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4" name="Google Shape;101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5" name="Google Shape;1015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16" name="Google Shape;1016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7" name="Google Shape;1017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8" name="Google Shape;1018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19" name="Google Shape;1019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0" name="Google Shape;1020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1" name="Google Shape;1021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22" name="Google Shape;102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4" name="Google Shape;102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25" name="Google Shape;1025;p2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26" name="Google Shape;1026;p2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27" name="Google Shape;102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8" name="Google Shape;1028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29" name="Google Shape;1029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30" name="Google Shape;1030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1" name="Google Shape;1031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2" name="Google Shape;1032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3" name="Google Shape;1033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34" name="Google Shape;1034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35" name="Google Shape;1035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6" name="Google Shape;1036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37" name="Google Shape;103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038" name="Google Shape;1038;p21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1039" name="Google Shape;1039;p21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1040" name="Google Shape;1040;p21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2" name="Google Shape;1042;p21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21"/>
          <p:cNvSpPr txBox="1">
            <a:spLocks noGrp="1"/>
          </p:cNvSpPr>
          <p:nvPr>
            <p:ph type="subTitle" idx="1"/>
          </p:nvPr>
        </p:nvSpPr>
        <p:spPr>
          <a:xfrm>
            <a:off x="937625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6" name="Google Shape;1046;p21"/>
          <p:cNvSpPr txBox="1">
            <a:spLocks noGrp="1"/>
          </p:cNvSpPr>
          <p:nvPr>
            <p:ph type="subTitle" idx="2"/>
          </p:nvPr>
        </p:nvSpPr>
        <p:spPr>
          <a:xfrm>
            <a:off x="3484350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1"/>
          <p:cNvSpPr txBox="1">
            <a:spLocks noGrp="1"/>
          </p:cNvSpPr>
          <p:nvPr>
            <p:ph type="subTitle" idx="3"/>
          </p:nvPr>
        </p:nvSpPr>
        <p:spPr>
          <a:xfrm>
            <a:off x="6031075" y="34655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1"/>
          <p:cNvSpPr txBox="1">
            <a:spLocks noGrp="1"/>
          </p:cNvSpPr>
          <p:nvPr>
            <p:ph type="subTitle" idx="4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49" name="Google Shape;1049;p21"/>
          <p:cNvSpPr txBox="1">
            <a:spLocks noGrp="1"/>
          </p:cNvSpPr>
          <p:nvPr>
            <p:ph type="subTitle" idx="5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50" name="Google Shape;1050;p21"/>
          <p:cNvSpPr txBox="1">
            <a:spLocks noGrp="1"/>
          </p:cNvSpPr>
          <p:nvPr>
            <p:ph type="subTitle" idx="6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2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054" name="Google Shape;1054;p2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55" name="Google Shape;105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6" name="Google Shape;105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7" name="Google Shape;105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8" name="Google Shape;1058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59" name="Google Shape;1059;p2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60" name="Google Shape;1060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1" name="Google Shape;1061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2" name="Google Shape;1062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3" name="Google Shape;1063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64" name="Google Shape;1064;p2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65" name="Google Shape;106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6" name="Google Shape;106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67" name="Google Shape;106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68" name="Google Shape;1068;p2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69" name="Google Shape;1069;p2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70" name="Google Shape;1070;p2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1" name="Google Shape;107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2" name="Google Shape;107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3" name="Google Shape;107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4" name="Google Shape;1074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75" name="Google Shape;1075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6" name="Google Shape;1076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7" name="Google Shape;1077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8" name="Google Shape;1078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79" name="Google Shape;1079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80" name="Google Shape;1080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81" name="Google Shape;108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2" name="Google Shape;108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3" name="Google Shape;108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084" name="Google Shape;1084;p2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85" name="Google Shape;1085;p2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86" name="Google Shape;108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87" name="Google Shape;1087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88" name="Google Shape;1088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89" name="Google Shape;1089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0" name="Google Shape;1090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1" name="Google Shape;1091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2" name="Google Shape;1092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093" name="Google Shape;1093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94" name="Google Shape;1094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5" name="Google Shape;1095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96" name="Google Shape;109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097" name="Google Shape;1097;p22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098" name="Google Shape;1098;p22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099" name="Google Shape;1099;p22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1" name="Google Shape;11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2" name="Google Shape;1112;p22"/>
          <p:cNvSpPr txBox="1">
            <a:spLocks noGrp="1"/>
          </p:cNvSpPr>
          <p:nvPr>
            <p:ph type="subTitle" idx="1"/>
          </p:nvPr>
        </p:nvSpPr>
        <p:spPr>
          <a:xfrm>
            <a:off x="719999" y="25287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2"/>
          <p:cNvSpPr txBox="1">
            <a:spLocks noGrp="1"/>
          </p:cNvSpPr>
          <p:nvPr>
            <p:ph type="subTitle" idx="2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2"/>
          <p:cNvSpPr txBox="1">
            <a:spLocks noGrp="1"/>
          </p:cNvSpPr>
          <p:nvPr>
            <p:ph type="subTitle" idx="3"/>
          </p:nvPr>
        </p:nvSpPr>
        <p:spPr>
          <a:xfrm>
            <a:off x="2570886" y="39386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2"/>
          <p:cNvSpPr txBox="1">
            <a:spLocks noGrp="1"/>
          </p:cNvSpPr>
          <p:nvPr>
            <p:ph type="subTitle" idx="4"/>
          </p:nvPr>
        </p:nvSpPr>
        <p:spPr>
          <a:xfrm>
            <a:off x="6272660" y="39386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2"/>
          <p:cNvSpPr txBox="1">
            <a:spLocks noGrp="1"/>
          </p:cNvSpPr>
          <p:nvPr>
            <p:ph type="subTitle" idx="5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7" name="Google Shape;1117;p22"/>
          <p:cNvSpPr txBox="1">
            <a:spLocks noGrp="1"/>
          </p:cNvSpPr>
          <p:nvPr>
            <p:ph type="subTitle" idx="6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8" name="Google Shape;1118;p22"/>
          <p:cNvSpPr txBox="1">
            <a:spLocks noGrp="1"/>
          </p:cNvSpPr>
          <p:nvPr>
            <p:ph type="subTitle" idx="7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19" name="Google Shape;1119;p22"/>
          <p:cNvSpPr txBox="1">
            <a:spLocks noGrp="1"/>
          </p:cNvSpPr>
          <p:nvPr>
            <p:ph type="subTitle" idx="8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name="adj1" fmla="val 162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52" extrusionOk="0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avLst/>
                <a:gdLst/>
                <a:ahLst/>
                <a:cxnLst/>
                <a:rect l="l" t="t" r="r" b="b"/>
                <a:pathLst>
                  <a:path w="352" h="527" extrusionOk="0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780" extrusionOk="0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55" name="Google Shape;355;p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57" name="Google Shape;35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1" name="Google Shape;361;p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62" name="Google Shape;362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4" name="Google Shape;364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5" name="Google Shape;365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6" name="Google Shape;366;p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67" name="Google Shape;36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70" name="Google Shape;370;p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71" name="Google Shape;371;p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72" name="Google Shape;372;p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3" name="Google Shape;37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4" name="Google Shape;37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5" name="Google Shape;37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6" name="Google Shape;376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8" name="Google Shape;378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79" name="Google Shape;379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0" name="Google Shape;380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1" name="Google Shape;381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82" name="Google Shape;382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3" name="Google Shape;38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4" name="Google Shape;38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5" name="Google Shape;38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88" name="Google Shape;38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89" name="Google Shape;389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90" name="Google Shape;390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91" name="Google Shape;391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2" name="Google Shape;392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3" name="Google Shape;393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4" name="Google Shape;394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96" name="Google Shape;396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7" name="Google Shape;397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98" name="Google Shape;39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399" name="Google Shape;399;p8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00" name="Google Shape;400;p8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04" name="Google Shape;404;p8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8"/>
          <p:cNvSpPr txBox="1">
            <a:spLocks noGrp="1"/>
          </p:cNvSpPr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5" name="Google Shape;5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3"/>
          <p:cNvSpPr txBox="1">
            <a:spLocks noGrp="1"/>
          </p:cNvSpPr>
          <p:nvPr>
            <p:ph type="subTitle" idx="2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79" name="Google Shape;579;p13"/>
          <p:cNvSpPr txBox="1">
            <a:spLocks noGrp="1"/>
          </p:cNvSpPr>
          <p:nvPr>
            <p:ph type="subTitle" idx="5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13"/>
          <p:cNvSpPr txBox="1">
            <a:spLocks noGrp="1"/>
          </p:cNvSpPr>
          <p:nvPr>
            <p:ph type="title" idx="6" hasCustomPrompt="1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2" name="Google Shape;582;p1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3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sz="2400" b="1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585" name="Google Shape;585;p1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>
            <a:spLocks noGrp="1"/>
          </p:cNvSpPr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49" name="Google Shape;649;p1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50" name="Google Shape;650;p1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1" name="Google Shape;65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4" name="Google Shape;654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55" name="Google Shape;655;p1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6" name="Google Shape;656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0" name="Google Shape;660;p1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61" name="Google Shape;66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64" name="Google Shape;664;p1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65" name="Google Shape;665;p1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66" name="Google Shape;666;p1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67" name="Google Shape;66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8" name="Google Shape;66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69" name="Google Shape;66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0" name="Google Shape;670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72" name="Google Shape;672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3" name="Google Shape;673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4" name="Google Shape;674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5" name="Google Shape;675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76" name="Google Shape;676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77" name="Google Shape;67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8" name="Google Shape;67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79" name="Google Shape;67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680" name="Google Shape;680;p1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81" name="Google Shape;681;p1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82" name="Google Shape;68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3" name="Google Shape;683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84" name="Google Shape;684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85" name="Google Shape;685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6" name="Google Shape;686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7" name="Google Shape;687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8" name="Google Shape;688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89" name="Google Shape;689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90" name="Google Shape;690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1" name="Google Shape;691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2" name="Google Shape;69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sp>
        <p:nvSpPr>
          <p:cNvPr id="693" name="Google Shape;693;p15"/>
          <p:cNvSpPr txBox="1">
            <a:spLocks noGrp="1"/>
          </p:cNvSpPr>
          <p:nvPr>
            <p:ph type="title"/>
          </p:nvPr>
        </p:nvSpPr>
        <p:spPr>
          <a:xfrm>
            <a:off x="720000" y="1092013"/>
            <a:ext cx="3519600" cy="18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5"/>
          <p:cNvSpPr txBox="1">
            <a:spLocks noGrp="1"/>
          </p:cNvSpPr>
          <p:nvPr>
            <p:ph type="subTitle" idx="1"/>
          </p:nvPr>
        </p:nvSpPr>
        <p:spPr>
          <a:xfrm>
            <a:off x="720000" y="2935188"/>
            <a:ext cx="35196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5"/>
          <p:cNvSpPr>
            <a:spLocks noGrp="1"/>
          </p:cNvSpPr>
          <p:nvPr>
            <p:ph type="pic" idx="2"/>
          </p:nvPr>
        </p:nvSpPr>
        <p:spPr>
          <a:xfrm>
            <a:off x="5520775" y="533863"/>
            <a:ext cx="2910000" cy="4075800"/>
          </a:xfrm>
          <a:prstGeom prst="roundRect">
            <a:avLst>
              <a:gd name="adj" fmla="val 652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96" name="Google Shape;696;p1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697" name="Google Shape;697;p1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98" name="Google Shape;698;p1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0" name="Google Shape;700;p15"/>
            <p:cNvGrpSpPr/>
            <p:nvPr/>
          </p:nvGrpSpPr>
          <p:grpSpPr>
            <a:xfrm>
              <a:off x="4890282" y="4643609"/>
              <a:ext cx="4062298" cy="390763"/>
              <a:chOff x="4890282" y="4643609"/>
              <a:chExt cx="4062298" cy="390763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2106" extrusionOk="0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890282" y="4751143"/>
                <a:ext cx="1074296" cy="175676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1029" extrusionOk="0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4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avLst/>
                <a:gdLst/>
                <a:ahLst/>
                <a:cxnLst/>
                <a:rect l="l" t="t" r="r" b="b"/>
                <a:pathLst>
                  <a:path w="6317" h="251" extrusionOk="0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avLst/>
                <a:gdLst/>
                <a:ahLst/>
                <a:cxnLst/>
                <a:rect l="l" t="t" r="r" b="b"/>
                <a:pathLst>
                  <a:path w="3485" h="276" extrusionOk="0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1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sz="3500" b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72" r:id="rId16"/>
    <p:sldLayoutId id="2147483673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31"/>
          <p:cNvSpPr txBox="1">
            <a:spLocks noGrp="1"/>
          </p:cNvSpPr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Used Cars Dataset:</a:t>
            </a:r>
            <a:r>
              <a:rPr lang="en" dirty="0"/>
              <a:t> </a:t>
            </a:r>
            <a:br>
              <a:rPr lang="en" dirty="0"/>
            </a:br>
            <a:r>
              <a:rPr lang="en" sz="3500" dirty="0"/>
              <a:t>Data Analysis and Predictions</a:t>
            </a:r>
            <a:endParaRPr sz="3500" dirty="0"/>
          </a:p>
        </p:txBody>
      </p:sp>
      <p:sp>
        <p:nvSpPr>
          <p:cNvPr id="1417" name="Google Shape;1417;p31"/>
          <p:cNvSpPr txBox="1">
            <a:spLocks noGrp="1"/>
          </p:cNvSpPr>
          <p:nvPr>
            <p:ph type="subTitle" idx="1"/>
          </p:nvPr>
        </p:nvSpPr>
        <p:spPr>
          <a:xfrm>
            <a:off x="713225" y="4335150"/>
            <a:ext cx="4035600" cy="2845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Done by : Jyothiradithya,Gowthan,Santhosh Baba,Arun,Suriya,Komathy</a:t>
            </a:r>
            <a:endParaRPr dirty="0"/>
          </a:p>
        </p:txBody>
      </p:sp>
      <p:grpSp>
        <p:nvGrpSpPr>
          <p:cNvPr id="1418" name="Google Shape;1418;p31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9" name="Google Shape;1419;p31"/>
            <p:cNvSpPr/>
            <p:nvPr/>
          </p:nvSpPr>
          <p:spPr>
            <a:xfrm>
              <a:off x="5478353" y="2905396"/>
              <a:ext cx="2070476" cy="1119822"/>
            </a:xfrm>
            <a:custGeom>
              <a:avLst/>
              <a:gdLst/>
              <a:ahLst/>
              <a:cxnLst/>
              <a:rect l="l" t="t" r="r" b="b"/>
              <a:pathLst>
                <a:path w="20978" h="11346" extrusionOk="0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5686114" y="1163962"/>
              <a:ext cx="1100872" cy="1100872"/>
            </a:xfrm>
            <a:custGeom>
              <a:avLst/>
              <a:gdLst/>
              <a:ahLst/>
              <a:cxnLst/>
              <a:rect l="l" t="t" r="r" b="b"/>
              <a:pathLst>
                <a:path w="11154" h="11154" extrusionOk="0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5767738" y="1260390"/>
              <a:ext cx="2308041" cy="2310508"/>
            </a:xfrm>
            <a:custGeom>
              <a:avLst/>
              <a:gdLst/>
              <a:ahLst/>
              <a:cxnLst/>
              <a:rect l="l" t="t" r="r" b="b"/>
              <a:pathLst>
                <a:path w="23385" h="23410" extrusionOk="0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6895764" y="2413187"/>
              <a:ext cx="1625252" cy="1115677"/>
            </a:xfrm>
            <a:custGeom>
              <a:avLst/>
              <a:gdLst/>
              <a:ahLst/>
              <a:cxnLst/>
              <a:rect l="l" t="t" r="r" b="b"/>
              <a:pathLst>
                <a:path w="16467" h="11304" extrusionOk="0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5498093" y="2415654"/>
              <a:ext cx="1422527" cy="1241812"/>
            </a:xfrm>
            <a:custGeom>
              <a:avLst/>
              <a:gdLst/>
              <a:ahLst/>
              <a:cxnLst/>
              <a:rect l="l" t="t" r="r" b="b"/>
              <a:pathLst>
                <a:path w="14413" h="12582" extrusionOk="0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7232129" y="154987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7232129" y="1549873"/>
              <a:ext cx="175780" cy="175682"/>
            </a:xfrm>
            <a:custGeom>
              <a:avLst/>
              <a:gdLst/>
              <a:ahLst/>
              <a:cxnLst/>
              <a:rect l="l" t="t" r="r" b="b"/>
              <a:pathLst>
                <a:path w="1781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5456048" y="1794743"/>
              <a:ext cx="178248" cy="175682"/>
            </a:xfrm>
            <a:custGeom>
              <a:avLst/>
              <a:gdLst/>
              <a:ahLst/>
              <a:cxnLst/>
              <a:rect l="l" t="t" r="r" b="b"/>
              <a:pathLst>
                <a:path w="1806" h="1780" extrusionOk="0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6084363" y="998248"/>
              <a:ext cx="207956" cy="207857"/>
            </a:xfrm>
            <a:custGeom>
              <a:avLst/>
              <a:gdLst/>
              <a:ahLst/>
              <a:cxnLst/>
              <a:rect l="l" t="t" r="r" b="b"/>
              <a:pathLst>
                <a:path w="2107" h="2106" extrusionOk="0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8211712" y="2037146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211712" y="2116302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8211712" y="2195458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8211712" y="2274614"/>
              <a:ext cx="34742" cy="54481"/>
            </a:xfrm>
            <a:custGeom>
              <a:avLst/>
              <a:gdLst/>
              <a:ahLst/>
              <a:cxnLst/>
              <a:rect l="l" t="t" r="r" b="b"/>
              <a:pathLst>
                <a:path w="352" h="552" extrusionOk="0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8211712" y="2353770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1"/>
            <p:cNvSpPr/>
            <p:nvPr/>
          </p:nvSpPr>
          <p:spPr>
            <a:xfrm>
              <a:off x="8211712" y="2432927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1"/>
            <p:cNvSpPr/>
            <p:nvPr/>
          </p:nvSpPr>
          <p:spPr>
            <a:xfrm>
              <a:off x="8211712" y="2512083"/>
              <a:ext cx="34742" cy="52014"/>
            </a:xfrm>
            <a:custGeom>
              <a:avLst/>
              <a:gdLst/>
              <a:ahLst/>
              <a:cxnLst/>
              <a:rect l="l" t="t" r="r" b="b"/>
              <a:pathLst>
                <a:path w="352" h="527" extrusionOk="0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6920537" y="859675"/>
              <a:ext cx="1212104" cy="818893"/>
            </a:xfrm>
            <a:custGeom>
              <a:avLst/>
              <a:gdLst/>
              <a:ahLst/>
              <a:cxnLst/>
              <a:rect l="l" t="t" r="r" b="b"/>
              <a:pathLst>
                <a:path w="12281" h="8297" extrusionOk="0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7734307" y="1826919"/>
              <a:ext cx="623472" cy="24773"/>
            </a:xfrm>
            <a:custGeom>
              <a:avLst/>
              <a:gdLst/>
              <a:ahLst/>
              <a:cxnLst/>
              <a:rect l="l" t="t" r="r" b="b"/>
              <a:pathLst>
                <a:path w="6317" h="251" extrusionOk="0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7744177" y="1911010"/>
              <a:ext cx="343961" cy="27241"/>
            </a:xfrm>
            <a:custGeom>
              <a:avLst/>
              <a:gdLst/>
              <a:ahLst/>
              <a:cxnLst/>
              <a:rect l="l" t="t" r="r" b="b"/>
              <a:pathLst>
                <a:path w="3485" h="276" extrusionOk="0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5235950" y="2749551"/>
              <a:ext cx="621005" cy="101560"/>
            </a:xfrm>
            <a:custGeom>
              <a:avLst/>
              <a:gdLst/>
              <a:ahLst/>
              <a:cxnLst/>
              <a:rect l="l" t="t" r="r" b="b"/>
              <a:pathLst>
                <a:path w="6292" h="1029" extrusionOk="0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6814239" y="3180764"/>
              <a:ext cx="185551" cy="563464"/>
            </a:xfrm>
            <a:custGeom>
              <a:avLst/>
              <a:gdLst/>
              <a:ahLst/>
              <a:cxnLst/>
              <a:rect l="l" t="t" r="r" b="b"/>
              <a:pathLst>
                <a:path w="1880" h="5709" extrusionOk="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6858653" y="3699424"/>
              <a:ext cx="168279" cy="54086"/>
            </a:xfrm>
            <a:custGeom>
              <a:avLst/>
              <a:gdLst/>
              <a:ahLst/>
              <a:cxnLst/>
              <a:rect l="l" t="t" r="r" b="b"/>
              <a:pathLst>
                <a:path w="1705" h="548" extrusionOk="0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6448166" y="3574669"/>
              <a:ext cx="200455" cy="562674"/>
            </a:xfrm>
            <a:custGeom>
              <a:avLst/>
              <a:gdLst/>
              <a:ahLst/>
              <a:cxnLst/>
              <a:rect l="l" t="t" r="r" b="b"/>
              <a:pathLst>
                <a:path w="2031" h="5701" extrusionOk="0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6485079" y="4097671"/>
              <a:ext cx="168378" cy="48954"/>
            </a:xfrm>
            <a:custGeom>
              <a:avLst/>
              <a:gdLst/>
              <a:ahLst/>
              <a:cxnLst/>
              <a:rect l="l" t="t" r="r" b="b"/>
              <a:pathLst>
                <a:path w="1706" h="496" extrusionOk="0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6344137" y="3080980"/>
              <a:ext cx="309318" cy="911669"/>
            </a:xfrm>
            <a:custGeom>
              <a:avLst/>
              <a:gdLst/>
              <a:ahLst/>
              <a:cxnLst/>
              <a:rect l="l" t="t" r="r" b="b"/>
              <a:pathLst>
                <a:path w="3134" h="9237" extrusionOk="0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6413424" y="3155201"/>
              <a:ext cx="222662" cy="226215"/>
            </a:xfrm>
            <a:custGeom>
              <a:avLst/>
              <a:gdLst/>
              <a:ahLst/>
              <a:cxnLst/>
              <a:rect l="l" t="t" r="r" b="b"/>
              <a:pathLst>
                <a:path w="2256" h="2292" extrusionOk="0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6410956" y="2952573"/>
              <a:ext cx="630874" cy="627124"/>
            </a:xfrm>
            <a:custGeom>
              <a:avLst/>
              <a:gdLst/>
              <a:ahLst/>
              <a:cxnLst/>
              <a:rect l="l" t="t" r="r" b="b"/>
              <a:pathLst>
                <a:path w="6392" h="6354" extrusionOk="0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344137" y="3061240"/>
              <a:ext cx="390941" cy="181603"/>
            </a:xfrm>
            <a:custGeom>
              <a:avLst/>
              <a:gdLst/>
              <a:ahLst/>
              <a:cxnLst/>
              <a:rect l="l" t="t" r="r" b="b"/>
              <a:pathLst>
                <a:path w="3961" h="1840" extrusionOk="0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302092" y="2650556"/>
              <a:ext cx="436539" cy="557345"/>
            </a:xfrm>
            <a:custGeom>
              <a:avLst/>
              <a:gdLst/>
              <a:ahLst/>
              <a:cxnLst/>
              <a:rect l="l" t="t" r="r" b="b"/>
              <a:pathLst>
                <a:path w="4423" h="5647" extrusionOk="0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1"/>
            <p:cNvSpPr/>
            <p:nvPr/>
          </p:nvSpPr>
          <p:spPr>
            <a:xfrm>
              <a:off x="6967518" y="2326234"/>
              <a:ext cx="56948" cy="99388"/>
            </a:xfrm>
            <a:custGeom>
              <a:avLst/>
              <a:gdLst/>
              <a:ahLst/>
              <a:cxnLst/>
              <a:rect l="l" t="t" r="r" b="b"/>
              <a:pathLst>
                <a:path w="577" h="1007" extrusionOk="0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1"/>
            <p:cNvSpPr/>
            <p:nvPr/>
          </p:nvSpPr>
          <p:spPr>
            <a:xfrm>
              <a:off x="6539561" y="2402527"/>
              <a:ext cx="455193" cy="414233"/>
            </a:xfrm>
            <a:custGeom>
              <a:avLst/>
              <a:gdLst/>
              <a:ahLst/>
              <a:cxnLst/>
              <a:rect l="l" t="t" r="r" b="b"/>
              <a:pathLst>
                <a:path w="4612" h="4197" extrusionOk="0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1"/>
            <p:cNvSpPr/>
            <p:nvPr/>
          </p:nvSpPr>
          <p:spPr>
            <a:xfrm>
              <a:off x="6208032" y="2375879"/>
              <a:ext cx="527045" cy="714471"/>
            </a:xfrm>
            <a:custGeom>
              <a:avLst/>
              <a:gdLst/>
              <a:ahLst/>
              <a:cxnLst/>
              <a:rect l="l" t="t" r="r" b="b"/>
              <a:pathLst>
                <a:path w="5340" h="7239" extrusionOk="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52"/>
          <p:cNvSpPr txBox="1">
            <a:spLocks noGrp="1"/>
          </p:cNvSpPr>
          <p:nvPr>
            <p:ph type="title"/>
          </p:nvPr>
        </p:nvSpPr>
        <p:spPr>
          <a:xfrm>
            <a:off x="2241925" y="161312"/>
            <a:ext cx="5223195" cy="706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Car Sales per year</a:t>
            </a:r>
            <a:endParaRPr dirty="0"/>
          </a:p>
        </p:txBody>
      </p:sp>
      <p:sp>
        <p:nvSpPr>
          <p:cNvPr id="2183" name="Google Shape;2183;p52"/>
          <p:cNvSpPr txBox="1">
            <a:spLocks noGrp="1"/>
          </p:cNvSpPr>
          <p:nvPr>
            <p:ph type="subTitle" idx="1"/>
          </p:nvPr>
        </p:nvSpPr>
        <p:spPr>
          <a:xfrm>
            <a:off x="254000" y="1422953"/>
            <a:ext cx="3555999" cy="3559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graph shows average selling price of cars per year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newer cars are most expensive than older cars because of the new features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Older cars show lower price maybe because of the aging and old features in the car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market shows clear preference for newer cars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9" name="Google Shape;2189;p52"/>
          <p:cNvSpPr/>
          <p:nvPr/>
        </p:nvSpPr>
        <p:spPr>
          <a:xfrm>
            <a:off x="6639007" y="867893"/>
            <a:ext cx="1074296" cy="175676"/>
          </a:xfrm>
          <a:custGeom>
            <a:avLst/>
            <a:gdLst/>
            <a:ahLst/>
            <a:cxnLst/>
            <a:rect l="l" t="t" r="r" b="b"/>
            <a:pathLst>
              <a:path w="6292" h="1029" extrusionOk="0">
                <a:moveTo>
                  <a:pt x="126" y="1"/>
                </a:moveTo>
                <a:lnTo>
                  <a:pt x="0" y="126"/>
                </a:lnTo>
                <a:lnTo>
                  <a:pt x="502" y="702"/>
                </a:lnTo>
                <a:cubicBezTo>
                  <a:pt x="627" y="842"/>
                  <a:pt x="799" y="911"/>
                  <a:pt x="969" y="911"/>
                </a:cubicBezTo>
                <a:cubicBezTo>
                  <a:pt x="1106" y="911"/>
                  <a:pt x="1242" y="867"/>
                  <a:pt x="1354" y="778"/>
                </a:cubicBezTo>
                <a:lnTo>
                  <a:pt x="1830" y="351"/>
                </a:lnTo>
                <a:cubicBezTo>
                  <a:pt x="1905" y="276"/>
                  <a:pt x="2030" y="251"/>
                  <a:pt x="2131" y="251"/>
                </a:cubicBezTo>
                <a:cubicBezTo>
                  <a:pt x="2256" y="251"/>
                  <a:pt x="2356" y="301"/>
                  <a:pt x="2431" y="402"/>
                </a:cubicBezTo>
                <a:lnTo>
                  <a:pt x="2757" y="778"/>
                </a:lnTo>
                <a:cubicBezTo>
                  <a:pt x="2882" y="903"/>
                  <a:pt x="3033" y="978"/>
                  <a:pt x="3183" y="1003"/>
                </a:cubicBezTo>
                <a:cubicBezTo>
                  <a:pt x="3359" y="1003"/>
                  <a:pt x="3509" y="953"/>
                  <a:pt x="3634" y="828"/>
                </a:cubicBezTo>
                <a:lnTo>
                  <a:pt x="4035" y="477"/>
                </a:lnTo>
                <a:cubicBezTo>
                  <a:pt x="4136" y="402"/>
                  <a:pt x="4236" y="351"/>
                  <a:pt x="4361" y="351"/>
                </a:cubicBezTo>
                <a:cubicBezTo>
                  <a:pt x="4487" y="377"/>
                  <a:pt x="4587" y="427"/>
                  <a:pt x="4662" y="527"/>
                </a:cubicBezTo>
                <a:lnTo>
                  <a:pt x="4862" y="778"/>
                </a:lnTo>
                <a:cubicBezTo>
                  <a:pt x="4963" y="928"/>
                  <a:pt x="5138" y="1003"/>
                  <a:pt x="5314" y="1028"/>
                </a:cubicBezTo>
                <a:cubicBezTo>
                  <a:pt x="5489" y="1028"/>
                  <a:pt x="5664" y="953"/>
                  <a:pt x="5790" y="828"/>
                </a:cubicBezTo>
                <a:lnTo>
                  <a:pt x="6291" y="301"/>
                </a:lnTo>
                <a:lnTo>
                  <a:pt x="6141" y="176"/>
                </a:lnTo>
                <a:lnTo>
                  <a:pt x="5639" y="702"/>
                </a:lnTo>
                <a:cubicBezTo>
                  <a:pt x="5564" y="803"/>
                  <a:pt x="5439" y="828"/>
                  <a:pt x="5314" y="828"/>
                </a:cubicBezTo>
                <a:cubicBezTo>
                  <a:pt x="5188" y="828"/>
                  <a:pt x="5088" y="778"/>
                  <a:pt x="5013" y="677"/>
                </a:cubicBezTo>
                <a:lnTo>
                  <a:pt x="4787" y="402"/>
                </a:lnTo>
                <a:cubicBezTo>
                  <a:pt x="4687" y="276"/>
                  <a:pt x="4537" y="201"/>
                  <a:pt x="4361" y="176"/>
                </a:cubicBezTo>
                <a:cubicBezTo>
                  <a:pt x="4211" y="176"/>
                  <a:pt x="4035" y="226"/>
                  <a:pt x="3910" y="326"/>
                </a:cubicBezTo>
                <a:lnTo>
                  <a:pt x="3509" y="702"/>
                </a:lnTo>
                <a:cubicBezTo>
                  <a:pt x="3427" y="764"/>
                  <a:pt x="3344" y="809"/>
                  <a:pt x="3262" y="809"/>
                </a:cubicBezTo>
                <a:cubicBezTo>
                  <a:pt x="3244" y="809"/>
                  <a:pt x="3226" y="807"/>
                  <a:pt x="3208" y="803"/>
                </a:cubicBezTo>
                <a:cubicBezTo>
                  <a:pt x="3083" y="803"/>
                  <a:pt x="2983" y="752"/>
                  <a:pt x="2908" y="677"/>
                </a:cubicBezTo>
                <a:lnTo>
                  <a:pt x="2557" y="276"/>
                </a:lnTo>
                <a:cubicBezTo>
                  <a:pt x="2456" y="151"/>
                  <a:pt x="2306" y="76"/>
                  <a:pt x="2156" y="76"/>
                </a:cubicBezTo>
                <a:cubicBezTo>
                  <a:pt x="2126" y="72"/>
                  <a:pt x="2098" y="69"/>
                  <a:pt x="2070" y="69"/>
                </a:cubicBezTo>
                <a:cubicBezTo>
                  <a:pt x="1931" y="69"/>
                  <a:pt x="1809" y="122"/>
                  <a:pt x="1705" y="226"/>
                </a:cubicBezTo>
                <a:lnTo>
                  <a:pt x="1228" y="627"/>
                </a:lnTo>
                <a:cubicBezTo>
                  <a:pt x="1151" y="694"/>
                  <a:pt x="1058" y="726"/>
                  <a:pt x="966" y="726"/>
                </a:cubicBezTo>
                <a:cubicBezTo>
                  <a:pt x="851" y="726"/>
                  <a:pt x="736" y="675"/>
                  <a:pt x="652" y="577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313E7-AD89-E891-B83E-38075304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9" y="1043569"/>
            <a:ext cx="5080001" cy="3528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1"/>
          <p:cNvSpPr txBox="1">
            <a:spLocks noGrp="1"/>
          </p:cNvSpPr>
          <p:nvPr>
            <p:ph type="title"/>
          </p:nvPr>
        </p:nvSpPr>
        <p:spPr>
          <a:xfrm>
            <a:off x="1991306" y="471940"/>
            <a:ext cx="4521254" cy="566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year vs Price</a:t>
            </a:r>
            <a:endParaRPr dirty="0"/>
          </a:p>
        </p:txBody>
      </p:sp>
      <p:sp>
        <p:nvSpPr>
          <p:cNvPr id="2171" name="Google Shape;2171;p51"/>
          <p:cNvSpPr txBox="1">
            <a:spLocks noGrp="1"/>
          </p:cNvSpPr>
          <p:nvPr>
            <p:ph type="subTitle" idx="1"/>
          </p:nvPr>
        </p:nvSpPr>
        <p:spPr>
          <a:xfrm>
            <a:off x="5516879" y="1505069"/>
            <a:ext cx="3108961" cy="913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 has a positive correlation newer cars are at higher prices because of the advanced features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Older cars price is lower this shows market perception  that older cars have less utility and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	 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Older cars boxplots are more wider and they have greater variability in price and newer cars boxplots are less wider and they have less variability in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18E42-7C22-3E65-53A9-22F0BCDBF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98" y="1322189"/>
            <a:ext cx="4741119" cy="33493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3"/>
          <p:cNvSpPr txBox="1">
            <a:spLocks noGrp="1"/>
          </p:cNvSpPr>
          <p:nvPr>
            <p:ph type="title"/>
          </p:nvPr>
        </p:nvSpPr>
        <p:spPr>
          <a:xfrm flipV="1">
            <a:off x="5557520" y="2571750"/>
            <a:ext cx="3027680" cy="3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932;p42">
            <a:extLst>
              <a:ext uri="{FF2B5EF4-FFF2-40B4-BE49-F238E27FC236}">
                <a16:creationId xmlns:a16="http://schemas.microsoft.com/office/drawing/2014/main" id="{4A6F694F-1B2A-2D57-BC41-AA6CC9E2E765}"/>
              </a:ext>
            </a:extLst>
          </p:cNvPr>
          <p:cNvSpPr txBox="1">
            <a:spLocks/>
          </p:cNvSpPr>
          <p:nvPr/>
        </p:nvSpPr>
        <p:spPr>
          <a:xfrm>
            <a:off x="715600" y="140225"/>
            <a:ext cx="7712800" cy="184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60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Semi Condensed"/>
              <a:buNone/>
              <a:defRPr sz="4800" b="1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en-IN" sz="4000" dirty="0"/>
              <a:t>Car sales at Lowest sales period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CA2EBF-4220-9024-0CE9-484F9C503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55" y="962284"/>
            <a:ext cx="5630945" cy="3900505"/>
          </a:xfrm>
          <a:prstGeom prst="rect">
            <a:avLst/>
          </a:prstGeom>
        </p:spPr>
      </p:pic>
      <p:sp>
        <p:nvSpPr>
          <p:cNvPr id="1842" name="Google Shape;1842;p40"/>
          <p:cNvSpPr txBox="1">
            <a:spLocks/>
          </p:cNvSpPr>
          <p:nvPr/>
        </p:nvSpPr>
        <p:spPr>
          <a:xfrm>
            <a:off x="483714" y="1168401"/>
            <a:ext cx="2574445" cy="32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Google Shape;1842;p40">
            <a:extLst>
              <a:ext uri="{FF2B5EF4-FFF2-40B4-BE49-F238E27FC236}">
                <a16:creationId xmlns:a16="http://schemas.microsoft.com/office/drawing/2014/main" id="{244967FE-F786-7238-1C32-9FA178ACABCB}"/>
              </a:ext>
            </a:extLst>
          </p:cNvPr>
          <p:cNvSpPr txBox="1">
            <a:spLocks/>
          </p:cNvSpPr>
          <p:nvPr/>
        </p:nvSpPr>
        <p:spPr>
          <a:xfrm>
            <a:off x="483714" y="2345690"/>
            <a:ext cx="2175300" cy="452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" name="Google Shape;1842;p40">
            <a:extLst>
              <a:ext uri="{FF2B5EF4-FFF2-40B4-BE49-F238E27FC236}">
                <a16:creationId xmlns:a16="http://schemas.microsoft.com/office/drawing/2014/main" id="{9B5E26D6-C640-6FFA-FE71-980DB8FB0487}"/>
              </a:ext>
            </a:extLst>
          </p:cNvPr>
          <p:cNvSpPr txBox="1">
            <a:spLocks/>
          </p:cNvSpPr>
          <p:nvPr/>
        </p:nvSpPr>
        <p:spPr>
          <a:xfrm>
            <a:off x="328838" y="1521572"/>
            <a:ext cx="2884196" cy="3471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dirty="0"/>
              <a:t>The year 1999 recorded the highest car sales in the lowest selling period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This graph shows car sales frequency in the lower sales period which are 1998,1999,2000 respectively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9">
          <a:extLst>
            <a:ext uri="{FF2B5EF4-FFF2-40B4-BE49-F238E27FC236}">
              <a16:creationId xmlns:a16="http://schemas.microsoft.com/office/drawing/2014/main" id="{9F2BE683-704E-B97A-0890-CE46484AC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51">
            <a:extLst>
              <a:ext uri="{FF2B5EF4-FFF2-40B4-BE49-F238E27FC236}">
                <a16:creationId xmlns:a16="http://schemas.microsoft.com/office/drawing/2014/main" id="{22242C74-1E08-6909-0CA0-2392B62A0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91306" y="471940"/>
            <a:ext cx="5141014" cy="566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Automatic Vs Manual Cars</a:t>
            </a:r>
            <a:endParaRPr dirty="0"/>
          </a:p>
        </p:txBody>
      </p:sp>
      <p:sp>
        <p:nvSpPr>
          <p:cNvPr id="2171" name="Google Shape;2171;p51">
            <a:extLst>
              <a:ext uri="{FF2B5EF4-FFF2-40B4-BE49-F238E27FC236}">
                <a16:creationId xmlns:a16="http://schemas.microsoft.com/office/drawing/2014/main" id="{5D2180F9-DEDF-05ED-0958-80D3691A00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577913" y="1755685"/>
            <a:ext cx="26682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graph shows the automatic cars out number the manual cars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buyers prefer ease and comfort of driving offered by the automatic car transmissions over the manual ones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42FD98-9B3C-920D-4DB5-E04DE4BE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75" y="1334530"/>
            <a:ext cx="464884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46"/>
          <p:cNvSpPr txBox="1">
            <a:spLocks noGrp="1"/>
          </p:cNvSpPr>
          <p:nvPr>
            <p:ph type="title"/>
          </p:nvPr>
        </p:nvSpPr>
        <p:spPr>
          <a:xfrm>
            <a:off x="2022498" y="-162226"/>
            <a:ext cx="6818720" cy="10104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Top Selling Car Brand</a:t>
            </a:r>
            <a:endParaRPr dirty="0"/>
          </a:p>
        </p:txBody>
      </p:sp>
      <p:sp>
        <p:nvSpPr>
          <p:cNvPr id="2050" name="Google Shape;2050;p46"/>
          <p:cNvSpPr txBox="1">
            <a:spLocks noGrp="1"/>
          </p:cNvSpPr>
          <p:nvPr>
            <p:ph type="subTitle" idx="1"/>
          </p:nvPr>
        </p:nvSpPr>
        <p:spPr>
          <a:xfrm>
            <a:off x="497818" y="1554480"/>
            <a:ext cx="3049360" cy="2987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top selling cars are BMW and Ford which are the most selling cars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This is a graph showing the top 10  top selling brands of cars in all time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B05B-ED75-DF7E-FE4B-45A86A65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429" y="949553"/>
            <a:ext cx="5083628" cy="39712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50"/>
          <p:cNvSpPr txBox="1">
            <a:spLocks noGrp="1"/>
          </p:cNvSpPr>
          <p:nvPr>
            <p:ph type="title"/>
          </p:nvPr>
        </p:nvSpPr>
        <p:spPr>
          <a:xfrm>
            <a:off x="1696720" y="218356"/>
            <a:ext cx="6521533" cy="5583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Accidents impact on Car prices</a:t>
            </a:r>
            <a:endParaRPr dirty="0"/>
          </a:p>
        </p:txBody>
      </p:sp>
      <p:sp>
        <p:nvSpPr>
          <p:cNvPr id="2164" name="Google Shape;2164;p50"/>
          <p:cNvSpPr txBox="1">
            <a:spLocks noGrp="1"/>
          </p:cNvSpPr>
          <p:nvPr>
            <p:ph type="subTitle" idx="1"/>
          </p:nvPr>
        </p:nvSpPr>
        <p:spPr>
          <a:xfrm>
            <a:off x="568005" y="1508550"/>
            <a:ext cx="26976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boxplot shows that the cars which are reported with accidents are at lower prices compared to cars with none accidents reported are at higher prices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shows buyers feel less reliable to damaged vehicles history and costlier to maintain</a:t>
            </a:r>
            <a:endParaRPr dirty="0"/>
          </a:p>
        </p:txBody>
      </p:sp>
      <p:sp>
        <p:nvSpPr>
          <p:cNvPr id="2165" name="Google Shape;2165;p50"/>
          <p:cNvSpPr/>
          <p:nvPr/>
        </p:nvSpPr>
        <p:spPr>
          <a:xfrm>
            <a:off x="5140707" y="3459268"/>
            <a:ext cx="1074296" cy="175676"/>
          </a:xfrm>
          <a:custGeom>
            <a:avLst/>
            <a:gdLst/>
            <a:ahLst/>
            <a:cxnLst/>
            <a:rect l="l" t="t" r="r" b="b"/>
            <a:pathLst>
              <a:path w="6292" h="1029" extrusionOk="0">
                <a:moveTo>
                  <a:pt x="126" y="1"/>
                </a:moveTo>
                <a:lnTo>
                  <a:pt x="0" y="126"/>
                </a:lnTo>
                <a:lnTo>
                  <a:pt x="502" y="702"/>
                </a:lnTo>
                <a:cubicBezTo>
                  <a:pt x="627" y="842"/>
                  <a:pt x="799" y="911"/>
                  <a:pt x="969" y="911"/>
                </a:cubicBezTo>
                <a:cubicBezTo>
                  <a:pt x="1106" y="911"/>
                  <a:pt x="1242" y="867"/>
                  <a:pt x="1354" y="778"/>
                </a:cubicBezTo>
                <a:lnTo>
                  <a:pt x="1830" y="351"/>
                </a:lnTo>
                <a:cubicBezTo>
                  <a:pt x="1905" y="276"/>
                  <a:pt x="2030" y="251"/>
                  <a:pt x="2131" y="251"/>
                </a:cubicBezTo>
                <a:cubicBezTo>
                  <a:pt x="2256" y="251"/>
                  <a:pt x="2356" y="301"/>
                  <a:pt x="2431" y="402"/>
                </a:cubicBezTo>
                <a:lnTo>
                  <a:pt x="2757" y="778"/>
                </a:lnTo>
                <a:cubicBezTo>
                  <a:pt x="2882" y="903"/>
                  <a:pt x="3033" y="978"/>
                  <a:pt x="3183" y="1003"/>
                </a:cubicBezTo>
                <a:cubicBezTo>
                  <a:pt x="3359" y="1003"/>
                  <a:pt x="3509" y="953"/>
                  <a:pt x="3634" y="828"/>
                </a:cubicBezTo>
                <a:lnTo>
                  <a:pt x="4035" y="477"/>
                </a:lnTo>
                <a:cubicBezTo>
                  <a:pt x="4136" y="402"/>
                  <a:pt x="4236" y="351"/>
                  <a:pt x="4361" y="351"/>
                </a:cubicBezTo>
                <a:cubicBezTo>
                  <a:pt x="4487" y="377"/>
                  <a:pt x="4587" y="427"/>
                  <a:pt x="4662" y="527"/>
                </a:cubicBezTo>
                <a:lnTo>
                  <a:pt x="4862" y="778"/>
                </a:lnTo>
                <a:cubicBezTo>
                  <a:pt x="4963" y="928"/>
                  <a:pt x="5138" y="1003"/>
                  <a:pt x="5314" y="1028"/>
                </a:cubicBezTo>
                <a:cubicBezTo>
                  <a:pt x="5489" y="1028"/>
                  <a:pt x="5664" y="953"/>
                  <a:pt x="5790" y="828"/>
                </a:cubicBezTo>
                <a:lnTo>
                  <a:pt x="6291" y="301"/>
                </a:lnTo>
                <a:lnTo>
                  <a:pt x="6141" y="176"/>
                </a:lnTo>
                <a:lnTo>
                  <a:pt x="5639" y="702"/>
                </a:lnTo>
                <a:cubicBezTo>
                  <a:pt x="5564" y="803"/>
                  <a:pt x="5439" y="828"/>
                  <a:pt x="5314" y="828"/>
                </a:cubicBezTo>
                <a:cubicBezTo>
                  <a:pt x="5188" y="828"/>
                  <a:pt x="5088" y="778"/>
                  <a:pt x="5013" y="677"/>
                </a:cubicBezTo>
                <a:lnTo>
                  <a:pt x="4787" y="402"/>
                </a:lnTo>
                <a:cubicBezTo>
                  <a:pt x="4687" y="276"/>
                  <a:pt x="4537" y="201"/>
                  <a:pt x="4361" y="176"/>
                </a:cubicBezTo>
                <a:cubicBezTo>
                  <a:pt x="4211" y="176"/>
                  <a:pt x="4035" y="226"/>
                  <a:pt x="3910" y="326"/>
                </a:cubicBezTo>
                <a:lnTo>
                  <a:pt x="3509" y="702"/>
                </a:lnTo>
                <a:cubicBezTo>
                  <a:pt x="3427" y="764"/>
                  <a:pt x="3344" y="809"/>
                  <a:pt x="3262" y="809"/>
                </a:cubicBezTo>
                <a:cubicBezTo>
                  <a:pt x="3244" y="809"/>
                  <a:pt x="3226" y="807"/>
                  <a:pt x="3208" y="803"/>
                </a:cubicBezTo>
                <a:cubicBezTo>
                  <a:pt x="3083" y="803"/>
                  <a:pt x="2983" y="752"/>
                  <a:pt x="2908" y="677"/>
                </a:cubicBezTo>
                <a:lnTo>
                  <a:pt x="2557" y="276"/>
                </a:lnTo>
                <a:cubicBezTo>
                  <a:pt x="2456" y="151"/>
                  <a:pt x="2306" y="76"/>
                  <a:pt x="2156" y="76"/>
                </a:cubicBezTo>
                <a:cubicBezTo>
                  <a:pt x="2126" y="72"/>
                  <a:pt x="2098" y="69"/>
                  <a:pt x="2070" y="69"/>
                </a:cubicBezTo>
                <a:cubicBezTo>
                  <a:pt x="1931" y="69"/>
                  <a:pt x="1809" y="122"/>
                  <a:pt x="1705" y="226"/>
                </a:cubicBezTo>
                <a:lnTo>
                  <a:pt x="1228" y="627"/>
                </a:lnTo>
                <a:cubicBezTo>
                  <a:pt x="1151" y="694"/>
                  <a:pt x="1058" y="726"/>
                  <a:pt x="966" y="726"/>
                </a:cubicBezTo>
                <a:cubicBezTo>
                  <a:pt x="851" y="726"/>
                  <a:pt x="736" y="675"/>
                  <a:pt x="652" y="577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08B89-C8E1-FD0B-731D-1EDF4971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758" y="1281555"/>
            <a:ext cx="5506490" cy="36435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1">
          <a:extLst>
            <a:ext uri="{FF2B5EF4-FFF2-40B4-BE49-F238E27FC236}">
              <a16:creationId xmlns:a16="http://schemas.microsoft.com/office/drawing/2014/main" id="{C6056636-6BAE-ABDC-2B15-A814C5AA0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52">
            <a:extLst>
              <a:ext uri="{FF2B5EF4-FFF2-40B4-BE49-F238E27FC236}">
                <a16:creationId xmlns:a16="http://schemas.microsoft.com/office/drawing/2014/main" id="{E5EBDDEC-E8F7-B573-55BE-51DFD91B9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0697" y="640080"/>
            <a:ext cx="7124024" cy="5791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between year,price,fuel type and mileage</a:t>
            </a:r>
            <a:endParaRPr dirty="0"/>
          </a:p>
        </p:txBody>
      </p:sp>
      <p:sp>
        <p:nvSpPr>
          <p:cNvPr id="2183" name="Google Shape;2183;p52">
            <a:extLst>
              <a:ext uri="{FF2B5EF4-FFF2-40B4-BE49-F238E27FC236}">
                <a16:creationId xmlns:a16="http://schemas.microsoft.com/office/drawing/2014/main" id="{352A88EB-F505-21CE-450A-1F8656BA7C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3124" y="3718560"/>
            <a:ext cx="6381435" cy="12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increases with newer models because of updated features,reliability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 Decreases has milelage increases </a:t>
            </a:r>
            <a:endParaRPr dirty="0"/>
          </a:p>
        </p:txBody>
      </p:sp>
      <p:sp>
        <p:nvSpPr>
          <p:cNvPr id="2189" name="Google Shape;2189;p52">
            <a:extLst>
              <a:ext uri="{FF2B5EF4-FFF2-40B4-BE49-F238E27FC236}">
                <a16:creationId xmlns:a16="http://schemas.microsoft.com/office/drawing/2014/main" id="{A38266F3-3E17-220D-8C66-CDB52327F401}"/>
              </a:ext>
            </a:extLst>
          </p:cNvPr>
          <p:cNvSpPr/>
          <p:nvPr/>
        </p:nvSpPr>
        <p:spPr>
          <a:xfrm>
            <a:off x="6639007" y="867893"/>
            <a:ext cx="1074296" cy="175676"/>
          </a:xfrm>
          <a:custGeom>
            <a:avLst/>
            <a:gdLst/>
            <a:ahLst/>
            <a:cxnLst/>
            <a:rect l="l" t="t" r="r" b="b"/>
            <a:pathLst>
              <a:path w="6292" h="1029" extrusionOk="0">
                <a:moveTo>
                  <a:pt x="126" y="1"/>
                </a:moveTo>
                <a:lnTo>
                  <a:pt x="0" y="126"/>
                </a:lnTo>
                <a:lnTo>
                  <a:pt x="502" y="702"/>
                </a:lnTo>
                <a:cubicBezTo>
                  <a:pt x="627" y="842"/>
                  <a:pt x="799" y="911"/>
                  <a:pt x="969" y="911"/>
                </a:cubicBezTo>
                <a:cubicBezTo>
                  <a:pt x="1106" y="911"/>
                  <a:pt x="1242" y="867"/>
                  <a:pt x="1354" y="778"/>
                </a:cubicBezTo>
                <a:lnTo>
                  <a:pt x="1830" y="351"/>
                </a:lnTo>
                <a:cubicBezTo>
                  <a:pt x="1905" y="276"/>
                  <a:pt x="2030" y="251"/>
                  <a:pt x="2131" y="251"/>
                </a:cubicBezTo>
                <a:cubicBezTo>
                  <a:pt x="2256" y="251"/>
                  <a:pt x="2356" y="301"/>
                  <a:pt x="2431" y="402"/>
                </a:cubicBezTo>
                <a:lnTo>
                  <a:pt x="2757" y="778"/>
                </a:lnTo>
                <a:cubicBezTo>
                  <a:pt x="2882" y="903"/>
                  <a:pt x="3033" y="978"/>
                  <a:pt x="3183" y="1003"/>
                </a:cubicBezTo>
                <a:cubicBezTo>
                  <a:pt x="3359" y="1003"/>
                  <a:pt x="3509" y="953"/>
                  <a:pt x="3634" y="828"/>
                </a:cubicBezTo>
                <a:lnTo>
                  <a:pt x="4035" y="477"/>
                </a:lnTo>
                <a:cubicBezTo>
                  <a:pt x="4136" y="402"/>
                  <a:pt x="4236" y="351"/>
                  <a:pt x="4361" y="351"/>
                </a:cubicBezTo>
                <a:cubicBezTo>
                  <a:pt x="4487" y="377"/>
                  <a:pt x="4587" y="427"/>
                  <a:pt x="4662" y="527"/>
                </a:cubicBezTo>
                <a:lnTo>
                  <a:pt x="4862" y="778"/>
                </a:lnTo>
                <a:cubicBezTo>
                  <a:pt x="4963" y="928"/>
                  <a:pt x="5138" y="1003"/>
                  <a:pt x="5314" y="1028"/>
                </a:cubicBezTo>
                <a:cubicBezTo>
                  <a:pt x="5489" y="1028"/>
                  <a:pt x="5664" y="953"/>
                  <a:pt x="5790" y="828"/>
                </a:cubicBezTo>
                <a:lnTo>
                  <a:pt x="6291" y="301"/>
                </a:lnTo>
                <a:lnTo>
                  <a:pt x="6141" y="176"/>
                </a:lnTo>
                <a:lnTo>
                  <a:pt x="5639" y="702"/>
                </a:lnTo>
                <a:cubicBezTo>
                  <a:pt x="5564" y="803"/>
                  <a:pt x="5439" y="828"/>
                  <a:pt x="5314" y="828"/>
                </a:cubicBezTo>
                <a:cubicBezTo>
                  <a:pt x="5188" y="828"/>
                  <a:pt x="5088" y="778"/>
                  <a:pt x="5013" y="677"/>
                </a:cubicBezTo>
                <a:lnTo>
                  <a:pt x="4787" y="402"/>
                </a:lnTo>
                <a:cubicBezTo>
                  <a:pt x="4687" y="276"/>
                  <a:pt x="4537" y="201"/>
                  <a:pt x="4361" y="176"/>
                </a:cubicBezTo>
                <a:cubicBezTo>
                  <a:pt x="4211" y="176"/>
                  <a:pt x="4035" y="226"/>
                  <a:pt x="3910" y="326"/>
                </a:cubicBezTo>
                <a:lnTo>
                  <a:pt x="3509" y="702"/>
                </a:lnTo>
                <a:cubicBezTo>
                  <a:pt x="3427" y="764"/>
                  <a:pt x="3344" y="809"/>
                  <a:pt x="3262" y="809"/>
                </a:cubicBezTo>
                <a:cubicBezTo>
                  <a:pt x="3244" y="809"/>
                  <a:pt x="3226" y="807"/>
                  <a:pt x="3208" y="803"/>
                </a:cubicBezTo>
                <a:cubicBezTo>
                  <a:pt x="3083" y="803"/>
                  <a:pt x="2983" y="752"/>
                  <a:pt x="2908" y="677"/>
                </a:cubicBezTo>
                <a:lnTo>
                  <a:pt x="2557" y="276"/>
                </a:lnTo>
                <a:cubicBezTo>
                  <a:pt x="2456" y="151"/>
                  <a:pt x="2306" y="76"/>
                  <a:pt x="2156" y="76"/>
                </a:cubicBezTo>
                <a:cubicBezTo>
                  <a:pt x="2126" y="72"/>
                  <a:pt x="2098" y="69"/>
                  <a:pt x="2070" y="69"/>
                </a:cubicBezTo>
                <a:cubicBezTo>
                  <a:pt x="1931" y="69"/>
                  <a:pt x="1809" y="122"/>
                  <a:pt x="1705" y="226"/>
                </a:cubicBezTo>
                <a:lnTo>
                  <a:pt x="1228" y="627"/>
                </a:lnTo>
                <a:cubicBezTo>
                  <a:pt x="1151" y="694"/>
                  <a:pt x="1058" y="726"/>
                  <a:pt x="966" y="726"/>
                </a:cubicBezTo>
                <a:cubicBezTo>
                  <a:pt x="851" y="726"/>
                  <a:pt x="736" y="675"/>
                  <a:pt x="652" y="577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99216-9173-424C-83E3-37D3691E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65073"/>
            <a:ext cx="9144000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2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44"/>
          <p:cNvSpPr txBox="1">
            <a:spLocks noGrp="1"/>
          </p:cNvSpPr>
          <p:nvPr>
            <p:ph type="subTitle" idx="1"/>
          </p:nvPr>
        </p:nvSpPr>
        <p:spPr>
          <a:xfrm flipV="1">
            <a:off x="477519" y="5359400"/>
            <a:ext cx="2960913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0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IN" sz="2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" dirty="0"/>
          </a:p>
        </p:txBody>
      </p:sp>
      <p:sp>
        <p:nvSpPr>
          <p:cNvPr id="2023" name="Google Shape;2023;p44"/>
          <p:cNvSpPr txBox="1">
            <a:spLocks noGrp="1"/>
          </p:cNvSpPr>
          <p:nvPr>
            <p:ph type="title"/>
          </p:nvPr>
        </p:nvSpPr>
        <p:spPr>
          <a:xfrm>
            <a:off x="2072639" y="197395"/>
            <a:ext cx="3772345" cy="460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Correlation Matrix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F8007E-5B4B-C6BC-4199-CD951D224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33" y="870857"/>
            <a:ext cx="5366657" cy="3766458"/>
          </a:xfrm>
          <a:prstGeom prst="rect">
            <a:avLst/>
          </a:prstGeom>
        </p:spPr>
      </p:pic>
      <p:sp>
        <p:nvSpPr>
          <p:cNvPr id="1887" name="Google Shape;1887;p41"/>
          <p:cNvSpPr txBox="1">
            <a:spLocks/>
          </p:cNvSpPr>
          <p:nvPr/>
        </p:nvSpPr>
        <p:spPr>
          <a:xfrm>
            <a:off x="477519" y="1026160"/>
            <a:ext cx="2960913" cy="716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As the horsepower increases the price of the vehicle tends to increase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Mileage has negative correlation with the price it is expected because the higher mileage cars are often less expensive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Newer model cars are negatively corelated because they have lesser miles on them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Features like accident history have weaker correlation with price because they have less impact on pricing decisions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>
          <a:extLst>
            <a:ext uri="{FF2B5EF4-FFF2-40B4-BE49-F238E27FC236}">
              <a16:creationId xmlns:a16="http://schemas.microsoft.com/office/drawing/2014/main" id="{2E3BEF23-F09E-78D8-6625-A30BEC2B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9">
            <a:extLst>
              <a:ext uri="{FF2B5EF4-FFF2-40B4-BE49-F238E27FC236}">
                <a16:creationId xmlns:a16="http://schemas.microsoft.com/office/drawing/2014/main" id="{94F265A6-97A9-26FF-53BA-0B9B397F2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Regression Model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7A80DA-F0C9-82D5-1678-9BFFB6D6BB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5330" y="2871399"/>
            <a:ext cx="74333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11596-7024-56BA-64AC-80CE6B56326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6880" y="1424849"/>
            <a:ext cx="7987120" cy="28931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dirty="0">
                <a:latin typeface="Titillium Web" panose="00000500000000000000" pitchFamily="2" charset="0"/>
              </a:rPr>
              <a:t>We used </a:t>
            </a:r>
            <a:r>
              <a:rPr lang="en-US" b="1" dirty="0">
                <a:latin typeface="Titillium Web" panose="00000500000000000000" pitchFamily="2" charset="0"/>
              </a:rPr>
              <a:t>Linear Regression</a:t>
            </a:r>
            <a:r>
              <a:rPr lang="en-US" dirty="0">
                <a:latin typeface="Titillium Web" panose="00000500000000000000" pitchFamily="2" charset="0"/>
              </a:rPr>
              <a:t> to predict </a:t>
            </a:r>
            <a:r>
              <a:rPr lang="en-US" b="1" dirty="0">
                <a:latin typeface="Titillium Web" panose="00000500000000000000" pitchFamily="2" charset="0"/>
              </a:rPr>
              <a:t>car prices</a:t>
            </a:r>
            <a:r>
              <a:rPr lang="en-US" dirty="0">
                <a:latin typeface="Titillium Web" panose="00000500000000000000" pitchFamily="2" charset="0"/>
              </a:rPr>
              <a:t> based on key features like model year, mileage, engine power, and fuel type.</a:t>
            </a:r>
          </a:p>
          <a:p>
            <a:pPr>
              <a:buNone/>
            </a:pPr>
            <a:r>
              <a:rPr lang="en-US" dirty="0">
                <a:latin typeface="Titillium Web" panose="00000500000000000000" pitchFamily="2" charset="0"/>
              </a:rPr>
              <a:t>Categorical variables were converted using </a:t>
            </a:r>
            <a:r>
              <a:rPr lang="en-US" b="1" dirty="0">
                <a:latin typeface="Titillium Web" panose="00000500000000000000" pitchFamily="2" charset="0"/>
              </a:rPr>
              <a:t>one-hot encoding</a:t>
            </a:r>
            <a:r>
              <a:rPr lang="en-US" dirty="0">
                <a:latin typeface="Titillium Web" panose="00000500000000000000" pitchFamily="2" charset="0"/>
              </a:rPr>
              <a:t>, and the dataset was split into </a:t>
            </a:r>
            <a:r>
              <a:rPr lang="en-US" b="1" dirty="0">
                <a:latin typeface="Titillium Web" panose="00000500000000000000" pitchFamily="2" charset="0"/>
              </a:rPr>
              <a:t>training (75%)</a:t>
            </a:r>
            <a:r>
              <a:rPr lang="en-US" dirty="0">
                <a:latin typeface="Titillium Web" panose="00000500000000000000" pitchFamily="2" charset="0"/>
              </a:rPr>
              <a:t> and </a:t>
            </a:r>
            <a:r>
              <a:rPr lang="en-US" b="1" dirty="0">
                <a:latin typeface="Titillium Web" panose="00000500000000000000" pitchFamily="2" charset="0"/>
              </a:rPr>
              <a:t>testing (25%)</a:t>
            </a:r>
            <a:r>
              <a:rPr lang="en-US" dirty="0">
                <a:latin typeface="Titillium Web" panose="00000500000000000000" pitchFamily="2" charset="0"/>
              </a:rPr>
              <a:t>.</a:t>
            </a:r>
          </a:p>
          <a:p>
            <a:pPr>
              <a:buNone/>
            </a:pPr>
            <a:r>
              <a:rPr lang="en-US" dirty="0">
                <a:latin typeface="Titillium Web" panose="00000500000000000000" pitchFamily="2" charset="0"/>
              </a:rPr>
              <a:t>The model was trained on the training set, and predictions were made on the test data to evaluate performance.</a:t>
            </a:r>
          </a:p>
          <a:p>
            <a:pPr>
              <a:buNone/>
            </a:pPr>
            <a:r>
              <a:rPr lang="en-US" dirty="0">
                <a:latin typeface="Titillium Web" panose="00000500000000000000" pitchFamily="2" charset="0"/>
              </a:rPr>
              <a:t>We calculated </a:t>
            </a:r>
            <a:r>
              <a:rPr lang="en-US" b="1" dirty="0">
                <a:latin typeface="Titillium Web" panose="00000500000000000000" pitchFamily="2" charset="0"/>
              </a:rPr>
              <a:t>MAE, MSE, RMSE</a:t>
            </a:r>
            <a:r>
              <a:rPr lang="en-US" dirty="0">
                <a:latin typeface="Titillium Web" panose="00000500000000000000" pitchFamily="2" charset="0"/>
              </a:rPr>
              <a:t>, and </a:t>
            </a:r>
            <a:r>
              <a:rPr lang="en-US" b="1" dirty="0">
                <a:latin typeface="Titillium Web" panose="00000500000000000000" pitchFamily="2" charset="0"/>
              </a:rPr>
              <a:t>R²</a:t>
            </a:r>
            <a:r>
              <a:rPr lang="en-US" dirty="0">
                <a:latin typeface="Titillium Web" panose="00000500000000000000" pitchFamily="2" charset="0"/>
              </a:rPr>
              <a:t> to assess prediction accuracy, where lower errors indicate better model performance.</a:t>
            </a:r>
          </a:p>
          <a:p>
            <a:pPr>
              <a:buNone/>
            </a:pPr>
            <a:r>
              <a:rPr lang="en-US" dirty="0">
                <a:latin typeface="Titillium Web" panose="00000500000000000000" pitchFamily="2" charset="0"/>
              </a:rPr>
              <a:t>The </a:t>
            </a:r>
            <a:r>
              <a:rPr lang="en-US" b="1" dirty="0">
                <a:latin typeface="Titillium Web" panose="00000500000000000000" pitchFamily="2" charset="0"/>
              </a:rPr>
              <a:t>Mean Absolute Percentage Error (MAPE)</a:t>
            </a:r>
            <a:r>
              <a:rPr lang="en-US" dirty="0">
                <a:latin typeface="Titillium Web" panose="00000500000000000000" pitchFamily="2" charset="0"/>
              </a:rPr>
              <a:t> helped us understand the relative error percentage in price predictions.</a:t>
            </a:r>
          </a:p>
          <a:p>
            <a:r>
              <a:rPr lang="en-US" dirty="0">
                <a:latin typeface="Titillium Web" panose="00000500000000000000" pitchFamily="2" charset="0"/>
              </a:rPr>
              <a:t>The model’s accuracy can be enhanced by handling </a:t>
            </a:r>
            <a:r>
              <a:rPr lang="en-US" b="1" dirty="0">
                <a:latin typeface="Titillium Web" panose="00000500000000000000" pitchFamily="2" charset="0"/>
              </a:rPr>
              <a:t>outliers, feature selection, and non-linear transformations</a:t>
            </a:r>
            <a:r>
              <a:rPr lang="en-US" dirty="0">
                <a:latin typeface="Titillium Web" panose="00000500000000000000" pitchFamily="2" charset="0"/>
              </a:rPr>
              <a:t> for better real-world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78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7E2076-9DE1-790A-CE98-21AEC97E17D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5330" y="1209406"/>
            <a:ext cx="743334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values in price, mileage, and engine power suggest unique cases such as luxury cars or data errors, influencing model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used cars are priced between $11,000–$13,000, indicating a strong demand in this affordability range.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cars dominate the market, showing a buyer preference for convenience over manual transmissions.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Older cars have significantly lower prices, reflecting the natural depreciation effect in the automotive market.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engine horsepower correlates with higher prices, as performance-oriented vehicles attract premium pricing.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Gasoline-powered vehicles are the most common, with limited representation of hybrid and electric cars, indicating slower adoption.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Cars from 2023 had the highest number of sales, while prices peaked in 2024, reflecting increasing demand for newer models.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Range Rover dominates peak sales, while Montero and GTR lead during low sales periods, highlighting distinct consumer preferences.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Cars with accident history are priced lower, indicating buyers’ hesitation in purchasing potentially unreliable vehicles.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mileage decreases car prices, as buyers associate more mileage with wear and tear.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Framework</a:t>
            </a:r>
            <a:endParaRPr dirty="0"/>
          </a:p>
        </p:txBody>
      </p:sp>
      <p:sp>
        <p:nvSpPr>
          <p:cNvPr id="1468" name="Google Shape;1468;p33"/>
          <p:cNvSpPr txBox="1">
            <a:spLocks noGrp="1"/>
          </p:cNvSpPr>
          <p:nvPr>
            <p:ph type="subTitle" idx="2"/>
          </p:nvPr>
        </p:nvSpPr>
        <p:spPr>
          <a:xfrm>
            <a:off x="720000" y="2383971"/>
            <a:ext cx="3340371" cy="349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Handling missing values, Outliers treatment</a:t>
            </a:r>
            <a:endParaRPr dirty="0"/>
          </a:p>
        </p:txBody>
      </p:sp>
      <p:sp>
        <p:nvSpPr>
          <p:cNvPr id="1469" name="Google Shape;1469;p33"/>
          <p:cNvSpPr txBox="1">
            <a:spLocks noGrp="1"/>
          </p:cNvSpPr>
          <p:nvPr>
            <p:ph type="title" idx="3"/>
          </p:nvPr>
        </p:nvSpPr>
        <p:spPr>
          <a:xfrm>
            <a:off x="720000" y="1727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0" name="Google Shape;1470;p33"/>
          <p:cNvSpPr txBox="1">
            <a:spLocks noGrp="1"/>
          </p:cNvSpPr>
          <p:nvPr>
            <p:ph type="subTitle" idx="1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Cleaning and preperation</a:t>
            </a:r>
            <a:endParaRPr dirty="0"/>
          </a:p>
        </p:txBody>
      </p:sp>
      <p:sp>
        <p:nvSpPr>
          <p:cNvPr id="1471" name="Google Shape;1471;p33"/>
          <p:cNvSpPr txBox="1">
            <a:spLocks noGrp="1"/>
          </p:cNvSpPr>
          <p:nvPr>
            <p:ph type="subTitle" idx="4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Exploratory data analysis</a:t>
            </a:r>
            <a:endParaRPr dirty="0"/>
          </a:p>
        </p:txBody>
      </p:sp>
      <p:sp>
        <p:nvSpPr>
          <p:cNvPr id="1472" name="Google Shape;1472;p33"/>
          <p:cNvSpPr txBox="1">
            <a:spLocks noGrp="1"/>
          </p:cNvSpPr>
          <p:nvPr>
            <p:ph type="subTitle" idx="5"/>
          </p:nvPr>
        </p:nvSpPr>
        <p:spPr>
          <a:xfrm>
            <a:off x="4791000" y="2296886"/>
            <a:ext cx="3633000" cy="24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Categorical,Numerical,Univaritate,Bivariate analysis</a:t>
            </a:r>
            <a:endParaRPr dirty="0"/>
          </a:p>
        </p:txBody>
      </p:sp>
      <p:sp>
        <p:nvSpPr>
          <p:cNvPr id="1473" name="Google Shape;1473;p33"/>
          <p:cNvSpPr txBox="1">
            <a:spLocks noGrp="1"/>
          </p:cNvSpPr>
          <p:nvPr>
            <p:ph type="title" idx="6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4" name="Google Shape;1474;p33"/>
          <p:cNvSpPr txBox="1">
            <a:spLocks noGrp="1"/>
          </p:cNvSpPr>
          <p:nvPr>
            <p:ph type="subTitle" idx="7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Visualization</a:t>
            </a:r>
            <a:endParaRPr dirty="0"/>
          </a:p>
        </p:txBody>
      </p:sp>
      <p:sp>
        <p:nvSpPr>
          <p:cNvPr id="1475" name="Google Shape;1475;p33"/>
          <p:cNvSpPr txBox="1">
            <a:spLocks noGrp="1"/>
          </p:cNvSpPr>
          <p:nvPr>
            <p:ph type="subTitle" idx="8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Different plots to visualize the data and get trend or patterns and insights</a:t>
            </a:r>
            <a:endParaRPr dirty="0"/>
          </a:p>
        </p:txBody>
      </p:sp>
      <p:sp>
        <p:nvSpPr>
          <p:cNvPr id="1476" name="Google Shape;1476;p33"/>
          <p:cNvSpPr txBox="1">
            <a:spLocks noGrp="1"/>
          </p:cNvSpPr>
          <p:nvPr>
            <p:ph type="title" idx="9"/>
          </p:nvPr>
        </p:nvSpPr>
        <p:spPr>
          <a:xfrm>
            <a:off x="720000" y="32025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7" name="Google Shape;1477;p33"/>
          <p:cNvSpPr txBox="1">
            <a:spLocks noGrp="1"/>
          </p:cNvSpPr>
          <p:nvPr>
            <p:ph type="subTitle" idx="13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Linear Regression Model</a:t>
            </a:r>
            <a:endParaRPr dirty="0"/>
          </a:p>
        </p:txBody>
      </p:sp>
      <p:sp>
        <p:nvSpPr>
          <p:cNvPr id="1478" name="Google Shape;1478;p33"/>
          <p:cNvSpPr txBox="1">
            <a:spLocks noGrp="1"/>
          </p:cNvSpPr>
          <p:nvPr>
            <p:ph type="subTitle" idx="14"/>
          </p:nvPr>
        </p:nvSpPr>
        <p:spPr>
          <a:xfrm>
            <a:off x="4791000" y="3657000"/>
            <a:ext cx="3633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Train Test and split the model and get the prediction  with price as dependent variable</a:t>
            </a:r>
            <a:endParaRPr dirty="0"/>
          </a:p>
        </p:txBody>
      </p:sp>
      <p:sp>
        <p:nvSpPr>
          <p:cNvPr id="1479" name="Google Shape;1479;p33"/>
          <p:cNvSpPr txBox="1">
            <a:spLocks noGrp="1"/>
          </p:cNvSpPr>
          <p:nvPr>
            <p:ph type="title" idx="15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3">
          <a:extLst>
            <a:ext uri="{FF2B5EF4-FFF2-40B4-BE49-F238E27FC236}">
              <a16:creationId xmlns:a16="http://schemas.microsoft.com/office/drawing/2014/main" id="{BE1D8677-67A5-624C-6F28-1208BF38E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9">
            <a:extLst>
              <a:ext uri="{FF2B5EF4-FFF2-40B4-BE49-F238E27FC236}">
                <a16:creationId xmlns:a16="http://schemas.microsoft.com/office/drawing/2014/main" id="{AD014D46-D01C-807E-92D8-473ED9FCA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Actionable Insights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A639FA-FEF7-15D7-1104-F91A6480AB4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55330" y="2871399"/>
            <a:ext cx="74333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6C6D76-377A-8003-856F-11ADE18EF35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6880" y="1652057"/>
            <a:ext cx="798712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should price cars around $11,000–$13,000 for maximum market interest and affordability.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the high demand for automatic cars, manufacturers should focus marketing efforts on this segment.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Incentives or promotions for hybrid and electric cars could improve their market presence.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Higher-priced, high-horsepower vehicles should be positioned as premium offerings to attract performance-focused buyers.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Sellers of accident-history cars should highlight high-quality repairs and certifications to retain pricing value.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 clear depreciation models based on mileage to provide transparent and competitive pricing. </a:t>
            </a:r>
          </a:p>
        </p:txBody>
      </p:sp>
    </p:spTree>
    <p:extLst>
      <p:ext uri="{BB962C8B-B14F-4D97-AF65-F5344CB8AC3E}">
        <p14:creationId xmlns:p14="http://schemas.microsoft.com/office/powerpoint/2010/main" val="13998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Description</a:t>
            </a:r>
            <a:endParaRPr dirty="0"/>
          </a:p>
        </p:txBody>
      </p:sp>
      <p:sp>
        <p:nvSpPr>
          <p:cNvPr id="1459" name="Google Shape;1459;p32"/>
          <p:cNvSpPr txBox="1">
            <a:spLocks noGrp="1"/>
          </p:cNvSpPr>
          <p:nvPr>
            <p:ph type="body" idx="4294967295"/>
          </p:nvPr>
        </p:nvSpPr>
        <p:spPr>
          <a:xfrm>
            <a:off x="4735286" y="1215750"/>
            <a:ext cx="3688714" cy="36512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Data of total 4009 rows and 11 columns where given in which there are 57 unique brands and 106 unique models of cars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The processes to be involved in this ar</a:t>
            </a:r>
            <a:r>
              <a:rPr lang="en-IN" dirty="0"/>
              <a:t>e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1. Data Cleaning and preperation</a:t>
            </a: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2</a:t>
            </a:r>
            <a:r>
              <a:rPr lang="en-IN" dirty="0"/>
              <a:t>. Eda(Exploratory data analysis)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3. Visualization – Finding  trends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   Linear Regression M.l 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Said data where given with total 11 variables: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1. Categorical : 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Numerical : 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3.    Boolean :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460" name="Google Shape;1460;p32"/>
          <p:cNvGraphicFramePr/>
          <p:nvPr>
            <p:extLst>
              <p:ext uri="{D42A27DB-BD31-4B8C-83A1-F6EECF244321}">
                <p14:modId xmlns:p14="http://schemas.microsoft.com/office/powerpoint/2010/main" val="3179367554"/>
              </p:ext>
            </p:extLst>
          </p:nvPr>
        </p:nvGraphicFramePr>
        <p:xfrm>
          <a:off x="720001" y="1215751"/>
          <a:ext cx="3506560" cy="1995534"/>
        </p:xfrm>
        <a:graphic>
          <a:graphicData uri="http://schemas.openxmlformats.org/drawingml/2006/table">
            <a:tbl>
              <a:tblPr>
                <a:noFill/>
                <a:tableStyleId>{CAE28134-B4E8-4CB8-B961-0DD27BCB146B}</a:tableStyleId>
              </a:tblPr>
              <a:tblGrid>
                <a:gridCol w="1028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8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Brand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Different Brands of cars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21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Year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 year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2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Milage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Car mileage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Fuel Type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Car Fuel type – Petrol,Disel,Gasoline,Hybrid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5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Colour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Car colours  - Green,white,blue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6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Accident 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Accident history or none reported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Google Shape;1460;p32">
            <a:extLst>
              <a:ext uri="{FF2B5EF4-FFF2-40B4-BE49-F238E27FC236}">
                <a16:creationId xmlns:a16="http://schemas.microsoft.com/office/drawing/2014/main" id="{915C17D0-2260-14C9-4B45-33162EB6C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302085"/>
              </p:ext>
            </p:extLst>
          </p:nvPr>
        </p:nvGraphicFramePr>
        <p:xfrm>
          <a:off x="620486" y="3211286"/>
          <a:ext cx="3679371" cy="1655682"/>
        </p:xfrm>
        <a:graphic>
          <a:graphicData uri="http://schemas.openxmlformats.org/drawingml/2006/table">
            <a:tbl>
              <a:tblPr>
                <a:noFill/>
                <a:tableStyleId>{CAE28134-B4E8-4CB8-B961-0DD27BCB146B}</a:tableStyleId>
              </a:tblPr>
              <a:tblGrid>
                <a:gridCol w="1079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Price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Price of Car in $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Engine Horsepower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Horsepower of different cars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Engine Displacement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Engine capacity in litres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Transmissions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Manual, or Automatic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3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Models </a:t>
                      </a:r>
                      <a:endParaRPr sz="1100" b="1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100" dirty="0" err="1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Availible</a:t>
                      </a:r>
                      <a:r>
                        <a:rPr lang="en-IN" sz="1100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Car different variants</a:t>
                      </a:r>
                      <a:endParaRPr sz="1100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36"/>
          <p:cNvSpPr txBox="1">
            <a:spLocks noGrp="1"/>
          </p:cNvSpPr>
          <p:nvPr>
            <p:ph type="title"/>
          </p:nvPr>
        </p:nvSpPr>
        <p:spPr>
          <a:xfrm>
            <a:off x="720000" y="445026"/>
            <a:ext cx="7704000" cy="57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 Pre Processing</a:t>
            </a:r>
            <a:endParaRPr dirty="0"/>
          </a:p>
        </p:txBody>
      </p:sp>
      <p:sp>
        <p:nvSpPr>
          <p:cNvPr id="1598" name="Google Shape;1598;p36"/>
          <p:cNvSpPr txBox="1">
            <a:spLocks noGrp="1"/>
          </p:cNvSpPr>
          <p:nvPr>
            <p:ph type="subTitle" idx="1"/>
          </p:nvPr>
        </p:nvSpPr>
        <p:spPr>
          <a:xfrm>
            <a:off x="720000" y="1240971"/>
            <a:ext cx="8206286" cy="3457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Based on pre processing of the data we came across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Missing Values                -    Missing values in fuel type and accident columns were handled</a:t>
            </a:r>
          </a:p>
          <a:p>
            <a:pPr marL="0" indent="0"/>
            <a:r>
              <a:rPr lang="en-IN" dirty="0"/>
              <a:t>2.  Duplicate Data                    -    Duplicate data are dopped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3.  Unnecessary Columns         -   Clean title and interior colour columns were dropped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4.  Renaming                            -    Exterior colour was renamed into car colour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5.  Cleaning text data             -     Unwanted characters ,strings are numbers are separated, Engine column was 		             split into horsepower and displacement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6.  Numerical Data cleaning  -    Mileage and price columns were cleaned by removing symbols an			              transmission column is converted to numeric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7.  Outlier Detection                -     Outliers where detected using standard deviation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8.  Handling Outliers               -     Price skewness was reduced using log transformation.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Outliers Detection using Boxplot</a:t>
            </a:r>
            <a:endParaRPr dirty="0"/>
          </a:p>
        </p:txBody>
      </p:sp>
      <p:sp>
        <p:nvSpPr>
          <p:cNvPr id="1652" name="Google Shape;1652;p37"/>
          <p:cNvSpPr txBox="1">
            <a:spLocks noGrp="1"/>
          </p:cNvSpPr>
          <p:nvPr>
            <p:ph type="subTitle" idx="1"/>
          </p:nvPr>
        </p:nvSpPr>
        <p:spPr>
          <a:xfrm>
            <a:off x="481030" y="1243100"/>
            <a:ext cx="3735370" cy="345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b="1" dirty="0"/>
              <a:t>Outliers Detected</a:t>
            </a:r>
            <a:r>
              <a:rPr lang="en-US" dirty="0"/>
              <a:t>: The box plot reveals extreme values (outliers) beyond the whiskers, indicating cars with unusually high or low prices, mileage, or engine power.</a:t>
            </a:r>
          </a:p>
          <a:p>
            <a:pPr>
              <a:buNone/>
            </a:pPr>
            <a:r>
              <a:rPr lang="en-US" dirty="0"/>
              <a:t>2. </a:t>
            </a:r>
            <a:r>
              <a:rPr lang="en-US" b="1" dirty="0"/>
              <a:t>Impact on Model Performance</a:t>
            </a:r>
            <a:r>
              <a:rPr lang="en-US" dirty="0"/>
              <a:t>: Outliers can distort regression models by increasing error metrics (MSE, RMSE), leading to biased predictions.</a:t>
            </a:r>
          </a:p>
          <a:p>
            <a:pPr>
              <a:buNone/>
            </a:pPr>
            <a:r>
              <a:rPr lang="en-US" dirty="0"/>
              <a:t>3. </a:t>
            </a:r>
            <a:r>
              <a:rPr lang="en-US" b="1" dirty="0"/>
              <a:t>Possible Causes of Outliers</a:t>
            </a:r>
            <a:r>
              <a:rPr lang="en-US" dirty="0"/>
              <a:t>: These could be due to luxury/exotic cars, data entry errors, or rare models with significantly different characteristics.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653" name="Google Shape;1653;p37"/>
          <p:cNvSpPr/>
          <p:nvPr/>
        </p:nvSpPr>
        <p:spPr>
          <a:xfrm>
            <a:off x="7187384" y="3997715"/>
            <a:ext cx="117593" cy="65363"/>
          </a:xfrm>
          <a:custGeom>
            <a:avLst/>
            <a:gdLst/>
            <a:ahLst/>
            <a:cxnLst/>
            <a:rect l="l" t="t" r="r" b="b"/>
            <a:pathLst>
              <a:path w="1227" h="682" extrusionOk="0">
                <a:moveTo>
                  <a:pt x="976" y="0"/>
                </a:moveTo>
                <a:cubicBezTo>
                  <a:pt x="952" y="49"/>
                  <a:pt x="694" y="378"/>
                  <a:pt x="383" y="378"/>
                </a:cubicBezTo>
                <a:cubicBezTo>
                  <a:pt x="372" y="378"/>
                  <a:pt x="361" y="377"/>
                  <a:pt x="350" y="376"/>
                </a:cubicBezTo>
                <a:cubicBezTo>
                  <a:pt x="350" y="376"/>
                  <a:pt x="0" y="682"/>
                  <a:pt x="239" y="682"/>
                </a:cubicBezTo>
                <a:cubicBezTo>
                  <a:pt x="256" y="682"/>
                  <a:pt x="276" y="680"/>
                  <a:pt x="300" y="677"/>
                </a:cubicBezTo>
                <a:cubicBezTo>
                  <a:pt x="650" y="627"/>
                  <a:pt x="1227" y="401"/>
                  <a:pt x="9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4" name="Google Shape;1654;p37"/>
          <p:cNvSpPr/>
          <p:nvPr/>
        </p:nvSpPr>
        <p:spPr>
          <a:xfrm>
            <a:off x="6771635" y="4021674"/>
            <a:ext cx="72166" cy="60667"/>
          </a:xfrm>
          <a:custGeom>
            <a:avLst/>
            <a:gdLst/>
            <a:ahLst/>
            <a:cxnLst/>
            <a:rect l="l" t="t" r="r" b="b"/>
            <a:pathLst>
              <a:path w="753" h="633" extrusionOk="0">
                <a:moveTo>
                  <a:pt x="728" y="1"/>
                </a:moveTo>
                <a:lnTo>
                  <a:pt x="201" y="76"/>
                </a:lnTo>
                <a:cubicBezTo>
                  <a:pt x="227" y="151"/>
                  <a:pt x="277" y="252"/>
                  <a:pt x="277" y="327"/>
                </a:cubicBezTo>
                <a:cubicBezTo>
                  <a:pt x="302" y="402"/>
                  <a:pt x="302" y="452"/>
                  <a:pt x="1" y="577"/>
                </a:cubicBezTo>
                <a:cubicBezTo>
                  <a:pt x="82" y="618"/>
                  <a:pt x="168" y="633"/>
                  <a:pt x="251" y="633"/>
                </a:cubicBezTo>
                <a:cubicBezTo>
                  <a:pt x="480" y="633"/>
                  <a:pt x="691" y="521"/>
                  <a:pt x="728" y="502"/>
                </a:cubicBezTo>
                <a:cubicBezTo>
                  <a:pt x="753" y="377"/>
                  <a:pt x="753" y="201"/>
                  <a:pt x="728" y="1"/>
                </a:cubicBezTo>
                <a:close/>
              </a:path>
            </a:pathLst>
          </a:custGeom>
          <a:solidFill>
            <a:srgbClr val="F9B2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5" name="Google Shape;1655;p37"/>
          <p:cNvSpPr/>
          <p:nvPr/>
        </p:nvSpPr>
        <p:spPr>
          <a:xfrm>
            <a:off x="6723619" y="4069786"/>
            <a:ext cx="123247" cy="35365"/>
          </a:xfrm>
          <a:custGeom>
            <a:avLst/>
            <a:gdLst/>
            <a:ahLst/>
            <a:cxnLst/>
            <a:rect l="l" t="t" r="r" b="b"/>
            <a:pathLst>
              <a:path w="1286" h="369" extrusionOk="0">
                <a:moveTo>
                  <a:pt x="1229" y="0"/>
                </a:moveTo>
                <a:cubicBezTo>
                  <a:pt x="1192" y="19"/>
                  <a:pt x="981" y="131"/>
                  <a:pt x="752" y="131"/>
                </a:cubicBezTo>
                <a:cubicBezTo>
                  <a:pt x="669" y="131"/>
                  <a:pt x="583" y="116"/>
                  <a:pt x="502" y="75"/>
                </a:cubicBezTo>
                <a:cubicBezTo>
                  <a:pt x="502" y="75"/>
                  <a:pt x="1" y="201"/>
                  <a:pt x="352" y="301"/>
                </a:cubicBezTo>
                <a:cubicBezTo>
                  <a:pt x="473" y="338"/>
                  <a:pt x="637" y="369"/>
                  <a:pt x="791" y="369"/>
                </a:cubicBezTo>
                <a:cubicBezTo>
                  <a:pt x="1051" y="369"/>
                  <a:pt x="1285" y="283"/>
                  <a:pt x="12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8F3E9E-091D-7B0B-EC36-32BE550F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171" y="1137077"/>
            <a:ext cx="4150258" cy="35613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p39"/>
          <p:cNvSpPr txBox="1">
            <a:spLocks noGrp="1"/>
          </p:cNvSpPr>
          <p:nvPr>
            <p:ph type="title"/>
          </p:nvPr>
        </p:nvSpPr>
        <p:spPr>
          <a:xfrm>
            <a:off x="749260" y="-17783"/>
            <a:ext cx="77444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Outliers detected in diff</a:t>
            </a:r>
            <a:r>
              <a:rPr lang="en-IN" dirty="0"/>
              <a:t>e</a:t>
            </a:r>
            <a:r>
              <a:rPr lang="en" dirty="0"/>
              <a:t>rent columns</a:t>
            </a:r>
            <a:endParaRPr dirty="0"/>
          </a:p>
        </p:txBody>
      </p:sp>
      <p:sp>
        <p:nvSpPr>
          <p:cNvPr id="1808" name="Google Shape;1808;p39"/>
          <p:cNvSpPr txBox="1">
            <a:spLocks noGrp="1"/>
          </p:cNvSpPr>
          <p:nvPr>
            <p:ph type="subTitle" idx="2"/>
          </p:nvPr>
        </p:nvSpPr>
        <p:spPr>
          <a:xfrm>
            <a:off x="273600" y="6566745"/>
            <a:ext cx="2500800" cy="193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 is the closest planet to the Sun and the smallest one in the Solar System—it’s only a bit larger than the Moon</a:t>
            </a:r>
            <a:endParaRPr dirty="0"/>
          </a:p>
        </p:txBody>
      </p:sp>
      <p:sp>
        <p:nvSpPr>
          <p:cNvPr id="1809" name="Google Shape;1809;p39"/>
          <p:cNvSpPr txBox="1">
            <a:spLocks noGrp="1"/>
          </p:cNvSpPr>
          <p:nvPr>
            <p:ph type="subTitle" idx="3"/>
          </p:nvPr>
        </p:nvSpPr>
        <p:spPr>
          <a:xfrm>
            <a:off x="344777" y="3376325"/>
            <a:ext cx="2500800" cy="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</a:t>
            </a:r>
            <a:endParaRPr dirty="0"/>
          </a:p>
        </p:txBody>
      </p:sp>
      <p:sp>
        <p:nvSpPr>
          <p:cNvPr id="1810" name="Google Shape;1810;p39"/>
          <p:cNvSpPr txBox="1">
            <a:spLocks noGrp="1"/>
          </p:cNvSpPr>
          <p:nvPr>
            <p:ph type="subTitle" idx="4"/>
          </p:nvPr>
        </p:nvSpPr>
        <p:spPr>
          <a:xfrm flipV="1">
            <a:off x="93566" y="6650133"/>
            <a:ext cx="2500800" cy="457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8AC214-0263-D8F3-AEB7-3169CBCE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1" y="725111"/>
            <a:ext cx="8049962" cy="3167293"/>
          </a:xfrm>
          <a:prstGeom prst="rect">
            <a:avLst/>
          </a:prstGeom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6C74C536-927B-B098-A67E-FB87904598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83310" y="4349976"/>
            <a:ext cx="77870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year, price, and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 outliers, indicating rare models, luxury cars, or data anomalies.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40"/>
          <p:cNvSpPr txBox="1">
            <a:spLocks noGrp="1"/>
          </p:cNvSpPr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Outliers detected using </a:t>
            </a:r>
            <a:r>
              <a:rPr lang="en-IN" dirty="0" err="1"/>
              <a:t>Histplots</a:t>
            </a:r>
            <a:endParaRPr dirty="0"/>
          </a:p>
        </p:txBody>
      </p:sp>
      <p:sp>
        <p:nvSpPr>
          <p:cNvPr id="1841" name="Google Shape;1841;p40"/>
          <p:cNvSpPr txBox="1">
            <a:spLocks noGrp="1"/>
          </p:cNvSpPr>
          <p:nvPr>
            <p:ph type="subTitle" idx="2"/>
          </p:nvPr>
        </p:nvSpPr>
        <p:spPr>
          <a:xfrm flipV="1">
            <a:off x="3484350" y="6863079"/>
            <a:ext cx="2175300" cy="45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</a:t>
            </a:r>
            <a:endParaRPr dirty="0"/>
          </a:p>
        </p:txBody>
      </p:sp>
      <p:sp>
        <p:nvSpPr>
          <p:cNvPr id="1843" name="Google Shape;1843;p40"/>
          <p:cNvSpPr txBox="1">
            <a:spLocks noGrp="1"/>
          </p:cNvSpPr>
          <p:nvPr>
            <p:ph type="subTitle" idx="4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 chart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D2EB2-4259-3E07-EF54-861859AA4C5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484350" y="7157718"/>
            <a:ext cx="2175300" cy="76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74EC50-79E7-DF4D-B969-27F17E8D5E4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031075" y="6477002"/>
            <a:ext cx="2175300" cy="4571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0EB01-D242-1CEC-943F-93B97A59A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1" y="918331"/>
            <a:ext cx="8567058" cy="336149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E6A5970-D8BC-252D-F037-8C4970B60B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12240" y="4313208"/>
            <a:ext cx="71526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 analysis reveals outliers as extreme peaks or isolated bars, indicating rare values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year, price, and engine.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035205D-CFAD-3D81-190D-8AB9ECFC252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 flipV="1">
            <a:off x="6031075" y="5313680"/>
            <a:ext cx="2175300" cy="45719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38"/>
          <p:cNvSpPr txBox="1">
            <a:spLocks noGrp="1"/>
          </p:cNvSpPr>
          <p:nvPr>
            <p:ph type="title"/>
          </p:nvPr>
        </p:nvSpPr>
        <p:spPr>
          <a:xfrm>
            <a:off x="1073088" y="406399"/>
            <a:ext cx="6520695" cy="5551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Fuel Type Distribution</a:t>
            </a:r>
            <a:endParaRPr dirty="0"/>
          </a:p>
        </p:txBody>
      </p:sp>
      <p:sp>
        <p:nvSpPr>
          <p:cNvPr id="1744" name="Google Shape;1744;p38"/>
          <p:cNvSpPr txBox="1">
            <a:spLocks noGrp="1"/>
          </p:cNvSpPr>
          <p:nvPr>
            <p:ph type="subTitle" idx="1"/>
          </p:nvPr>
        </p:nvSpPr>
        <p:spPr>
          <a:xfrm>
            <a:off x="314960" y="1476104"/>
            <a:ext cx="4106640" cy="3969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electric/hybrid is low,market still favours gasoline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The plot shows that the gasoline is the most used fuel type in the dataset. This shows its accessible and affordable in many regions</a:t>
            </a: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dirty="0"/>
              <a:t>Other fuel type like hybrid, electric diesel have significant lower counts which show s there are fewer adoptions or lower available models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4EE94-6752-355C-57C2-DB0FFC7E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69704"/>
            <a:ext cx="4365172" cy="38644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ECCFD4-97B9-D456-5CCD-F8CBF9302C3A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V="1">
            <a:off x="2851136" y="6634480"/>
            <a:ext cx="1482300" cy="558800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41"/>
          <p:cNvSpPr txBox="1">
            <a:spLocks noGrp="1"/>
          </p:cNvSpPr>
          <p:nvPr>
            <p:ph type="title"/>
          </p:nvPr>
        </p:nvSpPr>
        <p:spPr>
          <a:xfrm>
            <a:off x="720000" y="141383"/>
            <a:ext cx="7704000" cy="613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Relationship between Mileage and Price</a:t>
            </a:r>
            <a:endParaRPr dirty="0"/>
          </a:p>
        </p:txBody>
      </p:sp>
      <p:sp>
        <p:nvSpPr>
          <p:cNvPr id="1884" name="Google Shape;1884;p41"/>
          <p:cNvSpPr txBox="1">
            <a:spLocks noGrp="1"/>
          </p:cNvSpPr>
          <p:nvPr>
            <p:ph type="subTitle" idx="1"/>
          </p:nvPr>
        </p:nvSpPr>
        <p:spPr>
          <a:xfrm>
            <a:off x="419585" y="935400"/>
            <a:ext cx="2913757" cy="3758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There is negative slope which means higher mileage cars are cheaper 	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As the mileage of the car increases the price of the car tends to decrease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cars with lower mileage are at higher price because they are less used and are in better conditions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The graph is dense at lower mileage cars which are most cars and are less driven</a:t>
            </a:r>
          </a:p>
        </p:txBody>
      </p:sp>
      <p:sp>
        <p:nvSpPr>
          <p:cNvPr id="1885" name="Google Shape;1885;p41"/>
          <p:cNvSpPr txBox="1">
            <a:spLocks noGrp="1"/>
          </p:cNvSpPr>
          <p:nvPr>
            <p:ph type="subTitle" idx="2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1886" name="Google Shape;1886;p41"/>
          <p:cNvSpPr txBox="1">
            <a:spLocks noGrp="1"/>
          </p:cNvSpPr>
          <p:nvPr>
            <p:ph type="subTitle" idx="3"/>
          </p:nvPr>
        </p:nvSpPr>
        <p:spPr>
          <a:xfrm>
            <a:off x="3169600" y="5148075"/>
            <a:ext cx="21513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Jupiter is the biggest planet of them all</a:t>
            </a:r>
            <a:endParaRPr dirty="0"/>
          </a:p>
        </p:txBody>
      </p:sp>
      <p:sp>
        <p:nvSpPr>
          <p:cNvPr id="1888" name="Google Shape;1888;p41"/>
          <p:cNvSpPr txBox="1">
            <a:spLocks noGrp="1"/>
          </p:cNvSpPr>
          <p:nvPr>
            <p:ph type="subTitle" idx="5"/>
          </p:nvPr>
        </p:nvSpPr>
        <p:spPr>
          <a:xfrm>
            <a:off x="5728374" y="1792962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9" name="Google Shape;1889;p41"/>
          <p:cNvSpPr txBox="1">
            <a:spLocks noGrp="1"/>
          </p:cNvSpPr>
          <p:nvPr>
            <p:ph type="subTitle" idx="6"/>
          </p:nvPr>
        </p:nvSpPr>
        <p:spPr>
          <a:xfrm>
            <a:off x="4897526" y="3360814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Pyramid chart</a:t>
            </a:r>
            <a:endParaRPr dirty="0"/>
          </a:p>
        </p:txBody>
      </p:sp>
      <p:sp>
        <p:nvSpPr>
          <p:cNvPr id="1890" name="Google Shape;1890;p41"/>
          <p:cNvSpPr txBox="1">
            <a:spLocks noGrp="1"/>
          </p:cNvSpPr>
          <p:nvPr>
            <p:ph type="subTitle" idx="7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Area chart</a:t>
            </a:r>
            <a:endParaRPr dirty="0"/>
          </a:p>
        </p:txBody>
      </p:sp>
      <p:sp>
        <p:nvSpPr>
          <p:cNvPr id="1891" name="Google Shape;1891;p41"/>
          <p:cNvSpPr txBox="1">
            <a:spLocks noGrp="1"/>
          </p:cNvSpPr>
          <p:nvPr>
            <p:ph type="subTitle" idx="8"/>
          </p:nvPr>
        </p:nvSpPr>
        <p:spPr>
          <a:xfrm>
            <a:off x="4572000" y="5638294"/>
            <a:ext cx="2151300" cy="396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Bar chart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4FC69-7400-38B5-ABBD-BC8D6027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04" y="1029160"/>
            <a:ext cx="5334000" cy="348163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2A76891-642F-5BC1-B2B0-AE69C068F9A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272660" y="5384800"/>
            <a:ext cx="2151300" cy="16944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1481</Words>
  <Application>Microsoft Office PowerPoint</Application>
  <PresentationFormat>On-screen Show (16:9)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Barlow Semi Condensed</vt:lpstr>
      <vt:lpstr>Titillium Web</vt:lpstr>
      <vt:lpstr>Arial</vt:lpstr>
      <vt:lpstr>Roboto</vt:lpstr>
      <vt:lpstr>Anaheim</vt:lpstr>
      <vt:lpstr>Nunito Light</vt:lpstr>
      <vt:lpstr>Statistics and Probability: Data Analysis and Interpretation - Math - 10th grade by Slidesgo</vt:lpstr>
      <vt:lpstr>Used Cars Dataset:  Data Analysis and Predictions</vt:lpstr>
      <vt:lpstr>Framework</vt:lpstr>
      <vt:lpstr>Data Description</vt:lpstr>
      <vt:lpstr>Data Pre Processing</vt:lpstr>
      <vt:lpstr>Outliers Detection using Boxplot</vt:lpstr>
      <vt:lpstr>Outliers detected in different columns</vt:lpstr>
      <vt:lpstr>Outliers detected using Histplots</vt:lpstr>
      <vt:lpstr>Fuel Type Distribution</vt:lpstr>
      <vt:lpstr>Relationship between Mileage and Price</vt:lpstr>
      <vt:lpstr>Average Car Sales per year</vt:lpstr>
      <vt:lpstr>Model year vs Price</vt:lpstr>
      <vt:lpstr>PowerPoint Presentation</vt:lpstr>
      <vt:lpstr>Automatic Vs Manual Cars</vt:lpstr>
      <vt:lpstr>Top Selling Car Brand</vt:lpstr>
      <vt:lpstr>Accidents impact on Car prices</vt:lpstr>
      <vt:lpstr>Relationship between year,price,fuel type and mileage</vt:lpstr>
      <vt:lpstr>Correlation Matrix</vt:lpstr>
      <vt:lpstr>Linear Regression Model</vt:lpstr>
      <vt:lpstr>Conclusion</vt:lpstr>
      <vt:lpstr>Actionable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Jsmoke</dc:creator>
  <cp:lastModifiedBy>Jyothiradithya Gadang</cp:lastModifiedBy>
  <cp:revision>3</cp:revision>
  <dcterms:modified xsi:type="dcterms:W3CDTF">2025-03-15T07:22:11Z</dcterms:modified>
</cp:coreProperties>
</file>