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1"/>
  </p:notesMasterIdLst>
  <p:handoutMasterIdLst>
    <p:handoutMasterId r:id="rId22"/>
  </p:handoutMasterIdLst>
  <p:sldIdLst>
    <p:sldId id="420" r:id="rId6"/>
    <p:sldId id="257" r:id="rId7"/>
    <p:sldId id="423" r:id="rId8"/>
    <p:sldId id="424" r:id="rId9"/>
    <p:sldId id="425" r:id="rId10"/>
    <p:sldId id="435" r:id="rId11"/>
    <p:sldId id="436" r:id="rId12"/>
    <p:sldId id="437" r:id="rId13"/>
    <p:sldId id="430" r:id="rId14"/>
    <p:sldId id="427" r:id="rId15"/>
    <p:sldId id="434" r:id="rId16"/>
    <p:sldId id="438" r:id="rId17"/>
    <p:sldId id="445" r:id="rId18"/>
    <p:sldId id="444" r:id="rId19"/>
    <p:sldId id="44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0FA"/>
    <a:srgbClr val="FF99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6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ap Varsha sree" userId="48b30893db4b8bc4" providerId="LiveId" clId="{538B76F0-442F-49A5-9A0C-BCC2C5AC48DC}"/>
    <pc:docChg chg="undo custSel addSld delSld modSld">
      <pc:chgData name="Pratap Varsha sree" userId="48b30893db4b8bc4" providerId="LiveId" clId="{538B76F0-442F-49A5-9A0C-BCC2C5AC48DC}" dt="2024-06-13T16:29:56.654" v="274" actId="1038"/>
      <pc:docMkLst>
        <pc:docMk/>
      </pc:docMkLst>
      <pc:sldChg chg="modSp mod">
        <pc:chgData name="Pratap Varsha sree" userId="48b30893db4b8bc4" providerId="LiveId" clId="{538B76F0-442F-49A5-9A0C-BCC2C5AC48DC}" dt="2024-06-13T16:29:27.186" v="250" actId="20577"/>
        <pc:sldMkLst>
          <pc:docMk/>
          <pc:sldMk cId="0" sldId="420"/>
        </pc:sldMkLst>
        <pc:spChg chg="mod">
          <ac:chgData name="Pratap Varsha sree" userId="48b30893db4b8bc4" providerId="LiveId" clId="{538B76F0-442F-49A5-9A0C-BCC2C5AC48DC}" dt="2024-06-13T16:29:10.754" v="248" actId="20577"/>
          <ac:spMkLst>
            <pc:docMk/>
            <pc:sldMk cId="0" sldId="420"/>
            <ac:spMk id="3" creationId="{3AB04BAB-5688-4B73-A343-60712F576C91}"/>
          </ac:spMkLst>
        </pc:spChg>
        <pc:spChg chg="mod">
          <ac:chgData name="Pratap Varsha sree" userId="48b30893db4b8bc4" providerId="LiveId" clId="{538B76F0-442F-49A5-9A0C-BCC2C5AC48DC}" dt="2024-06-13T16:29:27.186" v="250" actId="20577"/>
          <ac:spMkLst>
            <pc:docMk/>
            <pc:sldMk cId="0" sldId="420"/>
            <ac:spMk id="6" creationId="{00000000-0000-0000-0000-000000000000}"/>
          </ac:spMkLst>
        </pc:spChg>
      </pc:sldChg>
      <pc:sldChg chg="addSp modSp mod">
        <pc:chgData name="Pratap Varsha sree" userId="48b30893db4b8bc4" providerId="LiveId" clId="{538B76F0-442F-49A5-9A0C-BCC2C5AC48DC}" dt="2024-06-13T16:29:39.634" v="253" actId="20577"/>
        <pc:sldMkLst>
          <pc:docMk/>
          <pc:sldMk cId="2920181516" sldId="425"/>
        </pc:sldMkLst>
        <pc:spChg chg="add mod">
          <ac:chgData name="Pratap Varsha sree" userId="48b30893db4b8bc4" providerId="LiveId" clId="{538B76F0-442F-49A5-9A0C-BCC2C5AC48DC}" dt="2024-06-12T16:44:41.417" v="10" actId="1076"/>
          <ac:spMkLst>
            <pc:docMk/>
            <pc:sldMk cId="2920181516" sldId="425"/>
            <ac:spMk id="3" creationId="{1AFEC322-3D58-223F-EB8D-8BD5DF7AF3A1}"/>
          </ac:spMkLst>
        </pc:spChg>
        <pc:spChg chg="mod">
          <ac:chgData name="Pratap Varsha sree" userId="48b30893db4b8bc4" providerId="LiveId" clId="{538B76F0-442F-49A5-9A0C-BCC2C5AC48DC}" dt="2024-06-12T16:44:19.944" v="7" actId="1076"/>
          <ac:spMkLst>
            <pc:docMk/>
            <pc:sldMk cId="2920181516" sldId="425"/>
            <ac:spMk id="4" creationId="{9E32B5E3-0EA5-64C1-7E06-7B7C7FF468F3}"/>
          </ac:spMkLst>
        </pc:spChg>
        <pc:spChg chg="mod">
          <ac:chgData name="Pratap Varsha sree" userId="48b30893db4b8bc4" providerId="LiveId" clId="{538B76F0-442F-49A5-9A0C-BCC2C5AC48DC}" dt="2024-06-12T16:44:48.180" v="11" actId="1076"/>
          <ac:spMkLst>
            <pc:docMk/>
            <pc:sldMk cId="2920181516" sldId="425"/>
            <ac:spMk id="6" creationId="{987BB87B-1FBA-C142-DC53-8837DDAF2330}"/>
          </ac:spMkLst>
        </pc:spChg>
        <pc:spChg chg="mod">
          <ac:chgData name="Pratap Varsha sree" userId="48b30893db4b8bc4" providerId="LiveId" clId="{538B76F0-442F-49A5-9A0C-BCC2C5AC48DC}" dt="2024-06-13T16:25:47.492" v="221" actId="1076"/>
          <ac:spMkLst>
            <pc:docMk/>
            <pc:sldMk cId="2920181516" sldId="425"/>
            <ac:spMk id="7" creationId="{00000000-0000-0000-0000-000000000000}"/>
          </ac:spMkLst>
        </pc:spChg>
        <pc:spChg chg="mod">
          <ac:chgData name="Pratap Varsha sree" userId="48b30893db4b8bc4" providerId="LiveId" clId="{538B76F0-442F-49A5-9A0C-BCC2C5AC48DC}" dt="2024-06-13T16:29:39.634" v="253" actId="20577"/>
          <ac:spMkLst>
            <pc:docMk/>
            <pc:sldMk cId="2920181516" sldId="425"/>
            <ac:spMk id="12" creationId="{00000000-0000-0000-0000-000000000000}"/>
          </ac:spMkLst>
        </pc:spChg>
      </pc:sldChg>
      <pc:sldChg chg="modSp mod">
        <pc:chgData name="Pratap Varsha sree" userId="48b30893db4b8bc4" providerId="LiveId" clId="{538B76F0-442F-49A5-9A0C-BCC2C5AC48DC}" dt="2024-06-12T16:45:48.986" v="46" actId="2711"/>
        <pc:sldMkLst>
          <pc:docMk/>
          <pc:sldMk cId="2798345285" sldId="427"/>
        </pc:sldMkLst>
        <pc:spChg chg="mod">
          <ac:chgData name="Pratap Varsha sree" userId="48b30893db4b8bc4" providerId="LiveId" clId="{538B76F0-442F-49A5-9A0C-BCC2C5AC48DC}" dt="2024-06-12T16:45:48.986" v="46" actId="2711"/>
          <ac:spMkLst>
            <pc:docMk/>
            <pc:sldMk cId="2798345285" sldId="427"/>
            <ac:spMk id="12" creationId="{00000000-0000-0000-0000-000000000000}"/>
          </ac:spMkLst>
        </pc:spChg>
      </pc:sldChg>
      <pc:sldChg chg="addSp delSp modSp mod">
        <pc:chgData name="Pratap Varsha sree" userId="48b30893db4b8bc4" providerId="LiveId" clId="{538B76F0-442F-49A5-9A0C-BCC2C5AC48DC}" dt="2024-06-13T16:18:01.559" v="115" actId="11"/>
        <pc:sldMkLst>
          <pc:docMk/>
          <pc:sldMk cId="334678005" sldId="434"/>
        </pc:sldMkLst>
        <pc:spChg chg="del mod">
          <ac:chgData name="Pratap Varsha sree" userId="48b30893db4b8bc4" providerId="LiveId" clId="{538B76F0-442F-49A5-9A0C-BCC2C5AC48DC}" dt="2024-06-12T16:45:30.049" v="45" actId="21"/>
          <ac:spMkLst>
            <pc:docMk/>
            <pc:sldMk cId="334678005" sldId="434"/>
            <ac:spMk id="3" creationId="{7B91B506-F881-13B1-E87F-8204A047F63D}"/>
          </ac:spMkLst>
        </pc:spChg>
        <pc:spChg chg="mod">
          <ac:chgData name="Pratap Varsha sree" userId="48b30893db4b8bc4" providerId="LiveId" clId="{538B76F0-442F-49A5-9A0C-BCC2C5AC48DC}" dt="2024-06-12T16:52:18.046" v="83" actId="207"/>
          <ac:spMkLst>
            <pc:docMk/>
            <pc:sldMk cId="334678005" sldId="434"/>
            <ac:spMk id="4" creationId="{C9F9A521-FBCA-FCC6-5F16-82B6F218D9D4}"/>
          </ac:spMkLst>
        </pc:spChg>
        <pc:spChg chg="add del mod">
          <ac:chgData name="Pratap Varsha sree" userId="48b30893db4b8bc4" providerId="LiveId" clId="{538B76F0-442F-49A5-9A0C-BCC2C5AC48DC}" dt="2024-06-12T16:47:02.053" v="51" actId="21"/>
          <ac:spMkLst>
            <pc:docMk/>
            <pc:sldMk cId="334678005" sldId="434"/>
            <ac:spMk id="5" creationId="{C471FC39-7526-A724-C820-0679B24292FE}"/>
          </ac:spMkLst>
        </pc:spChg>
        <pc:spChg chg="add mod">
          <ac:chgData name="Pratap Varsha sree" userId="48b30893db4b8bc4" providerId="LiveId" clId="{538B76F0-442F-49A5-9A0C-BCC2C5AC48DC}" dt="2024-06-13T16:18:01.559" v="115" actId="11"/>
          <ac:spMkLst>
            <pc:docMk/>
            <pc:sldMk cId="334678005" sldId="434"/>
            <ac:spMk id="8" creationId="{7F9D58B8-1994-81E2-8363-C98104879EA8}"/>
          </ac:spMkLst>
        </pc:spChg>
      </pc:sldChg>
      <pc:sldChg chg="modSp mod">
        <pc:chgData name="Pratap Varsha sree" userId="48b30893db4b8bc4" providerId="LiveId" clId="{538B76F0-442F-49A5-9A0C-BCC2C5AC48DC}" dt="2024-06-13T16:25:40.096" v="220" actId="1076"/>
        <pc:sldMkLst>
          <pc:docMk/>
          <pc:sldMk cId="1652402485" sldId="435"/>
        </pc:sldMkLst>
        <pc:spChg chg="mod">
          <ac:chgData name="Pratap Varsha sree" userId="48b30893db4b8bc4" providerId="LiveId" clId="{538B76F0-442F-49A5-9A0C-BCC2C5AC48DC}" dt="2024-06-13T16:25:40.096" v="220" actId="1076"/>
          <ac:spMkLst>
            <pc:docMk/>
            <pc:sldMk cId="1652402485" sldId="435"/>
            <ac:spMk id="7" creationId="{00000000-0000-0000-0000-000000000000}"/>
          </ac:spMkLst>
        </pc:spChg>
      </pc:sldChg>
      <pc:sldChg chg="modSp mod">
        <pc:chgData name="Pratap Varsha sree" userId="48b30893db4b8bc4" providerId="LiveId" clId="{538B76F0-442F-49A5-9A0C-BCC2C5AC48DC}" dt="2024-06-13T16:24:26.825" v="213" actId="20577"/>
        <pc:sldMkLst>
          <pc:docMk/>
          <pc:sldMk cId="1056564246" sldId="436"/>
        </pc:sldMkLst>
        <pc:spChg chg="mod">
          <ac:chgData name="Pratap Varsha sree" userId="48b30893db4b8bc4" providerId="LiveId" clId="{538B76F0-442F-49A5-9A0C-BCC2C5AC48DC}" dt="2024-06-13T16:24:26.825" v="213" actId="20577"/>
          <ac:spMkLst>
            <pc:docMk/>
            <pc:sldMk cId="1056564246" sldId="436"/>
            <ac:spMk id="12" creationId="{00000000-0000-0000-0000-000000000000}"/>
          </ac:spMkLst>
        </pc:spChg>
      </pc:sldChg>
      <pc:sldChg chg="modSp mod">
        <pc:chgData name="Pratap Varsha sree" userId="48b30893db4b8bc4" providerId="LiveId" clId="{538B76F0-442F-49A5-9A0C-BCC2C5AC48DC}" dt="2024-06-13T16:29:56.654" v="274" actId="1038"/>
        <pc:sldMkLst>
          <pc:docMk/>
          <pc:sldMk cId="1900727146" sldId="437"/>
        </pc:sldMkLst>
        <pc:spChg chg="mod">
          <ac:chgData name="Pratap Varsha sree" userId="48b30893db4b8bc4" providerId="LiveId" clId="{538B76F0-442F-49A5-9A0C-BCC2C5AC48DC}" dt="2024-06-13T16:29:56.654" v="274" actId="1038"/>
          <ac:spMkLst>
            <pc:docMk/>
            <pc:sldMk cId="1900727146" sldId="437"/>
            <ac:spMk id="12" creationId="{00000000-0000-0000-0000-000000000000}"/>
          </ac:spMkLst>
        </pc:spChg>
      </pc:sldChg>
      <pc:sldChg chg="addSp delSp modSp mod">
        <pc:chgData name="Pratap Varsha sree" userId="48b30893db4b8bc4" providerId="LiveId" clId="{538B76F0-442F-49A5-9A0C-BCC2C5AC48DC}" dt="2024-06-13T16:21:10.425" v="198" actId="1076"/>
        <pc:sldMkLst>
          <pc:docMk/>
          <pc:sldMk cId="0" sldId="438"/>
        </pc:sldMkLst>
        <pc:spChg chg="add mod">
          <ac:chgData name="Pratap Varsha sree" userId="48b30893db4b8bc4" providerId="LiveId" clId="{538B76F0-442F-49A5-9A0C-BCC2C5AC48DC}" dt="2024-06-13T16:17:56.756" v="111" actId="11"/>
          <ac:spMkLst>
            <pc:docMk/>
            <pc:sldMk cId="0" sldId="438"/>
            <ac:spMk id="3" creationId="{630C292E-75FE-09B1-DA23-84E8E5C8449D}"/>
          </ac:spMkLst>
        </pc:spChg>
        <pc:spChg chg="add mod">
          <ac:chgData name="Pratap Varsha sree" userId="48b30893db4b8bc4" providerId="LiveId" clId="{538B76F0-442F-49A5-9A0C-BCC2C5AC48DC}" dt="2024-06-13T16:21:10.425" v="198" actId="1076"/>
          <ac:spMkLst>
            <pc:docMk/>
            <pc:sldMk cId="0" sldId="438"/>
            <ac:spMk id="7" creationId="{CEF39430-568C-AF03-03BF-AF43F16393AA}"/>
          </ac:spMkLst>
        </pc:spChg>
        <pc:spChg chg="del mod">
          <ac:chgData name="Pratap Varsha sree" userId="48b30893db4b8bc4" providerId="LiveId" clId="{538B76F0-442F-49A5-9A0C-BCC2C5AC48DC}" dt="2024-06-12T16:50:43.257" v="66" actId="478"/>
          <ac:spMkLst>
            <pc:docMk/>
            <pc:sldMk cId="0" sldId="438"/>
            <ac:spMk id="9" creationId="{EE0901B2-5093-8E89-5B5E-9F43C2D1DCC8}"/>
          </ac:spMkLst>
        </pc:spChg>
      </pc:sldChg>
      <pc:sldChg chg="modSp del mod">
        <pc:chgData name="Pratap Varsha sree" userId="48b30893db4b8bc4" providerId="LiveId" clId="{538B76F0-442F-49A5-9A0C-BCC2C5AC48DC}" dt="2024-06-12T16:44:54.212" v="12" actId="2696"/>
        <pc:sldMkLst>
          <pc:docMk/>
          <pc:sldMk cId="0" sldId="439"/>
        </pc:sldMkLst>
        <pc:spChg chg="mod">
          <ac:chgData name="Pratap Varsha sree" userId="48b30893db4b8bc4" providerId="LiveId" clId="{538B76F0-442F-49A5-9A0C-BCC2C5AC48DC}" dt="2024-06-12T16:44:08.167" v="5" actId="1035"/>
          <ac:spMkLst>
            <pc:docMk/>
            <pc:sldMk cId="0" sldId="439"/>
            <ac:spMk id="10" creationId="{CC4D77A9-787A-180E-3F8E-01DCD3C86AB3}"/>
          </ac:spMkLst>
        </pc:spChg>
      </pc:sldChg>
      <pc:sldChg chg="addSp modSp">
        <pc:chgData name="Pratap Varsha sree" userId="48b30893db4b8bc4" providerId="LiveId" clId="{538B76F0-442F-49A5-9A0C-BCC2C5AC48DC}" dt="2024-06-13T16:26:06.778" v="222"/>
        <pc:sldMkLst>
          <pc:docMk/>
          <pc:sldMk cId="0" sldId="444"/>
        </pc:sldMkLst>
        <pc:spChg chg="add mod">
          <ac:chgData name="Pratap Varsha sree" userId="48b30893db4b8bc4" providerId="LiveId" clId="{538B76F0-442F-49A5-9A0C-BCC2C5AC48DC}" dt="2024-06-13T16:26:06.778" v="222"/>
          <ac:spMkLst>
            <pc:docMk/>
            <pc:sldMk cId="0" sldId="444"/>
            <ac:spMk id="2" creationId="{84A95D87-22BD-F4CF-75AA-69C4DA59BCDE}"/>
          </ac:spMkLst>
        </pc:spChg>
      </pc:sldChg>
      <pc:sldChg chg="addSp modSp new mod">
        <pc:chgData name="Pratap Varsha sree" userId="48b30893db4b8bc4" providerId="LiveId" clId="{538B76F0-442F-49A5-9A0C-BCC2C5AC48DC}" dt="2024-06-13T16:24:11.809" v="212" actId="20577"/>
        <pc:sldMkLst>
          <pc:docMk/>
          <pc:sldMk cId="290093289" sldId="445"/>
        </pc:sldMkLst>
        <pc:spChg chg="mod">
          <ac:chgData name="Pratap Varsha sree" userId="48b30893db4b8bc4" providerId="LiveId" clId="{538B76F0-442F-49A5-9A0C-BCC2C5AC48DC}" dt="2024-06-13T16:20:46.355" v="196" actId="207"/>
          <ac:spMkLst>
            <pc:docMk/>
            <pc:sldMk cId="290093289" sldId="445"/>
            <ac:spMk id="2" creationId="{9BC01582-17AA-73C2-D075-EAA5CA7EEFBF}"/>
          </ac:spMkLst>
        </pc:spChg>
        <pc:spChg chg="mod">
          <ac:chgData name="Pratap Varsha sree" userId="48b30893db4b8bc4" providerId="LiveId" clId="{538B76F0-442F-49A5-9A0C-BCC2C5AC48DC}" dt="2024-06-13T16:20:33.794" v="194" actId="207"/>
          <ac:spMkLst>
            <pc:docMk/>
            <pc:sldMk cId="290093289" sldId="445"/>
            <ac:spMk id="3" creationId="{17A2F67F-224D-12DF-95FD-6A2AA5258541}"/>
          </ac:spMkLst>
        </pc:spChg>
        <pc:spChg chg="mod">
          <ac:chgData name="Pratap Varsha sree" userId="48b30893db4b8bc4" providerId="LiveId" clId="{538B76F0-442F-49A5-9A0C-BCC2C5AC48DC}" dt="2024-06-13T16:20:42.275" v="195" actId="207"/>
          <ac:spMkLst>
            <pc:docMk/>
            <pc:sldMk cId="290093289" sldId="445"/>
            <ac:spMk id="4" creationId="{BB37484D-7ACC-0DE9-2E4E-E23F2BF2753D}"/>
          </ac:spMkLst>
        </pc:spChg>
        <pc:spChg chg="add mod">
          <ac:chgData name="Pratap Varsha sree" userId="48b30893db4b8bc4" providerId="LiveId" clId="{538B76F0-442F-49A5-9A0C-BCC2C5AC48DC}" dt="2024-06-13T16:21:21.874" v="200" actId="1076"/>
          <ac:spMkLst>
            <pc:docMk/>
            <pc:sldMk cId="290093289" sldId="445"/>
            <ac:spMk id="6" creationId="{27FC66CB-26BD-B186-F588-39612899EB25}"/>
          </ac:spMkLst>
        </pc:spChg>
        <pc:spChg chg="add mod">
          <ac:chgData name="Pratap Varsha sree" userId="48b30893db4b8bc4" providerId="LiveId" clId="{538B76F0-442F-49A5-9A0C-BCC2C5AC48DC}" dt="2024-06-13T16:24:11.809" v="212" actId="20577"/>
          <ac:spMkLst>
            <pc:docMk/>
            <pc:sldMk cId="290093289" sldId="445"/>
            <ac:spMk id="8" creationId="{C9E82EFD-D864-3811-34FF-AFFE07BBF7D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A7024 - Product Realization)</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8C210A-6824-41C4-9D3B-998314795BC6}" type="datetimeFigureOut">
              <a:rPr lang="en-US" smtClean="0"/>
              <a:pPr/>
              <a:t>6/13/2024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B718AF-ADFE-4C69-9B97-5DDDDEB8DEA9}" type="slidenum">
              <a:rPr lang="en-US" smtClean="0"/>
              <a:pPr/>
              <a:t>‹#›</a:t>
            </a:fld>
            <a:endParaRPr lang="en-US"/>
          </a:p>
        </p:txBody>
      </p:sp>
    </p:spTree>
    <p:extLst>
      <p:ext uri="{BB962C8B-B14F-4D97-AF65-F5344CB8AC3E}">
        <p14:creationId xmlns:p14="http://schemas.microsoft.com/office/powerpoint/2010/main" val="140636712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A7024 - Product Realization)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A2972-38B6-4840-89C8-7B0C0DBA6571}" type="datetimeFigureOut">
              <a:rPr lang="en-US" smtClean="0"/>
              <a:pPr/>
              <a:t>6/13/2024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1BFCE-309D-4107-9251-56F89B570116}" type="slidenum">
              <a:rPr lang="en-US" smtClean="0"/>
              <a:pPr/>
              <a:t>‹#›</a:t>
            </a:fld>
            <a:endParaRPr lang="en-US"/>
          </a:p>
        </p:txBody>
      </p:sp>
    </p:spTree>
    <p:extLst>
      <p:ext uri="{BB962C8B-B14F-4D97-AF65-F5344CB8AC3E}">
        <p14:creationId xmlns:p14="http://schemas.microsoft.com/office/powerpoint/2010/main" val="43816273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1BFCE-309D-4107-9251-56F89B570116}" type="slidenum">
              <a:rPr lang="en-US" smtClean="0"/>
              <a:pPr/>
              <a:t>2</a:t>
            </a:fld>
            <a:endParaRPr lang="en-US"/>
          </a:p>
        </p:txBody>
      </p:sp>
      <p:sp>
        <p:nvSpPr>
          <p:cNvPr id="5" name="Header Placeholder 4"/>
          <p:cNvSpPr>
            <a:spLocks noGrp="1"/>
          </p:cNvSpPr>
          <p:nvPr>
            <p:ph type="hdr" sz="quarter" idx="11"/>
          </p:nvPr>
        </p:nvSpPr>
        <p:spPr/>
        <p:txBody>
          <a:bodyPr/>
          <a:lstStyle/>
          <a:p>
            <a:r>
              <a:rPr lang="en-US"/>
              <a:t>A7024 - Product Realization)</a:t>
            </a:r>
          </a:p>
        </p:txBody>
      </p:sp>
    </p:spTree>
    <p:extLst>
      <p:ext uri="{BB962C8B-B14F-4D97-AF65-F5344CB8AC3E}">
        <p14:creationId xmlns:p14="http://schemas.microsoft.com/office/powerpoint/2010/main" val="273218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025DFD-A71C-4D2E-A1C3-305E9DF68295}"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descr="Vardhaman Logo copy"/>
          <p:cNvPicPr>
            <a:picLocks noChangeAspect="1" noChangeArrowheads="1"/>
          </p:cNvPicPr>
          <p:nvPr userDrawn="1"/>
        </p:nvPicPr>
        <p:blipFill>
          <a:blip r:embed="rId2" cstate="print"/>
          <a:srcRect/>
          <a:stretch>
            <a:fillRect/>
          </a:stretch>
        </p:blipFill>
        <p:spPr bwMode="auto">
          <a:xfrm>
            <a:off x="533400" y="76200"/>
            <a:ext cx="9144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76DA0-E92C-46EA-AD08-930536F6B1E8}"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C9991C-86A3-4CB2-8BEA-C8A0F0BFDF6E}"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4E5C60-167C-4BC5-81C1-7A8242004A6D}"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1A4E6-E007-416F-842D-622DE5C5978A}"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2EA351-967E-418F-993F-25BAD5DA5DFD}"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A326B4-6068-447A-B55E-2DD8A9264C9C}" type="datetime1">
              <a:rPr lang="en-US" smtClean="0"/>
              <a:pPr/>
              <a:t>6/13/2024</a:t>
            </a:fld>
            <a:endParaRPr lang="en-US"/>
          </a:p>
        </p:txBody>
      </p:sp>
      <p:sp>
        <p:nvSpPr>
          <p:cNvPr id="6" name="Footer Placeholder 5"/>
          <p:cNvSpPr>
            <a:spLocks noGrp="1"/>
          </p:cNvSpPr>
          <p:nvPr>
            <p:ph type="ftr" sz="quarter" idx="11"/>
          </p:nvPr>
        </p:nvSpPr>
        <p:spPr/>
        <p:txBody>
          <a:bodyPr/>
          <a:lstStyle/>
          <a:p>
            <a:r>
              <a:rPr lang="en-US"/>
              <a:t>Dept. of Artificial Intelligence and  Machine Learning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08FE5A-641D-4B5B-ADC1-F4F74C48C54F}" type="datetime1">
              <a:rPr lang="en-US" smtClean="0"/>
              <a:pPr/>
              <a:t>6/13/2024</a:t>
            </a:fld>
            <a:endParaRPr lang="en-US"/>
          </a:p>
        </p:txBody>
      </p:sp>
      <p:sp>
        <p:nvSpPr>
          <p:cNvPr id="8" name="Footer Placeholder 7"/>
          <p:cNvSpPr>
            <a:spLocks noGrp="1"/>
          </p:cNvSpPr>
          <p:nvPr>
            <p:ph type="ftr" sz="quarter" idx="11"/>
          </p:nvPr>
        </p:nvSpPr>
        <p:spPr/>
        <p:txBody>
          <a:bodyPr/>
          <a:lstStyle/>
          <a:p>
            <a:r>
              <a:rPr lang="en-US"/>
              <a:t>Dept. of Artificial Intelligence and  Machine Learning</a:t>
            </a:r>
          </a:p>
        </p:txBody>
      </p:sp>
      <p:sp>
        <p:nvSpPr>
          <p:cNvPr id="9" name="Slide Number Placeholder 8"/>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A14DF3-6E1D-41F3-9D80-E3D857726219}" type="datetime1">
              <a:rPr lang="en-US" smtClean="0"/>
              <a:pPr/>
              <a:t>6/13/2024</a:t>
            </a:fld>
            <a:endParaRPr lang="en-US"/>
          </a:p>
        </p:txBody>
      </p:sp>
      <p:sp>
        <p:nvSpPr>
          <p:cNvPr id="4" name="Footer Placeholder 3"/>
          <p:cNvSpPr>
            <a:spLocks noGrp="1"/>
          </p:cNvSpPr>
          <p:nvPr>
            <p:ph type="ftr" sz="quarter" idx="11"/>
          </p:nvPr>
        </p:nvSpPr>
        <p:spPr/>
        <p:txBody>
          <a:bodyPr/>
          <a:lstStyle/>
          <a:p>
            <a:r>
              <a:rPr lang="en-US"/>
              <a:t>Dept. of Artificial Intelligence and  Machine Learning</a:t>
            </a:r>
          </a:p>
        </p:txBody>
      </p:sp>
      <p:sp>
        <p:nvSpPr>
          <p:cNvPr id="5" name="Slide Number Placeholder 4"/>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420CB-883E-46EB-982D-51F78F9CC209}" type="datetime1">
              <a:rPr lang="en-US" smtClean="0"/>
              <a:pPr/>
              <a:t>6/13/2024</a:t>
            </a:fld>
            <a:endParaRPr lang="en-US"/>
          </a:p>
        </p:txBody>
      </p:sp>
      <p:sp>
        <p:nvSpPr>
          <p:cNvPr id="3" name="Footer Placeholder 2"/>
          <p:cNvSpPr>
            <a:spLocks noGrp="1"/>
          </p:cNvSpPr>
          <p:nvPr>
            <p:ph type="ftr" sz="quarter" idx="11"/>
          </p:nvPr>
        </p:nvSpPr>
        <p:spPr/>
        <p:txBody>
          <a:bodyPr/>
          <a:lstStyle/>
          <a:p>
            <a:r>
              <a:rPr lang="en-US"/>
              <a:t>Dept. of Artificial Intelligence and  Machine Learning</a:t>
            </a:r>
          </a:p>
        </p:txBody>
      </p:sp>
      <p:sp>
        <p:nvSpPr>
          <p:cNvPr id="4" name="Slide Number Placeholder 3"/>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1234CB-FC91-496D-BCA3-099F6C206583}" type="datetime1">
              <a:rPr lang="en-US" smtClean="0"/>
              <a:pPr/>
              <a:t>6/13/2024</a:t>
            </a:fld>
            <a:endParaRPr lang="en-US"/>
          </a:p>
        </p:txBody>
      </p:sp>
      <p:sp>
        <p:nvSpPr>
          <p:cNvPr id="6" name="Footer Placeholder 5"/>
          <p:cNvSpPr>
            <a:spLocks noGrp="1"/>
          </p:cNvSpPr>
          <p:nvPr>
            <p:ph type="ftr" sz="quarter" idx="11"/>
          </p:nvPr>
        </p:nvSpPr>
        <p:spPr/>
        <p:txBody>
          <a:bodyPr/>
          <a:lstStyle/>
          <a:p>
            <a:r>
              <a:rPr lang="en-US"/>
              <a:t>Dept. of Artificial Intelligence and  Machine Learning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64901B-B45F-4502-87D8-5F38DFC8E504}"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02F3D4-BEB5-45B3-8651-9E9DF2E814F5}" type="datetime1">
              <a:rPr lang="en-US" smtClean="0"/>
              <a:pPr/>
              <a:t>6/13/2024</a:t>
            </a:fld>
            <a:endParaRPr lang="en-US"/>
          </a:p>
        </p:txBody>
      </p:sp>
      <p:sp>
        <p:nvSpPr>
          <p:cNvPr id="6" name="Footer Placeholder 5"/>
          <p:cNvSpPr>
            <a:spLocks noGrp="1"/>
          </p:cNvSpPr>
          <p:nvPr>
            <p:ph type="ftr" sz="quarter" idx="11"/>
          </p:nvPr>
        </p:nvSpPr>
        <p:spPr/>
        <p:txBody>
          <a:bodyPr/>
          <a:lstStyle/>
          <a:p>
            <a:r>
              <a:rPr lang="en-US"/>
              <a:t>Dept. of Artificial Intelligence and  Machine Learning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38BC4A-CC73-4A32-B53E-7257849A78F8}"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31379B-35F0-4B64-AF8E-5B0EF20E6FFF}"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EBFBA-70E7-4E37-9A82-32750BD30BE6}" type="datetime1">
              <a:rPr lang="en-US" smtClean="0"/>
              <a:pPr/>
              <a:t>6/13/2024</a:t>
            </a:fld>
            <a:endParaRPr lang="en-US"/>
          </a:p>
        </p:txBody>
      </p:sp>
      <p:sp>
        <p:nvSpPr>
          <p:cNvPr id="5" name="Footer Placeholder 4"/>
          <p:cNvSpPr>
            <a:spLocks noGrp="1"/>
          </p:cNvSpPr>
          <p:nvPr>
            <p:ph type="ftr" sz="quarter" idx="11"/>
          </p:nvPr>
        </p:nvSpPr>
        <p:spPr/>
        <p:txBody>
          <a:bodyPr/>
          <a:lstStyle/>
          <a:p>
            <a:r>
              <a:rPr lang="en-US"/>
              <a:t>Dept. of Artificial Intelligence and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915C67-CA5E-457A-9620-BDC6A90A114B}" type="datetime1">
              <a:rPr lang="en-US" smtClean="0"/>
              <a:pPr/>
              <a:t>6/13/2024</a:t>
            </a:fld>
            <a:endParaRPr lang="en-US"/>
          </a:p>
        </p:txBody>
      </p:sp>
      <p:sp>
        <p:nvSpPr>
          <p:cNvPr id="6" name="Footer Placeholder 5"/>
          <p:cNvSpPr>
            <a:spLocks noGrp="1"/>
          </p:cNvSpPr>
          <p:nvPr>
            <p:ph type="ftr" sz="quarter" idx="11"/>
          </p:nvPr>
        </p:nvSpPr>
        <p:spPr/>
        <p:txBody>
          <a:bodyPr/>
          <a:lstStyle/>
          <a:p>
            <a:r>
              <a:rPr lang="en-US"/>
              <a:t>Dept. of Artificial Intelligence and  Machine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8582E3-CC6A-4AAC-B121-F65E67F8236C}" type="datetime1">
              <a:rPr lang="en-US" smtClean="0"/>
              <a:pPr/>
              <a:t>6/13/2024</a:t>
            </a:fld>
            <a:endParaRPr lang="en-US"/>
          </a:p>
        </p:txBody>
      </p:sp>
      <p:sp>
        <p:nvSpPr>
          <p:cNvPr id="8" name="Footer Placeholder 7"/>
          <p:cNvSpPr>
            <a:spLocks noGrp="1"/>
          </p:cNvSpPr>
          <p:nvPr>
            <p:ph type="ftr" sz="quarter" idx="11"/>
          </p:nvPr>
        </p:nvSpPr>
        <p:spPr/>
        <p:txBody>
          <a:bodyPr/>
          <a:lstStyle/>
          <a:p>
            <a:r>
              <a:rPr lang="en-US"/>
              <a:t>Dept. of Artificial Intelligence and  Machine Learning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D39A52C4-98B7-4992-B26D-29F6D9047DE6}" type="datetime1">
              <a:rPr lang="en-US" smtClean="0"/>
              <a:pPr/>
              <a:t>6/13/2024</a:t>
            </a:fld>
            <a:endParaRPr lang="en-US"/>
          </a:p>
        </p:txBody>
      </p:sp>
      <p:sp>
        <p:nvSpPr>
          <p:cNvPr id="4" name="Footer Placeholder 3"/>
          <p:cNvSpPr>
            <a:spLocks noGrp="1"/>
          </p:cNvSpPr>
          <p:nvPr>
            <p:ph type="ftr" sz="quarter" idx="11"/>
          </p:nvPr>
        </p:nvSpPr>
        <p:spPr/>
        <p:txBody>
          <a:bodyPr/>
          <a:lstStyle/>
          <a:p>
            <a:r>
              <a:rPr lang="en-US"/>
              <a:t>Dept. of Artificial Intelligence and  Machine Learning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BE816-5B2F-4286-954E-97E51B787A8B}" type="datetime1">
              <a:rPr lang="en-US" smtClean="0"/>
              <a:pPr/>
              <a:t>6/13/2024</a:t>
            </a:fld>
            <a:endParaRPr lang="en-US"/>
          </a:p>
        </p:txBody>
      </p:sp>
      <p:sp>
        <p:nvSpPr>
          <p:cNvPr id="3" name="Footer Placeholder 2"/>
          <p:cNvSpPr>
            <a:spLocks noGrp="1"/>
          </p:cNvSpPr>
          <p:nvPr>
            <p:ph type="ftr" sz="quarter" idx="11"/>
          </p:nvPr>
        </p:nvSpPr>
        <p:spPr/>
        <p:txBody>
          <a:bodyPr/>
          <a:lstStyle/>
          <a:p>
            <a:r>
              <a:rPr lang="en-US"/>
              <a:t>Dept. of Artificial Intelligence and  Machine Learning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1E94E0-73F3-4937-B1A5-DBBFCE52E572}" type="datetime1">
              <a:rPr lang="en-US" smtClean="0"/>
              <a:pPr/>
              <a:t>6/13/2024</a:t>
            </a:fld>
            <a:endParaRPr lang="en-US"/>
          </a:p>
        </p:txBody>
      </p:sp>
      <p:sp>
        <p:nvSpPr>
          <p:cNvPr id="6" name="Footer Placeholder 5"/>
          <p:cNvSpPr>
            <a:spLocks noGrp="1"/>
          </p:cNvSpPr>
          <p:nvPr>
            <p:ph type="ftr" sz="quarter" idx="11"/>
          </p:nvPr>
        </p:nvSpPr>
        <p:spPr/>
        <p:txBody>
          <a:bodyPr/>
          <a:lstStyle/>
          <a:p>
            <a:r>
              <a:rPr lang="en-US"/>
              <a:t>Dept. of Artificial Intelligence and  Machine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7C13D-E142-4C0C-B744-52C5D73A24FE}" type="datetime1">
              <a:rPr lang="en-US" smtClean="0"/>
              <a:pPr/>
              <a:t>6/13/2024</a:t>
            </a:fld>
            <a:endParaRPr lang="en-US"/>
          </a:p>
        </p:txBody>
      </p:sp>
      <p:sp>
        <p:nvSpPr>
          <p:cNvPr id="6" name="Footer Placeholder 5"/>
          <p:cNvSpPr>
            <a:spLocks noGrp="1"/>
          </p:cNvSpPr>
          <p:nvPr>
            <p:ph type="ftr" sz="quarter" idx="11"/>
          </p:nvPr>
        </p:nvSpPr>
        <p:spPr/>
        <p:txBody>
          <a:bodyPr/>
          <a:lstStyle/>
          <a:p>
            <a:r>
              <a:rPr lang="en-US"/>
              <a:t>Dept. of Artificial Intelligence and  Machine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838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F78E-F202-43FE-813B-AB1E4192736C}" type="datetime1">
              <a:rPr lang="en-US" smtClean="0"/>
              <a:pPr/>
              <a:t>6/13/2024</a:t>
            </a:fld>
            <a:endParaRPr lang="en-US"/>
          </a:p>
        </p:txBody>
      </p:sp>
      <p:sp>
        <p:nvSpPr>
          <p:cNvPr id="5" name="Footer Placeholder 4"/>
          <p:cNvSpPr>
            <a:spLocks noGrp="1"/>
          </p:cNvSpPr>
          <p:nvPr>
            <p:ph type="ftr" sz="quarter" idx="3"/>
          </p:nvPr>
        </p:nvSpPr>
        <p:spPr>
          <a:xfrm>
            <a:off x="2209800" y="6356350"/>
            <a:ext cx="4495800" cy="365125"/>
          </a:xfrm>
          <a:prstGeom prst="rect">
            <a:avLst/>
          </a:prstGeom>
        </p:spPr>
        <p:txBody>
          <a:bodyPr vert="horz" lIns="91440" tIns="45720" rIns="91440" bIns="45720" rtlCol="0" anchor="ctr"/>
          <a:lstStyle>
            <a:lvl1pPr algn="ctr">
              <a:defRPr sz="1200">
                <a:solidFill>
                  <a:schemeClr val="tx1">
                    <a:tint val="75000"/>
                  </a:schemeClr>
                </a:solidFill>
                <a:latin typeface="Cambria" pitchFamily="18" charset="0"/>
                <a:ea typeface="Cambria" pitchFamily="18" charset="0"/>
              </a:defRPr>
            </a:lvl1pPr>
          </a:lstStyle>
          <a:p>
            <a:r>
              <a:rPr lang="en-US"/>
              <a:t>Dept. of Artificial Intelligence and  Machine Learning</a:t>
            </a:r>
            <a:endParaRPr lang="en-US" dirty="0"/>
          </a:p>
        </p:txBody>
      </p:sp>
      <p:sp>
        <p:nvSpPr>
          <p:cNvPr id="6" name="Slide Number Placeholder 5"/>
          <p:cNvSpPr>
            <a:spLocks noGrp="1"/>
          </p:cNvSpPr>
          <p:nvPr>
            <p:ph type="sldNum" sz="quarter" idx="4"/>
          </p:nvPr>
        </p:nvSpPr>
        <p:spPr>
          <a:xfrm>
            <a:off x="8305800" y="6356350"/>
            <a:ext cx="381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0" y="762000"/>
            <a:ext cx="9144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Vardhaman Logo copy"/>
          <p:cNvPicPr>
            <a:picLocks noChangeAspect="1" noChangeArrowheads="1"/>
          </p:cNvPicPr>
          <p:nvPr userDrawn="1"/>
        </p:nvPicPr>
        <p:blipFill>
          <a:blip r:embed="rId13" cstate="print"/>
          <a:srcRect/>
          <a:stretch>
            <a:fillRect/>
          </a:stretch>
        </p:blipFill>
        <p:spPr bwMode="auto">
          <a:xfrm>
            <a:off x="533400" y="76200"/>
            <a:ext cx="9144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8F1BE-C0DC-431B-A124-7521563A5B09}" type="datetime1">
              <a:rPr lang="en-US" smtClean="0"/>
              <a:pPr/>
              <a:t>6/13/2024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Artificial Intelligence and  Machine Learning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80E10-3962-44F0-AD62-FAC461DCA7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rjet.net/archives/V5/i3/IRJET-V5I3412.pd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6200000">
            <a:off x="-1779587" y="2922587"/>
            <a:ext cx="4724401" cy="1165227"/>
          </a:xfr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a:lstStyle/>
          <a:p>
            <a:r>
              <a:rPr lang="en-US" b="1" dirty="0">
                <a:solidFill>
                  <a:srgbClr val="FF0000"/>
                </a:solidFill>
                <a:latin typeface="Agency FB" panose="020B0503020202020204" pitchFamily="34" charset="0"/>
              </a:rPr>
              <a:t>A8024</a:t>
            </a:r>
            <a:br>
              <a:rPr lang="en-US" b="1" dirty="0">
                <a:solidFill>
                  <a:srgbClr val="FF0000"/>
                </a:solidFill>
                <a:latin typeface="Agency FB" panose="020B0503020202020204" pitchFamily="34" charset="0"/>
              </a:rPr>
            </a:br>
            <a:r>
              <a:rPr lang="en-US" sz="3600" b="1" dirty="0">
                <a:solidFill>
                  <a:srgbClr val="FF0000"/>
                </a:solidFill>
                <a:latin typeface="Agency FB" panose="020B0503020202020204" pitchFamily="34" charset="0"/>
              </a:rPr>
              <a:t>Product Realization </a:t>
            </a:r>
          </a:p>
        </p:txBody>
      </p:sp>
      <p:sp>
        <p:nvSpPr>
          <p:cNvPr id="5" name="Rectangle 4"/>
          <p:cNvSpPr/>
          <p:nvPr/>
        </p:nvSpPr>
        <p:spPr>
          <a:xfrm>
            <a:off x="1524000" y="76200"/>
            <a:ext cx="7566026" cy="641714"/>
          </a:xfrm>
          <a:prstGeom prst="rect">
            <a:avLst/>
          </a:prstGeom>
        </p:spPr>
        <p:txBody>
          <a:bodyPr wrap="square">
            <a:spAutoFit/>
          </a:bodyPr>
          <a:lstStyle/>
          <a:p>
            <a:pPr marL="724535" marR="513080" algn="ctr">
              <a:lnSpc>
                <a:spcPct val="115000"/>
              </a:lnSpc>
              <a:spcAft>
                <a:spcPts val="0"/>
              </a:spcAft>
            </a:pPr>
            <a:r>
              <a:rPr lang="en-US" sz="1900" b="1" dirty="0">
                <a:solidFill>
                  <a:srgbClr val="CC3300"/>
                </a:solidFill>
                <a:effectLst/>
                <a:latin typeface="Trebuchet MS" panose="020B0603020202020204" pitchFamily="34" charset="0"/>
                <a:ea typeface="Calibri" panose="020F0502020204030204" pitchFamily="34" charset="0"/>
                <a:cs typeface="Times New Roman" panose="02020603050405020304" pitchFamily="18" charset="0"/>
              </a:rPr>
              <a:t>VARDHAMAN COLLEGE OF ENGINEERING, HYDERABAD</a:t>
            </a:r>
            <a:endParaRPr lang="en-IN" sz="1900" b="1" dirty="0">
              <a:solidFill>
                <a:srgbClr val="CC3300"/>
              </a:solidFill>
              <a:effectLst/>
              <a:latin typeface="Trebuchet MS" panose="020B0603020202020204" pitchFamily="34" charset="0"/>
              <a:ea typeface="Calibri" panose="020F0502020204030204" pitchFamily="34" charset="0"/>
              <a:cs typeface="Times New Roman" panose="02020603050405020304" pitchFamily="18" charset="0"/>
            </a:endParaRPr>
          </a:p>
          <a:p>
            <a:pPr marL="724535" marR="513080" algn="ctr">
              <a:lnSpc>
                <a:spcPts val="1625"/>
              </a:lnSpc>
              <a:spcAft>
                <a:spcPts val="0"/>
              </a:spcAft>
            </a:pPr>
            <a:r>
              <a:rPr lang="en-US" sz="1800" b="1" dirty="0">
                <a:solidFill>
                  <a:srgbClr val="FF9900"/>
                </a:solidFill>
                <a:effectLst/>
                <a:latin typeface="Trebuchet MS" panose="020B0603020202020204" pitchFamily="34" charset="0"/>
                <a:ea typeface="Calibri" panose="020F0502020204030204" pitchFamily="34" charset="0"/>
                <a:cs typeface="Times New Roman" panose="02020603050405020304" pitchFamily="18" charset="0"/>
              </a:rPr>
              <a:t>Autonomous institute, affiliated to JNTUH</a:t>
            </a:r>
            <a:endParaRPr lang="en-IN" sz="18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320034" y="2319361"/>
            <a:ext cx="6985766" cy="3508653"/>
          </a:xfrm>
          <a:prstGeom prst="rect">
            <a:avLst/>
          </a:prstGeom>
        </p:spPr>
        <p:txBody>
          <a:bodyPr wrap="square">
            <a:spAutoFit/>
          </a:bodyPr>
          <a:lstStyle/>
          <a:p>
            <a:pPr algn="ctr"/>
            <a:r>
              <a:rPr lang="en-IN" sz="3600" b="1" dirty="0">
                <a:solidFill>
                  <a:srgbClr val="3E30FA"/>
                </a:solidFill>
                <a:latin typeface="Agency FB" panose="020B0503020202020204" pitchFamily="34" charset="0"/>
                <a:ea typeface="Cambria" panose="02040503050406030204" pitchFamily="18" charset="0"/>
              </a:rPr>
              <a:t>Prevention of Fire in Electric Vehicles</a:t>
            </a:r>
            <a:endParaRPr lang="en-IN" sz="2200" b="1" dirty="0">
              <a:solidFill>
                <a:srgbClr val="3E30FA"/>
              </a:solidFill>
              <a:latin typeface="Agency FB" panose="020B0503020202020204" pitchFamily="34" charset="0"/>
              <a:ea typeface="Cambria" panose="02040503050406030204" pitchFamily="18" charset="0"/>
            </a:endParaRPr>
          </a:p>
          <a:p>
            <a:pPr algn="ctr"/>
            <a:r>
              <a:rPr lang="en-IN" sz="2600" b="1" dirty="0">
                <a:latin typeface="Agency FB" panose="020B0503020202020204" pitchFamily="34" charset="0"/>
                <a:ea typeface="Cambria" panose="02040503050406030204" pitchFamily="18" charset="0"/>
              </a:rPr>
              <a:t>By</a:t>
            </a:r>
          </a:p>
          <a:p>
            <a:pPr algn="just"/>
            <a:r>
              <a:rPr lang="en-IN" sz="2000" b="1" dirty="0">
                <a:solidFill>
                  <a:srgbClr val="C00000"/>
                </a:solidFill>
                <a:latin typeface="Agency FB" panose="020B0503020202020204" pitchFamily="34" charset="0"/>
                <a:ea typeface="Cambria" panose="02040503050406030204" pitchFamily="18" charset="0"/>
              </a:rPr>
              <a:t>	</a:t>
            </a:r>
            <a:r>
              <a:rPr lang="en-IN" sz="2000" b="1" dirty="0">
                <a:solidFill>
                  <a:schemeClr val="accent2">
                    <a:lumMod val="50000"/>
                  </a:schemeClr>
                </a:solidFill>
                <a:latin typeface="Agency FB" panose="020B0503020202020204" pitchFamily="34" charset="0"/>
                <a:ea typeface="Cambria" panose="02040503050406030204" pitchFamily="18" charset="0"/>
              </a:rPr>
              <a:t>22881A12H0  –  </a:t>
            </a:r>
            <a:r>
              <a:rPr lang="en-IN" sz="2000" b="1" dirty="0" err="1">
                <a:solidFill>
                  <a:schemeClr val="accent2">
                    <a:lumMod val="50000"/>
                  </a:schemeClr>
                </a:solidFill>
                <a:latin typeface="Agency FB" panose="020B0503020202020204" pitchFamily="34" charset="0"/>
                <a:ea typeface="Cambria" panose="02040503050406030204" pitchFamily="18" charset="0"/>
              </a:rPr>
              <a:t>P.Vineesh</a:t>
            </a:r>
            <a:r>
              <a:rPr lang="en-IN" sz="2000" b="1" dirty="0">
                <a:solidFill>
                  <a:schemeClr val="accent2">
                    <a:lumMod val="50000"/>
                  </a:schemeClr>
                </a:solidFill>
                <a:latin typeface="Agency FB" panose="020B0503020202020204" pitchFamily="34" charset="0"/>
                <a:ea typeface="Cambria" panose="02040503050406030204" pitchFamily="18" charset="0"/>
              </a:rPr>
              <a:t> Goud</a:t>
            </a:r>
          </a:p>
          <a:p>
            <a:pPr algn="just"/>
            <a:r>
              <a:rPr lang="en-IN" sz="2000" b="1" dirty="0">
                <a:solidFill>
                  <a:schemeClr val="accent2">
                    <a:lumMod val="50000"/>
                  </a:schemeClr>
                </a:solidFill>
                <a:latin typeface="Agency FB" panose="020B0503020202020204" pitchFamily="34" charset="0"/>
                <a:ea typeface="Cambria" panose="02040503050406030204" pitchFamily="18" charset="0"/>
              </a:rPr>
              <a:t>	22881A12H2   –  </a:t>
            </a:r>
            <a:r>
              <a:rPr lang="en-IN" sz="2000" b="1" dirty="0" err="1">
                <a:solidFill>
                  <a:schemeClr val="accent2">
                    <a:lumMod val="50000"/>
                  </a:schemeClr>
                </a:solidFill>
                <a:latin typeface="Agency FB" panose="020B0503020202020204" pitchFamily="34" charset="0"/>
                <a:ea typeface="Cambria" panose="02040503050406030204" pitchFamily="18" charset="0"/>
              </a:rPr>
              <a:t>P.Deepak</a:t>
            </a:r>
            <a:r>
              <a:rPr lang="en-IN" sz="2000" b="1" dirty="0">
                <a:solidFill>
                  <a:schemeClr val="accent2">
                    <a:lumMod val="50000"/>
                  </a:schemeClr>
                </a:solidFill>
                <a:latin typeface="Agency FB" panose="020B0503020202020204" pitchFamily="34" charset="0"/>
                <a:ea typeface="Cambria" panose="02040503050406030204" pitchFamily="18" charset="0"/>
              </a:rPr>
              <a:t> Teja</a:t>
            </a:r>
          </a:p>
          <a:p>
            <a:pPr algn="just"/>
            <a:r>
              <a:rPr lang="en-IN" sz="2000" b="1" dirty="0">
                <a:solidFill>
                  <a:schemeClr val="accent2">
                    <a:lumMod val="50000"/>
                  </a:schemeClr>
                </a:solidFill>
                <a:latin typeface="Agency FB" panose="020B0503020202020204" pitchFamily="34" charset="0"/>
                <a:ea typeface="Cambria" panose="02040503050406030204" pitchFamily="18" charset="0"/>
              </a:rPr>
              <a:t>	22881A12H3  –  P.Varsha Sree</a:t>
            </a:r>
          </a:p>
          <a:p>
            <a:pPr algn="just"/>
            <a:r>
              <a:rPr lang="en-IN" sz="2000" b="1" dirty="0">
                <a:solidFill>
                  <a:schemeClr val="accent2">
                    <a:lumMod val="50000"/>
                  </a:schemeClr>
                </a:solidFill>
                <a:latin typeface="Agency FB" panose="020B0503020202020204" pitchFamily="34" charset="0"/>
                <a:ea typeface="Cambria" panose="02040503050406030204" pitchFamily="18" charset="0"/>
              </a:rPr>
              <a:t>	22881A12H4  –  </a:t>
            </a:r>
            <a:r>
              <a:rPr lang="en-IN" sz="2000" b="1" dirty="0" err="1">
                <a:solidFill>
                  <a:schemeClr val="accent2">
                    <a:lumMod val="50000"/>
                  </a:schemeClr>
                </a:solidFill>
                <a:latin typeface="Agency FB" panose="020B0503020202020204" pitchFamily="34" charset="0"/>
                <a:ea typeface="Cambria" panose="02040503050406030204" pitchFamily="18" charset="0"/>
              </a:rPr>
              <a:t>R.Ajay</a:t>
            </a:r>
            <a:r>
              <a:rPr lang="en-IN" sz="2000" b="1" dirty="0">
                <a:solidFill>
                  <a:schemeClr val="accent2">
                    <a:lumMod val="50000"/>
                  </a:schemeClr>
                </a:solidFill>
                <a:latin typeface="Agency FB" panose="020B0503020202020204" pitchFamily="34" charset="0"/>
                <a:ea typeface="Cambria" panose="02040503050406030204" pitchFamily="18" charset="0"/>
              </a:rPr>
              <a:t> Kumar</a:t>
            </a:r>
          </a:p>
          <a:p>
            <a:pPr algn="just"/>
            <a:r>
              <a:rPr lang="en-IN" sz="2000" b="1" dirty="0">
                <a:solidFill>
                  <a:schemeClr val="accent2">
                    <a:lumMod val="50000"/>
                  </a:schemeClr>
                </a:solidFill>
                <a:latin typeface="Agency FB" panose="020B0503020202020204" pitchFamily="34" charset="0"/>
                <a:ea typeface="Cambria" panose="02040503050406030204" pitchFamily="18" charset="0"/>
              </a:rPr>
              <a:t>	22881A12H5  –  R. </a:t>
            </a:r>
            <a:r>
              <a:rPr lang="en-IN" sz="2000" b="1" dirty="0" err="1">
                <a:solidFill>
                  <a:schemeClr val="accent2">
                    <a:lumMod val="50000"/>
                  </a:schemeClr>
                </a:solidFill>
                <a:latin typeface="Agency FB" panose="020B0503020202020204" pitchFamily="34" charset="0"/>
                <a:ea typeface="Cambria" panose="02040503050406030204" pitchFamily="18" charset="0"/>
              </a:rPr>
              <a:t>Jyothirmai</a:t>
            </a:r>
            <a:endParaRPr lang="en-US" sz="2000" b="1" dirty="0">
              <a:solidFill>
                <a:srgbClr val="C00000"/>
              </a:solidFill>
              <a:latin typeface="Agency FB" panose="020B0503020202020204" pitchFamily="34" charset="0"/>
              <a:ea typeface="Cambria" panose="02040503050406030204" pitchFamily="18" charset="0"/>
            </a:endParaRPr>
          </a:p>
          <a:p>
            <a:pPr algn="just"/>
            <a:r>
              <a:rPr lang="en-US" sz="2000" b="1" dirty="0">
                <a:solidFill>
                  <a:srgbClr val="C00000"/>
                </a:solidFill>
                <a:latin typeface="Agency FB" panose="020B0503020202020204" pitchFamily="34" charset="0"/>
                <a:ea typeface="Cambria" panose="02040503050406030204" pitchFamily="18" charset="0"/>
              </a:rPr>
              <a:t>	</a:t>
            </a:r>
            <a:r>
              <a:rPr lang="en-IN" sz="2000" b="1" dirty="0">
                <a:solidFill>
                  <a:schemeClr val="accent2">
                    <a:lumMod val="50000"/>
                  </a:schemeClr>
                </a:solidFill>
                <a:latin typeface="Agency FB" panose="020B0503020202020204" pitchFamily="34" charset="0"/>
                <a:ea typeface="Cambria" panose="02040503050406030204" pitchFamily="18" charset="0"/>
              </a:rPr>
              <a:t>22881A12J5  –  </a:t>
            </a:r>
            <a:r>
              <a:rPr lang="en-IN" sz="2000" b="1" dirty="0" err="1">
                <a:solidFill>
                  <a:schemeClr val="accent2">
                    <a:lumMod val="50000"/>
                  </a:schemeClr>
                </a:solidFill>
                <a:latin typeface="Agency FB" panose="020B0503020202020204" pitchFamily="34" charset="0"/>
                <a:ea typeface="Cambria" panose="02040503050406030204" pitchFamily="18" charset="0"/>
              </a:rPr>
              <a:t>U.Shyam</a:t>
            </a:r>
            <a:r>
              <a:rPr lang="en-IN" sz="2000" b="1" dirty="0">
                <a:solidFill>
                  <a:schemeClr val="accent2">
                    <a:lumMod val="50000"/>
                  </a:schemeClr>
                </a:solidFill>
                <a:latin typeface="Agency FB" panose="020B0503020202020204" pitchFamily="34" charset="0"/>
                <a:ea typeface="Cambria" panose="02040503050406030204" pitchFamily="18" charset="0"/>
              </a:rPr>
              <a:t> </a:t>
            </a:r>
            <a:r>
              <a:rPr lang="en-IN" sz="2000" b="1" dirty="0" err="1">
                <a:solidFill>
                  <a:schemeClr val="accent2">
                    <a:lumMod val="50000"/>
                  </a:schemeClr>
                </a:solidFill>
                <a:latin typeface="Agency FB" panose="020B0503020202020204" pitchFamily="34" charset="0"/>
                <a:ea typeface="Cambria" panose="02040503050406030204" pitchFamily="18" charset="0"/>
              </a:rPr>
              <a:t>Sundhar</a:t>
            </a:r>
            <a:endParaRPr lang="en-US" sz="2000" b="1" dirty="0">
              <a:solidFill>
                <a:srgbClr val="C00000"/>
              </a:solidFill>
              <a:latin typeface="Agency FB" panose="020B0503020202020204" pitchFamily="34" charset="0"/>
              <a:ea typeface="Cambria" panose="02040503050406030204" pitchFamily="18" charset="0"/>
            </a:endParaRPr>
          </a:p>
          <a:p>
            <a:pPr algn="just"/>
            <a:endParaRPr lang="en-US" sz="2000" b="1" dirty="0">
              <a:solidFill>
                <a:srgbClr val="C00000"/>
              </a:solidFill>
              <a:latin typeface="Agency FB" panose="020B0503020202020204" pitchFamily="34" charset="0"/>
              <a:ea typeface="Cambria" panose="02040503050406030204" pitchFamily="18" charset="0"/>
            </a:endParaRPr>
          </a:p>
          <a:p>
            <a:pPr algn="just"/>
            <a:r>
              <a:rPr lang="en-US" sz="2000" b="1" dirty="0">
                <a:solidFill>
                  <a:srgbClr val="C00000"/>
                </a:solidFill>
                <a:latin typeface="Agency FB" panose="020B0503020202020204" pitchFamily="34" charset="0"/>
                <a:ea typeface="Cambria" panose="02040503050406030204" pitchFamily="18" charset="0"/>
              </a:rPr>
              <a:t>	</a:t>
            </a:r>
            <a:endParaRPr lang="en-IN" sz="2000" b="1" dirty="0">
              <a:solidFill>
                <a:srgbClr val="C00000"/>
              </a:solidFill>
              <a:latin typeface="Agency FB" panose="020B0503020202020204" pitchFamily="34" charset="0"/>
            </a:endParaRPr>
          </a:p>
        </p:txBody>
      </p:sp>
      <p:sp>
        <p:nvSpPr>
          <p:cNvPr id="3" name="Rectangle 2">
            <a:extLst>
              <a:ext uri="{FF2B5EF4-FFF2-40B4-BE49-F238E27FC236}">
                <a16:creationId xmlns:a16="http://schemas.microsoft.com/office/drawing/2014/main" id="{3AB04BAB-5688-4B73-A343-60712F576C91}"/>
              </a:ext>
            </a:extLst>
          </p:cNvPr>
          <p:cNvSpPr/>
          <p:nvPr/>
        </p:nvSpPr>
        <p:spPr>
          <a:xfrm>
            <a:off x="2362200" y="5334000"/>
            <a:ext cx="4800600" cy="1015663"/>
          </a:xfrm>
          <a:prstGeom prst="rect">
            <a:avLst/>
          </a:prstGeom>
        </p:spPr>
        <p:txBody>
          <a:bodyPr wrap="square">
            <a:spAutoFit/>
          </a:bodyPr>
          <a:lstStyle/>
          <a:p>
            <a:pPr algn="ctr"/>
            <a:r>
              <a:rPr lang="en-IN" sz="2000" b="1" dirty="0">
                <a:solidFill>
                  <a:srgbClr val="3E30FA"/>
                </a:solidFill>
                <a:latin typeface="Agency FB" panose="020B0503020202020204" pitchFamily="34" charset="0"/>
                <a:ea typeface="Cambria" panose="02040503050406030204" pitchFamily="18" charset="0"/>
              </a:rPr>
              <a:t>Under the guidance of </a:t>
            </a:r>
          </a:p>
          <a:p>
            <a:pPr algn="ctr"/>
            <a:r>
              <a:rPr lang="en-IN" sz="2000" b="1" dirty="0">
                <a:solidFill>
                  <a:srgbClr val="00B050"/>
                </a:solidFill>
                <a:latin typeface="Agency FB" panose="020B0503020202020204" pitchFamily="34" charset="0"/>
                <a:ea typeface="Cambria" panose="02040503050406030204" pitchFamily="18" charset="0"/>
              </a:rPr>
              <a:t>Ms. </a:t>
            </a:r>
            <a:r>
              <a:rPr lang="en-IN" sz="2000" b="1" dirty="0" err="1">
                <a:solidFill>
                  <a:srgbClr val="00B050"/>
                </a:solidFill>
                <a:latin typeface="Agency FB" panose="020B0503020202020204" pitchFamily="34" charset="0"/>
                <a:ea typeface="Cambria" panose="02040503050406030204" pitchFamily="18" charset="0"/>
              </a:rPr>
              <a:t>A.Rajitha</a:t>
            </a:r>
            <a:endParaRPr lang="en-IN" sz="2000" b="1" dirty="0">
              <a:solidFill>
                <a:srgbClr val="00B050"/>
              </a:solidFill>
              <a:latin typeface="Agency FB" panose="020B0503020202020204" pitchFamily="34" charset="0"/>
              <a:ea typeface="Cambria" panose="02040503050406030204" pitchFamily="18" charset="0"/>
            </a:endParaRPr>
          </a:p>
          <a:p>
            <a:pPr algn="ctr"/>
            <a:r>
              <a:rPr lang="en-IN" sz="2000" b="1" dirty="0">
                <a:solidFill>
                  <a:srgbClr val="3E30FA"/>
                </a:solidFill>
                <a:latin typeface="Agency FB" panose="020B0503020202020204" pitchFamily="34" charset="0"/>
                <a:ea typeface="Cambria" panose="02040503050406030204" pitchFamily="18" charset="0"/>
              </a:rPr>
              <a:t>Assistant Professor </a:t>
            </a:r>
            <a:endParaRPr lang="en-IN" sz="2000" b="1" dirty="0">
              <a:solidFill>
                <a:srgbClr val="3E30FA"/>
              </a:solidFill>
              <a:latin typeface="Agency FB" panose="020B0503020202020204" pitchFamily="34" charset="0"/>
            </a:endParaRPr>
          </a:p>
        </p:txBody>
      </p:sp>
      <p:sp>
        <p:nvSpPr>
          <p:cNvPr id="7" name="Date Placeholder 8">
            <a:extLst>
              <a:ext uri="{FF2B5EF4-FFF2-40B4-BE49-F238E27FC236}">
                <a16:creationId xmlns:a16="http://schemas.microsoft.com/office/drawing/2014/main" id="{BE2558BE-C09A-442E-94F4-A46280B87943}"/>
              </a:ext>
            </a:extLst>
          </p:cNvPr>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8" name="Slide Number Placeholder 9">
            <a:extLst>
              <a:ext uri="{FF2B5EF4-FFF2-40B4-BE49-F238E27FC236}">
                <a16:creationId xmlns:a16="http://schemas.microsoft.com/office/drawing/2014/main" id="{50BE307C-53ED-4563-AF66-C994EDF6D2B0}"/>
              </a:ext>
            </a:extLst>
          </p:cNvPr>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Times New Roman" pitchFamily="18" charset="0"/>
                <a:ea typeface="Cambria" panose="02040503050406030204" pitchFamily="18" charset="0"/>
                <a:cs typeface="Times New Roman" pitchFamily="18" charset="0"/>
              </a:rPr>
              <a:pPr/>
              <a:t>1</a:t>
            </a:fld>
            <a:endParaRPr lang="en-US" b="1" dirty="0">
              <a:solidFill>
                <a:schemeClr val="tx1"/>
              </a:solidFill>
              <a:latin typeface="Times New Roman" pitchFamily="18" charset="0"/>
              <a:ea typeface="Cambria" panose="02040503050406030204" pitchFamily="18" charset="0"/>
              <a:cs typeface="Times New Roman" pitchFamily="18" charset="0"/>
            </a:endParaRPr>
          </a:p>
        </p:txBody>
      </p:sp>
      <p:sp>
        <p:nvSpPr>
          <p:cNvPr id="9" name="Footer Placeholder 10">
            <a:extLst>
              <a:ext uri="{FF2B5EF4-FFF2-40B4-BE49-F238E27FC236}">
                <a16:creationId xmlns:a16="http://schemas.microsoft.com/office/drawing/2014/main" id="{30A7A873-662D-4E0A-88C7-8FE1D9B19771}"/>
              </a:ext>
            </a:extLst>
          </p:cNvPr>
          <p:cNvSpPr>
            <a:spLocks noGrp="1"/>
          </p:cNvSpPr>
          <p:nvPr>
            <p:ph type="ftr" sz="quarter" idx="11"/>
          </p:nvPr>
        </p:nvSpPr>
        <p:spPr>
          <a:xfrm>
            <a:off x="2667000" y="6532203"/>
            <a:ext cx="4495800" cy="365125"/>
          </a:xfrm>
        </p:spPr>
        <p:txBody>
          <a:bodyPr/>
          <a:lstStyle/>
          <a:p>
            <a:r>
              <a:rPr lang="en-US" b="1" dirty="0">
                <a:solidFill>
                  <a:schemeClr val="tx1"/>
                </a:solidFill>
                <a:latin typeface="Times New Roman" pitchFamily="18" charset="0"/>
                <a:cs typeface="Times New Roman" pitchFamily="18" charset="0"/>
              </a:rPr>
              <a:t>Dept. of Information Technology</a:t>
            </a:r>
          </a:p>
        </p:txBody>
      </p:sp>
      <p:sp>
        <p:nvSpPr>
          <p:cNvPr id="11" name="Rectangle: Rounded Corners 10">
            <a:extLst>
              <a:ext uri="{FF2B5EF4-FFF2-40B4-BE49-F238E27FC236}">
                <a16:creationId xmlns:a16="http://schemas.microsoft.com/office/drawing/2014/main" id="{2DF65E51-AEF9-4828-A113-E9062B61AE89}"/>
              </a:ext>
            </a:extLst>
          </p:cNvPr>
          <p:cNvSpPr/>
          <p:nvPr/>
        </p:nvSpPr>
        <p:spPr>
          <a:xfrm>
            <a:off x="2705100" y="1606294"/>
            <a:ext cx="3505200" cy="6417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solidFill>
                  <a:schemeClr val="tx1"/>
                </a:solidFill>
                <a:latin typeface="Agency FB" panose="020B0503020202020204" pitchFamily="34" charset="0"/>
              </a:rPr>
              <a:t>Team No. - 11</a:t>
            </a:r>
          </a:p>
        </p:txBody>
      </p:sp>
      <p:sp>
        <p:nvSpPr>
          <p:cNvPr id="6" name="TextBox 5"/>
          <p:cNvSpPr txBox="1"/>
          <p:nvPr/>
        </p:nvSpPr>
        <p:spPr>
          <a:xfrm>
            <a:off x="1238250" y="838200"/>
            <a:ext cx="6438900" cy="707886"/>
          </a:xfrm>
          <a:prstGeom prst="rect">
            <a:avLst/>
          </a:prstGeom>
          <a:noFill/>
        </p:spPr>
        <p:txBody>
          <a:bodyPr wrap="square" rtlCol="0">
            <a:spAutoFit/>
          </a:bodyPr>
          <a:lstStyle/>
          <a:p>
            <a:pPr algn="ctr"/>
            <a:r>
              <a:rPr lang="en-US" sz="4000" b="1" dirty="0">
                <a:solidFill>
                  <a:srgbClr val="3E30FA"/>
                </a:solidFill>
                <a:effectLst>
                  <a:outerShdw blurRad="38100" dist="38100" dir="2700000" algn="tl">
                    <a:srgbClr val="000000">
                      <a:alpha val="43137"/>
                    </a:srgbClr>
                  </a:outerShdw>
                </a:effectLst>
                <a:latin typeface="Agency FB" panose="020B0503020202020204" pitchFamily="34" charset="0"/>
              </a:rPr>
              <a:t>Product Realization Review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ea typeface="Cambria" panose="02040503050406030204" pitchFamily="18" charset="0"/>
              </a:rPr>
              <a:pPr/>
              <a:t>10</a:t>
            </a:fld>
            <a:endParaRPr lang="en-US" b="1" dirty="0">
              <a:solidFill>
                <a:schemeClr val="tx1"/>
              </a:solidFill>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mn-lt"/>
              </a:rPr>
              <a:t>Dept. of Information Technology</a:t>
            </a:r>
          </a:p>
        </p:txBody>
      </p:sp>
      <p:sp>
        <p:nvSpPr>
          <p:cNvPr id="12" name="TextBox 11"/>
          <p:cNvSpPr txBox="1"/>
          <p:nvPr/>
        </p:nvSpPr>
        <p:spPr>
          <a:xfrm>
            <a:off x="437535" y="990600"/>
            <a:ext cx="8534400"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CONCLUSION </a:t>
            </a:r>
            <a:endParaRPr lang="en-US" sz="32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TextBox 6"/>
          <p:cNvSpPr txBox="1"/>
          <p:nvPr/>
        </p:nvSpPr>
        <p:spPr>
          <a:xfrm>
            <a:off x="6705600" y="304800"/>
            <a:ext cx="24384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 Product Realization </a:t>
            </a:r>
          </a:p>
        </p:txBody>
      </p:sp>
      <p:sp>
        <p:nvSpPr>
          <p:cNvPr id="3" name="TextBox 2">
            <a:extLst>
              <a:ext uri="{FF2B5EF4-FFF2-40B4-BE49-F238E27FC236}">
                <a16:creationId xmlns:a16="http://schemas.microsoft.com/office/drawing/2014/main" id="{028616FA-067D-251B-CA31-2BA2E30C0C37}"/>
              </a:ext>
            </a:extLst>
          </p:cNvPr>
          <p:cNvSpPr txBox="1"/>
          <p:nvPr/>
        </p:nvSpPr>
        <p:spPr>
          <a:xfrm>
            <a:off x="437535" y="1921555"/>
            <a:ext cx="8305800" cy="2492990"/>
          </a:xfrm>
          <a:prstGeom prst="rect">
            <a:avLst/>
          </a:prstGeom>
          <a:noFill/>
        </p:spPr>
        <p:txBody>
          <a:bodyPr wrap="square">
            <a:spAutoFit/>
          </a:bodyPr>
          <a:lstStyle/>
          <a:p>
            <a:pPr algn="just"/>
            <a:r>
              <a:rPr lang="en-US" sz="2600" dirty="0">
                <a:latin typeface="Agency FB" panose="020B0503020202020204" pitchFamily="34" charset="0"/>
              </a:rPr>
              <a:t>In conclusion, proactive fire prevention measures are essential to realizing the full potential of electric vehicles as a sustainable transportation solution. By addressing the unique challenges posed by EVs and implementing robust safety protocols, we can accelerate the transition to a cleaner, greener future while prioritizing the well-being of drivers, passengers, and communities worldwide.</a:t>
            </a:r>
            <a:endParaRPr lang="en-IN" sz="2600" dirty="0">
              <a:latin typeface="Agency FB" panose="020B0503020202020204" pitchFamily="34" charset="0"/>
            </a:endParaRPr>
          </a:p>
        </p:txBody>
      </p:sp>
    </p:spTree>
    <p:extLst>
      <p:ext uri="{BB962C8B-B14F-4D97-AF65-F5344CB8AC3E}">
        <p14:creationId xmlns:p14="http://schemas.microsoft.com/office/powerpoint/2010/main" val="279834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00800"/>
            <a:ext cx="1066800" cy="365125"/>
          </a:xfrm>
        </p:spPr>
        <p:txBody>
          <a:bodyPr/>
          <a:lstStyle/>
          <a:p>
            <a:r>
              <a:rPr lang="en-US" b="1" dirty="0">
                <a:solidFill>
                  <a:schemeClr val="tx1"/>
                </a:solidFill>
                <a:ea typeface="Cambria" panose="02040503050406030204" pitchFamily="18" charset="0"/>
              </a:rPr>
              <a:t>8/5/2024</a:t>
            </a:r>
          </a:p>
        </p:txBody>
      </p:sp>
      <p:sp>
        <p:nvSpPr>
          <p:cNvPr id="10" name="Slide Number Placeholder 9"/>
          <p:cNvSpPr>
            <a:spLocks noGrp="1"/>
          </p:cNvSpPr>
          <p:nvPr>
            <p:ph type="sldNum" sz="quarter" idx="12"/>
          </p:nvPr>
        </p:nvSpPr>
        <p:spPr>
          <a:xfrm>
            <a:off x="8305800" y="6324600"/>
            <a:ext cx="381000" cy="365125"/>
          </a:xfrm>
        </p:spPr>
        <p:txBody>
          <a:bodyPr/>
          <a:lstStyle/>
          <a:p>
            <a:fld id="{B6F15528-21DE-4FAA-801E-634DDDAF4B2B}" type="slidenum">
              <a:rPr lang="en-US" b="1" smtClean="0">
                <a:solidFill>
                  <a:schemeClr val="tx1"/>
                </a:solidFill>
                <a:ea typeface="Cambria" panose="02040503050406030204" pitchFamily="18" charset="0"/>
              </a:rPr>
              <a:pPr/>
              <a:t>11</a:t>
            </a:fld>
            <a:endParaRPr lang="en-US" b="1" dirty="0">
              <a:solidFill>
                <a:schemeClr val="tx1"/>
              </a:solidFill>
              <a:ea typeface="Cambria" panose="02040503050406030204" pitchFamily="18" charset="0"/>
            </a:endParaRPr>
          </a:p>
        </p:txBody>
      </p:sp>
      <p:sp>
        <p:nvSpPr>
          <p:cNvPr id="11" name="Footer Placeholder 10"/>
          <p:cNvSpPr>
            <a:spLocks noGrp="1"/>
          </p:cNvSpPr>
          <p:nvPr>
            <p:ph type="ftr" sz="quarter" idx="11"/>
          </p:nvPr>
        </p:nvSpPr>
        <p:spPr>
          <a:xfrm>
            <a:off x="2667000" y="6324600"/>
            <a:ext cx="4495800" cy="365125"/>
          </a:xfrm>
        </p:spPr>
        <p:txBody>
          <a:bodyPr/>
          <a:lstStyle/>
          <a:p>
            <a:r>
              <a:rPr lang="en-US" b="1" dirty="0">
                <a:solidFill>
                  <a:schemeClr val="tx1"/>
                </a:solidFill>
                <a:latin typeface="+mn-lt"/>
              </a:rPr>
              <a:t>Dept. of Information Technology</a:t>
            </a:r>
          </a:p>
        </p:txBody>
      </p:sp>
      <p:sp>
        <p:nvSpPr>
          <p:cNvPr id="7" name="TextBox 6"/>
          <p:cNvSpPr txBox="1"/>
          <p:nvPr/>
        </p:nvSpPr>
        <p:spPr>
          <a:xfrm>
            <a:off x="6705600" y="304800"/>
            <a:ext cx="24384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 Product Realization </a:t>
            </a:r>
          </a:p>
        </p:txBody>
      </p:sp>
      <p:sp>
        <p:nvSpPr>
          <p:cNvPr id="4" name="TextBox 3">
            <a:extLst>
              <a:ext uri="{FF2B5EF4-FFF2-40B4-BE49-F238E27FC236}">
                <a16:creationId xmlns:a16="http://schemas.microsoft.com/office/drawing/2014/main" id="{C9F9A521-FBCA-FCC6-5F16-82B6F218D9D4}"/>
              </a:ext>
            </a:extLst>
          </p:cNvPr>
          <p:cNvSpPr txBox="1"/>
          <p:nvPr/>
        </p:nvSpPr>
        <p:spPr>
          <a:xfrm>
            <a:off x="3099481" y="975083"/>
            <a:ext cx="2945037" cy="584775"/>
          </a:xfrm>
          <a:prstGeom prst="rect">
            <a:avLst/>
          </a:prstGeom>
          <a:noFill/>
        </p:spPr>
        <p:txBody>
          <a:bodyPr wrap="non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7F9D58B8-1994-81E2-8363-C98104879EA8}"/>
              </a:ext>
            </a:extLst>
          </p:cNvPr>
          <p:cNvSpPr txBox="1"/>
          <p:nvPr/>
        </p:nvSpPr>
        <p:spPr>
          <a:xfrm>
            <a:off x="139210" y="1655077"/>
            <a:ext cx="8865577" cy="5034648"/>
          </a:xfrm>
          <a:prstGeom prst="rect">
            <a:avLst/>
          </a:prstGeom>
          <a:noFill/>
        </p:spPr>
        <p:txBody>
          <a:bodyPr wrap="square">
            <a:spAutoFit/>
          </a:bodyPr>
          <a:lstStyle/>
          <a:p>
            <a:pPr algn="just">
              <a:lnSpc>
                <a:spcPct val="115000"/>
              </a:lnSpc>
              <a:spcAft>
                <a:spcPts val="1000"/>
              </a:spcAft>
            </a:pPr>
            <a:r>
              <a:rPr lang="en-US" sz="2600" dirty="0">
                <a:effectLst/>
                <a:latin typeface="Agency FB" panose="020B0503020202020204" pitchFamily="34" charset="0"/>
                <a:ea typeface="Calibri" panose="020F0502020204030204" pitchFamily="34" charset="0"/>
                <a:cs typeface="Times New Roman" panose="02020603050405020304" pitchFamily="18" charset="0"/>
              </a:rPr>
              <a:t>[1] Wang Q, Ping P, Zhao X, Chu G, Sun J, Chen C. Thermal runaway caused fire and explosion of lithium-ion battery. Journal of Power Sources 2012; 208:210–24.doi: 10.1016/j.jpowsour.2012.02.038.</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600" dirty="0">
                <a:effectLst/>
                <a:latin typeface="Agency FB" panose="020B0503020202020204" pitchFamily="34" charset="0"/>
                <a:ea typeface="Calibri" panose="020F0502020204030204" pitchFamily="34" charset="0"/>
                <a:cs typeface="Times New Roman" panose="02020603050405020304" pitchFamily="18" charset="0"/>
              </a:rPr>
              <a:t>[2] Wang Q, Mao B, </a:t>
            </a:r>
            <a:r>
              <a:rPr lang="en-US" sz="2600" dirty="0" err="1">
                <a:effectLst/>
                <a:latin typeface="Agency FB" panose="020B0503020202020204" pitchFamily="34" charset="0"/>
                <a:ea typeface="Calibri" panose="020F0502020204030204" pitchFamily="34" charset="0"/>
                <a:cs typeface="Times New Roman" panose="02020603050405020304" pitchFamily="18" charset="0"/>
              </a:rPr>
              <a:t>Stoliarov</a:t>
            </a:r>
            <a:r>
              <a:rPr lang="en-US" sz="2600" dirty="0">
                <a:effectLst/>
                <a:latin typeface="Agency FB" panose="020B0503020202020204" pitchFamily="34" charset="0"/>
                <a:ea typeface="Calibri" panose="020F0502020204030204" pitchFamily="34" charset="0"/>
                <a:cs typeface="Times New Roman" panose="02020603050405020304" pitchFamily="18" charset="0"/>
              </a:rPr>
              <a:t> SI, Sun J. A review of lithium-ion battery failure mechanisms and fire prevention strategies. Progress in Energy and Combustion Science 2019; 73:95–131.doi: 10.1016/j.pecs.2019.03.002.</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600" dirty="0">
                <a:effectLst/>
                <a:latin typeface="Agency FB" panose="020B0503020202020204" pitchFamily="34" charset="0"/>
                <a:ea typeface="Calibri" panose="020F0502020204030204" pitchFamily="34" charset="0"/>
                <a:cs typeface="Times New Roman" panose="02020603050405020304" pitchFamily="18" charset="0"/>
              </a:rPr>
              <a:t>[3] Feng X, Ouyang M, Liu X, Lu L, Xia Y, He X. Thermal runaway mechanism of lithium-ion battery for electric vehicles: A review. Energy Storage Materials 2018; 10:246–67. doi:10. 1016/j.ensm.2017.05.013.</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600" dirty="0">
                <a:effectLst/>
                <a:latin typeface="Agency FB" panose="020B0503020202020204" pitchFamily="34" charset="0"/>
                <a:ea typeface="Calibri" panose="020F0502020204030204" pitchFamily="34" charset="0"/>
                <a:cs typeface="Times New Roman" panose="02020603050405020304" pitchFamily="18" charset="0"/>
              </a:rPr>
              <a:t>.</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b="1" dirty="0">
                <a:solidFill>
                  <a:schemeClr val="tx1"/>
                </a:solidFill>
              </a:rPr>
              <a:t>8/5/2024</a:t>
            </a:r>
          </a:p>
        </p:txBody>
      </p:sp>
      <p:sp>
        <p:nvSpPr>
          <p:cNvPr id="5" name="Footer Placeholder 4"/>
          <p:cNvSpPr>
            <a:spLocks noGrp="1"/>
          </p:cNvSpPr>
          <p:nvPr>
            <p:ph type="ftr" sz="quarter" idx="11"/>
          </p:nvPr>
        </p:nvSpPr>
        <p:spPr/>
        <p:txBody>
          <a:bodyPr/>
          <a:lstStyle/>
          <a:p>
            <a:r>
              <a:rPr lang="en-US" b="1" dirty="0">
                <a:solidFill>
                  <a:schemeClr val="tx1"/>
                </a:solidFill>
              </a:rPr>
              <a:t>Dept. of Information Technology</a:t>
            </a:r>
          </a:p>
        </p:txBody>
      </p:sp>
      <p:sp>
        <p:nvSpPr>
          <p:cNvPr id="6" name="Slide Number Placeholder 5"/>
          <p:cNvSpPr>
            <a:spLocks noGrp="1"/>
          </p:cNvSpPr>
          <p:nvPr>
            <p:ph type="sldNum" sz="quarter" idx="12"/>
          </p:nvPr>
        </p:nvSpPr>
        <p:spPr/>
        <p:txBody>
          <a:bodyPr/>
          <a:lstStyle/>
          <a:p>
            <a:fld id="{B6F15528-21DE-4FAA-801E-634DDDAF4B2B}" type="slidenum">
              <a:rPr lang="en-US" b="1" smtClean="0">
                <a:solidFill>
                  <a:schemeClr val="tx1"/>
                </a:solidFill>
              </a:rPr>
              <a:pPr/>
              <a:t>12</a:t>
            </a:fld>
            <a:endParaRPr lang="en-US" b="1" dirty="0">
              <a:solidFill>
                <a:schemeClr val="tx1"/>
              </a:solidFill>
            </a:endParaRPr>
          </a:p>
        </p:txBody>
      </p:sp>
      <p:sp>
        <p:nvSpPr>
          <p:cNvPr id="3" name="TextBox 2">
            <a:extLst>
              <a:ext uri="{FF2B5EF4-FFF2-40B4-BE49-F238E27FC236}">
                <a16:creationId xmlns:a16="http://schemas.microsoft.com/office/drawing/2014/main" id="{630C292E-75FE-09B1-DA23-84E8E5C8449D}"/>
              </a:ext>
            </a:extLst>
          </p:cNvPr>
          <p:cNvSpPr txBox="1"/>
          <p:nvPr/>
        </p:nvSpPr>
        <p:spPr>
          <a:xfrm>
            <a:off x="114300" y="1219200"/>
            <a:ext cx="8686800" cy="5034648"/>
          </a:xfrm>
          <a:prstGeom prst="rect">
            <a:avLst/>
          </a:prstGeom>
          <a:noFill/>
        </p:spPr>
        <p:txBody>
          <a:bodyPr wrap="square">
            <a:spAutoFit/>
          </a:bodyPr>
          <a:lstStyle/>
          <a:p>
            <a:pPr algn="just">
              <a:lnSpc>
                <a:spcPct val="115000"/>
              </a:lnSpc>
              <a:spcAft>
                <a:spcPts val="1000"/>
              </a:spcAft>
            </a:pPr>
            <a:r>
              <a:rPr lang="en-US" sz="2600" dirty="0">
                <a:effectLst/>
                <a:latin typeface="Agency FB" panose="020B0503020202020204" pitchFamily="34" charset="0"/>
                <a:ea typeface="Calibri" panose="020F0502020204030204" pitchFamily="34" charset="0"/>
                <a:cs typeface="Times New Roman" panose="02020603050405020304" pitchFamily="18" charset="0"/>
              </a:rPr>
              <a:t>[4] Ouyang D, Chen M, Huang Q, Weng J, Wang Z, Wang J. A Review on the thermal hazards of the lithium-ion battery and the corresponding countermeasures. Applied Sciences 2019; 9:2483. doi:10.3390/app9122483.</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600" dirty="0">
                <a:effectLst/>
                <a:latin typeface="Agency FB" panose="020B0503020202020204" pitchFamily="34" charset="0"/>
                <a:ea typeface="Calibri" panose="020F0502020204030204" pitchFamily="34" charset="0"/>
                <a:cs typeface="Times New Roman" panose="02020603050405020304" pitchFamily="18" charset="0"/>
              </a:rPr>
              <a:t>[5] Evarts EC. Lithium batteries: To the limits of lithium. Nature 2015; 526: S93–5. doi:10.1038/526S93a. </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600" dirty="0">
                <a:effectLst/>
                <a:latin typeface="Agency FB" panose="020B0503020202020204" pitchFamily="34" charset="0"/>
                <a:ea typeface="Calibri" panose="020F0502020204030204" pitchFamily="34" charset="0"/>
                <a:cs typeface="Times New Roman" panose="02020603050405020304" pitchFamily="18" charset="0"/>
              </a:rPr>
              <a:t>[6] Garcia-Valle R, Lopes JAP. Electric vehicle integration into modern power networks. Springer-Verlag New York; 2013. doi:10.1007/978-1-4614-0134-6</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600" dirty="0">
                <a:effectLst/>
                <a:latin typeface="Agency FB" panose="020B0503020202020204" pitchFamily="34" charset="0"/>
                <a:ea typeface="Calibri" panose="020F0502020204030204" pitchFamily="34" charset="0"/>
                <a:cs typeface="Times New Roman" panose="02020603050405020304" pitchFamily="18" charset="0"/>
              </a:rPr>
              <a:t>[7] Dinger, Andreas; Martin, Ripley; </a:t>
            </a:r>
            <a:r>
              <a:rPr lang="en-US" sz="2600" dirty="0" err="1">
                <a:effectLst/>
                <a:latin typeface="Agency FB" panose="020B0503020202020204" pitchFamily="34" charset="0"/>
                <a:ea typeface="Calibri" panose="020F0502020204030204" pitchFamily="34" charset="0"/>
                <a:cs typeface="Times New Roman" panose="02020603050405020304" pitchFamily="18" charset="0"/>
              </a:rPr>
              <a:t>Mosquet</a:t>
            </a:r>
            <a:r>
              <a:rPr lang="en-US" sz="2600" dirty="0">
                <a:effectLst/>
                <a:latin typeface="Agency FB" panose="020B0503020202020204" pitchFamily="34" charset="0"/>
                <a:ea typeface="Calibri" panose="020F0502020204030204" pitchFamily="34" charset="0"/>
                <a:cs typeface="Times New Roman" panose="02020603050405020304" pitchFamily="18" charset="0"/>
              </a:rPr>
              <a:t>, Xavier; </a:t>
            </a:r>
            <a:r>
              <a:rPr lang="en-US" sz="2600" dirty="0" err="1">
                <a:effectLst/>
                <a:latin typeface="Agency FB" panose="020B0503020202020204" pitchFamily="34" charset="0"/>
                <a:ea typeface="Calibri" panose="020F0502020204030204" pitchFamily="34" charset="0"/>
                <a:cs typeface="Times New Roman" panose="02020603050405020304" pitchFamily="18" charset="0"/>
              </a:rPr>
              <a:t>Rabl</a:t>
            </a:r>
            <a:r>
              <a:rPr lang="en-US" sz="2600" dirty="0">
                <a:effectLst/>
                <a:latin typeface="Agency FB" panose="020B0503020202020204" pitchFamily="34" charset="0"/>
                <a:ea typeface="Calibri" panose="020F0502020204030204" pitchFamily="34" charset="0"/>
                <a:cs typeface="Times New Roman" panose="02020603050405020304" pitchFamily="18" charset="0"/>
              </a:rPr>
              <a:t>, Maximilian; </a:t>
            </a:r>
            <a:r>
              <a:rPr lang="en-US" sz="2600" dirty="0" err="1">
                <a:effectLst/>
                <a:latin typeface="Agency FB" panose="020B0503020202020204" pitchFamily="34" charset="0"/>
                <a:ea typeface="Calibri" panose="020F0502020204030204" pitchFamily="34" charset="0"/>
                <a:cs typeface="Times New Roman" panose="02020603050405020304" pitchFamily="18" charset="0"/>
              </a:rPr>
              <a:t>Rizoulis</a:t>
            </a:r>
            <a:r>
              <a:rPr lang="en-US" sz="2600" dirty="0">
                <a:effectLst/>
                <a:latin typeface="Agency FB" panose="020B0503020202020204" pitchFamily="34" charset="0"/>
                <a:ea typeface="Calibri" panose="020F0502020204030204" pitchFamily="34" charset="0"/>
                <a:cs typeface="Times New Roman" panose="02020603050405020304" pitchFamily="18" charset="0"/>
              </a:rPr>
              <a:t>, Dimitrios; Russo, Massimo S. Batteries for Electric Cars: Challenges, Opportunities, and the Outlook to 2020. The Boston Consulting Group 2010.</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EF39430-568C-AF03-03BF-AF43F16393AA}"/>
              </a:ext>
            </a:extLst>
          </p:cNvPr>
          <p:cNvSpPr txBox="1"/>
          <p:nvPr/>
        </p:nvSpPr>
        <p:spPr>
          <a:xfrm>
            <a:off x="6509239" y="304800"/>
            <a:ext cx="4583722" cy="369332"/>
          </a:xfrm>
          <a:prstGeom prst="rect">
            <a:avLst/>
          </a:prstGeom>
          <a:noFill/>
        </p:spPr>
        <p:txBody>
          <a:bodyPr wrap="square">
            <a:spAutoFit/>
          </a:bodyPr>
          <a:lstStyle/>
          <a:p>
            <a:pPr algn="just"/>
            <a:r>
              <a:rPr lang="en-US" b="1" dirty="0">
                <a:latin typeface="Agency FB" panose="020B0503020202020204" pitchFamily="34" charset="0"/>
                <a:ea typeface="Cambria" panose="02040503050406030204" pitchFamily="18" charset="0"/>
              </a:rPr>
              <a:t>A8024 - Product Realization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01582-17AA-73C2-D075-EAA5CA7EEFBF}"/>
              </a:ext>
            </a:extLst>
          </p:cNvPr>
          <p:cNvSpPr>
            <a:spLocks noGrp="1"/>
          </p:cNvSpPr>
          <p:nvPr>
            <p:ph type="dt" sz="half" idx="10"/>
          </p:nvPr>
        </p:nvSpPr>
        <p:spPr/>
        <p:txBody>
          <a:bodyPr/>
          <a:lstStyle/>
          <a:p>
            <a:r>
              <a:rPr lang="en-US" dirty="0">
                <a:solidFill>
                  <a:schemeClr val="tx1"/>
                </a:solidFill>
              </a:rPr>
              <a:t>8/5/2024</a:t>
            </a:r>
          </a:p>
        </p:txBody>
      </p:sp>
      <p:sp>
        <p:nvSpPr>
          <p:cNvPr id="3" name="Footer Placeholder 2">
            <a:extLst>
              <a:ext uri="{FF2B5EF4-FFF2-40B4-BE49-F238E27FC236}">
                <a16:creationId xmlns:a16="http://schemas.microsoft.com/office/drawing/2014/main" id="{17A2F67F-224D-12DF-95FD-6A2AA5258541}"/>
              </a:ext>
            </a:extLst>
          </p:cNvPr>
          <p:cNvSpPr>
            <a:spLocks noGrp="1"/>
          </p:cNvSpPr>
          <p:nvPr>
            <p:ph type="ftr" sz="quarter" idx="11"/>
          </p:nvPr>
        </p:nvSpPr>
        <p:spPr/>
        <p:txBody>
          <a:bodyPr/>
          <a:lstStyle/>
          <a:p>
            <a:r>
              <a:rPr lang="en-US" dirty="0">
                <a:solidFill>
                  <a:schemeClr val="tx1"/>
                </a:solidFill>
              </a:rPr>
              <a:t>Dept. of  Information Technology</a:t>
            </a:r>
          </a:p>
        </p:txBody>
      </p:sp>
      <p:sp>
        <p:nvSpPr>
          <p:cNvPr id="4" name="Slide Number Placeholder 3">
            <a:extLst>
              <a:ext uri="{FF2B5EF4-FFF2-40B4-BE49-F238E27FC236}">
                <a16:creationId xmlns:a16="http://schemas.microsoft.com/office/drawing/2014/main" id="{BB37484D-7ACC-0DE9-2E4E-E23F2BF2753D}"/>
              </a:ext>
            </a:extLst>
          </p:cNvPr>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dirty="0">
              <a:solidFill>
                <a:schemeClr val="tx1"/>
              </a:solidFill>
            </a:endParaRPr>
          </a:p>
        </p:txBody>
      </p:sp>
      <p:sp>
        <p:nvSpPr>
          <p:cNvPr id="6" name="TextBox 5">
            <a:extLst>
              <a:ext uri="{FF2B5EF4-FFF2-40B4-BE49-F238E27FC236}">
                <a16:creationId xmlns:a16="http://schemas.microsoft.com/office/drawing/2014/main" id="{27FC66CB-26BD-B186-F588-39612899EB25}"/>
              </a:ext>
            </a:extLst>
          </p:cNvPr>
          <p:cNvSpPr txBox="1"/>
          <p:nvPr/>
        </p:nvSpPr>
        <p:spPr>
          <a:xfrm>
            <a:off x="6553200" y="304800"/>
            <a:ext cx="4583722" cy="369332"/>
          </a:xfrm>
          <a:prstGeom prst="rect">
            <a:avLst/>
          </a:prstGeom>
          <a:noFill/>
        </p:spPr>
        <p:txBody>
          <a:bodyPr wrap="square">
            <a:spAutoFit/>
          </a:bodyPr>
          <a:lstStyle/>
          <a:p>
            <a:pPr algn="just"/>
            <a:r>
              <a:rPr lang="en-US" b="1" dirty="0">
                <a:latin typeface="Agency FB" panose="020B0503020202020204" pitchFamily="34" charset="0"/>
                <a:ea typeface="Cambria" panose="02040503050406030204" pitchFamily="18" charset="0"/>
              </a:rPr>
              <a:t>A8024 - Product Realization </a:t>
            </a:r>
          </a:p>
        </p:txBody>
      </p:sp>
      <p:sp>
        <p:nvSpPr>
          <p:cNvPr id="8" name="TextBox 7">
            <a:extLst>
              <a:ext uri="{FF2B5EF4-FFF2-40B4-BE49-F238E27FC236}">
                <a16:creationId xmlns:a16="http://schemas.microsoft.com/office/drawing/2014/main" id="{C9E82EFD-D864-3811-34FF-AFFE07BBF7DC}"/>
              </a:ext>
            </a:extLst>
          </p:cNvPr>
          <p:cNvSpPr txBox="1"/>
          <p:nvPr/>
        </p:nvSpPr>
        <p:spPr>
          <a:xfrm>
            <a:off x="152400" y="838200"/>
            <a:ext cx="8724900" cy="4893647"/>
          </a:xfrm>
          <a:prstGeom prst="rect">
            <a:avLst/>
          </a:prstGeom>
          <a:noFill/>
        </p:spPr>
        <p:txBody>
          <a:bodyPr wrap="square">
            <a:spAutoFit/>
          </a:bodyPr>
          <a:lstStyle/>
          <a:p>
            <a:pPr algn="just"/>
            <a:r>
              <a:rPr lang="en-US" sz="2600" dirty="0">
                <a:solidFill>
                  <a:srgbClr val="1F1F1F"/>
                </a:solidFill>
                <a:effectLst/>
                <a:latin typeface="Times New Roman" panose="02020603050405020304" pitchFamily="18" charset="0"/>
                <a:ea typeface="Times New Roman" panose="02020603050405020304" pitchFamily="18" charset="0"/>
              </a:rPr>
              <a:t>[</a:t>
            </a:r>
            <a:r>
              <a:rPr lang="en-US" sz="2600" dirty="0">
                <a:solidFill>
                  <a:srgbClr val="1F1F1F"/>
                </a:solidFill>
                <a:effectLst/>
                <a:latin typeface="Agency FB" panose="020B0503020202020204" pitchFamily="34" charset="0"/>
                <a:ea typeface="Times New Roman" panose="02020603050405020304" pitchFamily="18" charset="0"/>
              </a:rPr>
              <a:t>8]Jagdish, M., Singh, R., &amp; Sharma, D. K. (2018). Design and development of low-cost automatic irrigation system using soil moisture sensor and rain sensor. International Journal of Current Engineering and Technology, 8(5), 1183-1187.(</a:t>
            </a:r>
            <a:r>
              <a:rPr lang="en-US" sz="2600" u="none" strike="noStrike" dirty="0">
                <a:solidFill>
                  <a:srgbClr val="000000"/>
                </a:solidFill>
                <a:effectLst/>
                <a:latin typeface="Agency FB" panose="020B0503020202020204" pitchFamily="34" charset="0"/>
                <a:ea typeface="Times New Roman" panose="02020603050405020304" pitchFamily="18" charset="0"/>
                <a:hlinkClick r:id="rId2"/>
              </a:rPr>
              <a:t>https://www.irjet.net/archives/V5/i3/IRJET-V5I3412.pdf</a:t>
            </a:r>
            <a:r>
              <a:rPr lang="en-US" sz="2600" dirty="0">
                <a:solidFill>
                  <a:srgbClr val="000000"/>
                </a:solidFill>
                <a:effectLst/>
                <a:latin typeface="Agency FB" panose="020B0503020202020204" pitchFamily="34" charset="0"/>
                <a:ea typeface="Times New Roman" panose="02020603050405020304" pitchFamily="18" charset="0"/>
              </a:rPr>
              <a:t>)</a:t>
            </a:r>
            <a:endParaRPr lang="en-IN" sz="2600" dirty="0">
              <a:effectLst/>
              <a:latin typeface="Agency FB" panose="020B0503020202020204" pitchFamily="34" charset="0"/>
              <a:ea typeface="SimSun" panose="02010600030101010101" pitchFamily="2" charset="-122"/>
            </a:endParaRPr>
          </a:p>
          <a:p>
            <a:pPr algn="just"/>
            <a:endParaRPr lang="en-US" sz="2600" dirty="0">
              <a:solidFill>
                <a:srgbClr val="1F1F1F"/>
              </a:solidFill>
              <a:effectLst/>
              <a:latin typeface="Agency FB" panose="020B0503020202020204" pitchFamily="34" charset="0"/>
              <a:ea typeface="Times New Roman" panose="02020603050405020304" pitchFamily="18" charset="0"/>
            </a:endParaRPr>
          </a:p>
          <a:p>
            <a:pPr algn="just"/>
            <a:r>
              <a:rPr lang="en-US" sz="2600" dirty="0">
                <a:solidFill>
                  <a:srgbClr val="1F1F1F"/>
                </a:solidFill>
                <a:effectLst/>
                <a:latin typeface="Agency FB" panose="020B0503020202020204" pitchFamily="34" charset="0"/>
                <a:ea typeface="Times New Roman" panose="02020603050405020304" pitchFamily="18" charset="0"/>
              </a:rPr>
              <a:t>[9]</a:t>
            </a:r>
            <a:r>
              <a:rPr lang="en-US" sz="2600" dirty="0" err="1">
                <a:solidFill>
                  <a:srgbClr val="1F1F1F"/>
                </a:solidFill>
                <a:effectLst/>
                <a:latin typeface="Agency FB" panose="020B0503020202020204" pitchFamily="34" charset="0"/>
                <a:ea typeface="Times New Roman" panose="02020603050405020304" pitchFamily="18" charset="0"/>
              </a:rPr>
              <a:t>Ozdogan</a:t>
            </a:r>
            <a:r>
              <a:rPr lang="en-US" sz="2600" dirty="0">
                <a:solidFill>
                  <a:srgbClr val="1F1F1F"/>
                </a:solidFill>
                <a:effectLst/>
                <a:latin typeface="Agency FB" panose="020B0503020202020204" pitchFamily="34" charset="0"/>
                <a:ea typeface="Times New Roman" panose="02020603050405020304" pitchFamily="18" charset="0"/>
              </a:rPr>
              <a:t>, M., &amp; </a:t>
            </a:r>
            <a:r>
              <a:rPr lang="en-US" sz="2600" dirty="0" err="1">
                <a:solidFill>
                  <a:srgbClr val="1F1F1F"/>
                </a:solidFill>
                <a:effectLst/>
                <a:latin typeface="Agency FB" panose="020B0503020202020204" pitchFamily="34" charset="0"/>
                <a:ea typeface="Times New Roman" panose="02020603050405020304" pitchFamily="18" charset="0"/>
              </a:rPr>
              <a:t>Sammis</a:t>
            </a:r>
            <a:r>
              <a:rPr lang="en-US" sz="2600" dirty="0">
                <a:solidFill>
                  <a:srgbClr val="1F1F1F"/>
                </a:solidFill>
                <a:effectLst/>
                <a:latin typeface="Agency FB" panose="020B0503020202020204" pitchFamily="34" charset="0"/>
                <a:ea typeface="Times New Roman" panose="02020603050405020304" pitchFamily="18" charset="0"/>
              </a:rPr>
              <a:t>, T. W. (2001). A remote sensing and GIS-based model to assess regional evapotranspiration in the Upper Missouri River Basin. Journal of Hydrology, 251(1-4), 219-229. </a:t>
            </a:r>
            <a:endParaRPr lang="en-IN" sz="2600" dirty="0">
              <a:effectLst/>
              <a:latin typeface="Agency FB" panose="020B0503020202020204" pitchFamily="34" charset="0"/>
              <a:ea typeface="SimSun" panose="02010600030101010101" pitchFamily="2" charset="-122"/>
            </a:endParaRPr>
          </a:p>
          <a:p>
            <a:pPr algn="just"/>
            <a:endParaRPr lang="en-US" sz="2600" dirty="0">
              <a:solidFill>
                <a:srgbClr val="1F1F1F"/>
              </a:solidFill>
              <a:effectLst/>
              <a:highlight>
                <a:srgbClr val="FFFFFF"/>
              </a:highlight>
              <a:latin typeface="Agency FB" panose="020B0503020202020204" pitchFamily="34" charset="0"/>
              <a:ea typeface="Times New Roman" panose="02020603050405020304" pitchFamily="18" charset="0"/>
            </a:endParaRPr>
          </a:p>
          <a:p>
            <a:pPr algn="just"/>
            <a:r>
              <a:rPr lang="en-US" sz="2600" dirty="0">
                <a:solidFill>
                  <a:srgbClr val="1F1F1F"/>
                </a:solidFill>
                <a:effectLst/>
                <a:highlight>
                  <a:srgbClr val="FFFFFF"/>
                </a:highlight>
                <a:latin typeface="Agency FB" panose="020B0503020202020204" pitchFamily="34" charset="0"/>
                <a:ea typeface="Times New Roman" panose="02020603050405020304" pitchFamily="18" charset="0"/>
              </a:rPr>
              <a:t>[10]</a:t>
            </a:r>
            <a:r>
              <a:rPr lang="en-US" sz="2600" dirty="0">
                <a:solidFill>
                  <a:srgbClr val="222222"/>
                </a:solidFill>
                <a:effectLst/>
                <a:highlight>
                  <a:srgbClr val="FFFFFF"/>
                </a:highlight>
                <a:latin typeface="Agency FB" panose="020B0503020202020204" pitchFamily="34" charset="0"/>
                <a:ea typeface="SimSun" panose="02010600030101010101" pitchFamily="2" charset="-122"/>
              </a:rPr>
              <a:t> </a:t>
            </a:r>
            <a:r>
              <a:rPr lang="en-US" sz="2600" dirty="0" err="1">
                <a:solidFill>
                  <a:srgbClr val="222222"/>
                </a:solidFill>
                <a:effectLst/>
                <a:highlight>
                  <a:srgbClr val="FFFFFF"/>
                </a:highlight>
                <a:latin typeface="Agency FB" panose="020B0503020202020204" pitchFamily="34" charset="0"/>
                <a:ea typeface="SimSun" panose="02010600030101010101" pitchFamily="2" charset="-122"/>
              </a:rPr>
              <a:t>Obaideen</a:t>
            </a:r>
            <a:r>
              <a:rPr lang="en-US" sz="2600" dirty="0">
                <a:solidFill>
                  <a:srgbClr val="222222"/>
                </a:solidFill>
                <a:effectLst/>
                <a:highlight>
                  <a:srgbClr val="FFFFFF"/>
                </a:highlight>
                <a:latin typeface="Agency FB" panose="020B0503020202020204" pitchFamily="34" charset="0"/>
                <a:ea typeface="SimSun" panose="02010600030101010101" pitchFamily="2" charset="-122"/>
              </a:rPr>
              <a:t>, K., Yousef, B.A., </a:t>
            </a:r>
            <a:r>
              <a:rPr lang="en-US" sz="2600" dirty="0" err="1">
                <a:solidFill>
                  <a:srgbClr val="222222"/>
                </a:solidFill>
                <a:effectLst/>
                <a:highlight>
                  <a:srgbClr val="FFFFFF"/>
                </a:highlight>
                <a:latin typeface="Agency FB" panose="020B0503020202020204" pitchFamily="34" charset="0"/>
                <a:ea typeface="SimSun" panose="02010600030101010101" pitchFamily="2" charset="-122"/>
              </a:rPr>
              <a:t>AlMallahi</a:t>
            </a:r>
            <a:r>
              <a:rPr lang="en-US" sz="2600" dirty="0">
                <a:solidFill>
                  <a:srgbClr val="222222"/>
                </a:solidFill>
                <a:effectLst/>
                <a:highlight>
                  <a:srgbClr val="FFFFFF"/>
                </a:highlight>
                <a:latin typeface="Agency FB" panose="020B0503020202020204" pitchFamily="34" charset="0"/>
                <a:ea typeface="SimSun" panose="02010600030101010101" pitchFamily="2" charset="-122"/>
              </a:rPr>
              <a:t>, M.N., Tan, Y.C., Mahmoud, M., Jaber, H. and Ramadan, M., 2022. An overview of smart irrigation systems using IoT. </a:t>
            </a:r>
            <a:r>
              <a:rPr lang="en-US" sz="2600" i="1" dirty="0">
                <a:solidFill>
                  <a:srgbClr val="222222"/>
                </a:solidFill>
                <a:effectLst/>
                <a:highlight>
                  <a:srgbClr val="FFFFFF"/>
                </a:highlight>
                <a:latin typeface="Agency FB" panose="020B0503020202020204" pitchFamily="34" charset="0"/>
                <a:ea typeface="SimSun" panose="02010600030101010101" pitchFamily="2" charset="-122"/>
              </a:rPr>
              <a:t>Energy Nexus</a:t>
            </a:r>
            <a:r>
              <a:rPr lang="en-US" sz="2600" dirty="0">
                <a:solidFill>
                  <a:srgbClr val="222222"/>
                </a:solidFill>
                <a:effectLst/>
                <a:highlight>
                  <a:srgbClr val="FFFFFF"/>
                </a:highlight>
                <a:latin typeface="Agency FB" panose="020B0503020202020204" pitchFamily="34" charset="0"/>
                <a:ea typeface="SimSun" panose="02010600030101010101" pitchFamily="2" charset="-122"/>
              </a:rPr>
              <a:t>, </a:t>
            </a:r>
            <a:r>
              <a:rPr lang="en-US" sz="2600" i="1" dirty="0">
                <a:solidFill>
                  <a:srgbClr val="222222"/>
                </a:solidFill>
                <a:effectLst/>
                <a:highlight>
                  <a:srgbClr val="FFFFFF"/>
                </a:highlight>
                <a:latin typeface="Agency FB" panose="020B0503020202020204" pitchFamily="34" charset="0"/>
                <a:ea typeface="SimSun" panose="02010600030101010101" pitchFamily="2" charset="-122"/>
              </a:rPr>
              <a:t>7</a:t>
            </a:r>
            <a:r>
              <a:rPr lang="en-US" sz="2600" dirty="0">
                <a:solidFill>
                  <a:srgbClr val="222222"/>
                </a:solidFill>
                <a:effectLst/>
                <a:highlight>
                  <a:srgbClr val="FFFFFF"/>
                </a:highlight>
                <a:latin typeface="Agency FB" panose="020B0503020202020204" pitchFamily="34" charset="0"/>
                <a:ea typeface="SimSun" panose="02010600030101010101" pitchFamily="2" charset="-122"/>
              </a:rPr>
              <a:t>, p.100124.</a:t>
            </a:r>
            <a:endParaRPr lang="en-IN" sz="2600" dirty="0">
              <a:effectLst/>
              <a:highlight>
                <a:srgbClr val="FFFFFF"/>
              </a:highlight>
              <a:latin typeface="Agency FB" panose="020B0503020202020204" pitchFamily="34" charset="0"/>
              <a:ea typeface="SimSun" panose="02010600030101010101" pitchFamily="2" charset="-122"/>
            </a:endParaRPr>
          </a:p>
        </p:txBody>
      </p:sp>
    </p:spTree>
    <p:extLst>
      <p:ext uri="{BB962C8B-B14F-4D97-AF65-F5344CB8AC3E}">
        <p14:creationId xmlns:p14="http://schemas.microsoft.com/office/powerpoint/2010/main" val="29009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b="1" dirty="0">
                <a:solidFill>
                  <a:schemeClr val="tx1"/>
                </a:solidFill>
              </a:rPr>
              <a:t>8/5/2024</a:t>
            </a:r>
          </a:p>
        </p:txBody>
      </p:sp>
      <p:sp>
        <p:nvSpPr>
          <p:cNvPr id="5" name="Footer Placeholder 4"/>
          <p:cNvSpPr>
            <a:spLocks noGrp="1"/>
          </p:cNvSpPr>
          <p:nvPr>
            <p:ph type="ftr" sz="quarter" idx="11"/>
          </p:nvPr>
        </p:nvSpPr>
        <p:spPr/>
        <p:txBody>
          <a:bodyPr/>
          <a:lstStyle/>
          <a:p>
            <a:r>
              <a:rPr lang="en-US" b="1" dirty="0">
                <a:solidFill>
                  <a:schemeClr val="tx1"/>
                </a:solidFill>
              </a:rPr>
              <a:t>Dept. of Information Technology</a:t>
            </a:r>
          </a:p>
        </p:txBody>
      </p:sp>
      <p:sp>
        <p:nvSpPr>
          <p:cNvPr id="6" name="Slide Number Placeholder 5"/>
          <p:cNvSpPr>
            <a:spLocks noGrp="1"/>
          </p:cNvSpPr>
          <p:nvPr>
            <p:ph type="sldNum" sz="quarter" idx="12"/>
          </p:nvPr>
        </p:nvSpPr>
        <p:spPr/>
        <p:txBody>
          <a:bodyPr/>
          <a:lstStyle/>
          <a:p>
            <a:fld id="{B6F15528-21DE-4FAA-801E-634DDDAF4B2B}" type="slidenum">
              <a:rPr lang="en-US" b="1" smtClean="0">
                <a:solidFill>
                  <a:schemeClr val="tx1"/>
                </a:solidFill>
              </a:rPr>
              <a:pPr/>
              <a:t>14</a:t>
            </a:fld>
            <a:endParaRPr lang="en-US" b="1">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609600" y="2286000"/>
            <a:ext cx="2457450" cy="32766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172200" y="2362200"/>
            <a:ext cx="2514600" cy="3352800"/>
          </a:xfrm>
          <a:prstGeom prst="rect">
            <a:avLst/>
          </a:prstGeom>
          <a:noFill/>
          <a:ln w="9525">
            <a:noFill/>
            <a:miter lim="800000"/>
            <a:headEnd/>
            <a:tailEnd/>
          </a:ln>
          <a:effectLst/>
        </p:spPr>
      </p:pic>
      <p:sp>
        <p:nvSpPr>
          <p:cNvPr id="10" name="Content Placeholder 9"/>
          <p:cNvSpPr txBox="1">
            <a:spLocks noGrp="1"/>
          </p:cNvSpPr>
          <p:nvPr>
            <p:ph idx="1"/>
          </p:nvPr>
        </p:nvSpPr>
        <p:spPr>
          <a:xfrm>
            <a:off x="457200" y="1615857"/>
            <a:ext cx="8229600" cy="3108543"/>
          </a:xfrm>
          <a:prstGeom prst="rect">
            <a:avLst/>
          </a:prstGeom>
          <a:noFill/>
        </p:spPr>
        <p:txBody>
          <a:bodyPr wrap="square" rtlCol="0">
            <a:spAutoFit/>
          </a:bodyPr>
          <a:lstStyle/>
          <a:p>
            <a:pPr lvl="6"/>
            <a:endParaRPr lang="en-IN" sz="2800" b="1" dirty="0">
              <a:solidFill>
                <a:srgbClr val="3E30FA"/>
              </a:solidFill>
              <a:latin typeface="Algerian" pitchFamily="82" charset="0"/>
              <a:ea typeface="Cambria" panose="02040503050406030204" pitchFamily="18" charset="0"/>
            </a:endParaRPr>
          </a:p>
          <a:p>
            <a:pPr lvl="6"/>
            <a:endParaRPr lang="en-IN" sz="2800" b="1" dirty="0">
              <a:solidFill>
                <a:srgbClr val="3E30FA"/>
              </a:solidFill>
              <a:latin typeface="Algerian" pitchFamily="82" charset="0"/>
              <a:ea typeface="Cambria" panose="02040503050406030204" pitchFamily="18" charset="0"/>
            </a:endParaRPr>
          </a:p>
          <a:p>
            <a:pPr lvl="6"/>
            <a:endParaRPr lang="en-IN" sz="2800" b="1" dirty="0">
              <a:solidFill>
                <a:srgbClr val="3E30FA"/>
              </a:solidFill>
              <a:latin typeface="Algerian" pitchFamily="82" charset="0"/>
              <a:ea typeface="Cambria" panose="02040503050406030204" pitchFamily="18" charset="0"/>
            </a:endParaRPr>
          </a:p>
          <a:p>
            <a:pPr lvl="6"/>
            <a:endParaRPr lang="en-IN" sz="2800" b="1" dirty="0">
              <a:solidFill>
                <a:srgbClr val="3E30FA"/>
              </a:solidFill>
              <a:latin typeface="Algerian" pitchFamily="82" charset="0"/>
              <a:ea typeface="Cambria" panose="02040503050406030204" pitchFamily="18" charset="0"/>
            </a:endParaRPr>
          </a:p>
          <a:p>
            <a:pPr lvl="6"/>
            <a:endParaRPr lang="en-IN" sz="2800" b="1" dirty="0">
              <a:solidFill>
                <a:srgbClr val="3E30FA"/>
              </a:solidFill>
              <a:latin typeface="Algerian" pitchFamily="82" charset="0"/>
              <a:ea typeface="Cambria" panose="02040503050406030204" pitchFamily="18" charset="0"/>
            </a:endParaRPr>
          </a:p>
          <a:p>
            <a:pPr lvl="6">
              <a:buNone/>
            </a:pPr>
            <a:r>
              <a:rPr lang="en-IN" sz="2800" b="1" dirty="0">
                <a:solidFill>
                  <a:srgbClr val="3E30FA"/>
                </a:solidFill>
                <a:latin typeface="Algerian" pitchFamily="82" charset="0"/>
                <a:ea typeface="Cambria" panose="02040503050406030204" pitchFamily="18" charset="0"/>
              </a:rPr>
              <a:t>	Thank You !!!</a:t>
            </a:r>
            <a:endParaRPr lang="en-US" sz="2800" b="1" dirty="0">
              <a:solidFill>
                <a:srgbClr val="3E30FA"/>
              </a:solidFill>
              <a:latin typeface="Algerian" pitchFamily="82" charset="0"/>
              <a:ea typeface="Cambria" panose="02040503050406030204" pitchFamily="18" charset="0"/>
            </a:endParaRPr>
          </a:p>
        </p:txBody>
      </p:sp>
      <p:sp>
        <p:nvSpPr>
          <p:cNvPr id="2" name="TextBox 1">
            <a:extLst>
              <a:ext uri="{FF2B5EF4-FFF2-40B4-BE49-F238E27FC236}">
                <a16:creationId xmlns:a16="http://schemas.microsoft.com/office/drawing/2014/main" id="{84A95D87-22BD-F4CF-75AA-69C4DA59BCDE}"/>
              </a:ext>
            </a:extLst>
          </p:cNvPr>
          <p:cNvSpPr txBox="1"/>
          <p:nvPr/>
        </p:nvSpPr>
        <p:spPr>
          <a:xfrm>
            <a:off x="6553200" y="304800"/>
            <a:ext cx="4583722" cy="369332"/>
          </a:xfrm>
          <a:prstGeom prst="rect">
            <a:avLst/>
          </a:prstGeom>
          <a:noFill/>
        </p:spPr>
        <p:txBody>
          <a:bodyPr wrap="square">
            <a:spAutoFit/>
          </a:bodyPr>
          <a:lstStyle/>
          <a:p>
            <a:pPr algn="just"/>
            <a:r>
              <a:rPr lang="en-US" b="1" dirty="0">
                <a:latin typeface="Agency FB" panose="020B0503020202020204" pitchFamily="34" charset="0"/>
                <a:ea typeface="Cambria" panose="02040503050406030204" pitchFamily="18" charset="0"/>
              </a:rPr>
              <a:t>A8024 - Product Realization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33600" y="3136612"/>
            <a:ext cx="45720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Any Questions/Discussions ???</a:t>
            </a:r>
            <a:endParaRPr lang="en-US" sz="3200" b="1" dirty="0">
              <a:solidFill>
                <a:srgbClr val="FF0000"/>
              </a:solidFill>
              <a:latin typeface="Agency FB" panose="020B0503020202020204" pitchFamily="34" charset="0"/>
              <a:ea typeface="Cambria" panose="02040503050406030204" pitchFamily="18" charset="0"/>
            </a:endParaRPr>
          </a:p>
        </p:txBody>
      </p:sp>
      <p:sp>
        <p:nvSpPr>
          <p:cNvPr id="7" name="TextBox 6"/>
          <p:cNvSpPr txBox="1"/>
          <p:nvPr/>
        </p:nvSpPr>
        <p:spPr>
          <a:xfrm>
            <a:off x="6705600" y="304800"/>
            <a:ext cx="24384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 Product Realization </a:t>
            </a:r>
          </a:p>
        </p:txBody>
      </p:sp>
    </p:spTree>
    <p:extLst>
      <p:ext uri="{BB962C8B-B14F-4D97-AF65-F5344CB8AC3E}">
        <p14:creationId xmlns:p14="http://schemas.microsoft.com/office/powerpoint/2010/main" val="599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6629400" y="304800"/>
            <a:ext cx="25146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 Product Realization </a:t>
            </a:r>
          </a:p>
        </p:txBody>
      </p:sp>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Times New Roman" pitchFamily="18" charset="0"/>
                <a:ea typeface="Cambria" panose="02040503050406030204" pitchFamily="18" charset="0"/>
                <a:cs typeface="Times New Roman" pitchFamily="18" charset="0"/>
              </a:rPr>
              <a:pPr/>
              <a:t>2</a:t>
            </a:fld>
            <a:endParaRPr lang="en-US" b="1" dirty="0">
              <a:solidFill>
                <a:schemeClr val="tx1"/>
              </a:solidFill>
              <a:latin typeface="Times New Roman" pitchFamily="18" charset="0"/>
              <a:ea typeface="Cambria" panose="02040503050406030204" pitchFamily="18" charset="0"/>
              <a:cs typeface="Times New Roman"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Times New Roman" pitchFamily="18" charset="0"/>
                <a:cs typeface="Times New Roman" pitchFamily="18" charset="0"/>
              </a:rPr>
              <a:t>Dept. of Information Technology</a:t>
            </a:r>
          </a:p>
        </p:txBody>
      </p:sp>
      <p:sp>
        <p:nvSpPr>
          <p:cNvPr id="12" name="TextBox 11"/>
          <p:cNvSpPr txBox="1"/>
          <p:nvPr/>
        </p:nvSpPr>
        <p:spPr>
          <a:xfrm>
            <a:off x="437535" y="990600"/>
            <a:ext cx="8534400" cy="4839786"/>
          </a:xfrm>
          <a:prstGeom prst="rect">
            <a:avLst/>
          </a:prstGeom>
          <a:noFill/>
        </p:spPr>
        <p:txBody>
          <a:bodyPr wrap="square" rtlCol="0">
            <a:spAutoFit/>
          </a:bodyPr>
          <a:lstStyle/>
          <a:p>
            <a:pPr algn="ctr"/>
            <a:r>
              <a:rPr lang="en-IN" sz="3200" b="1" dirty="0">
                <a:solidFill>
                  <a:srgbClr val="FF0000"/>
                </a:solidFill>
                <a:latin typeface="Times New Roman" pitchFamily="18" charset="0"/>
                <a:ea typeface="Cambria" panose="02040503050406030204" pitchFamily="18" charset="0"/>
                <a:cs typeface="Times New Roman" pitchFamily="18" charset="0"/>
              </a:rPr>
              <a:t>OUTLINE</a:t>
            </a:r>
            <a:endParaRPr lang="en-US" sz="3200" b="1" dirty="0">
              <a:solidFill>
                <a:srgbClr val="FF0000"/>
              </a:solidFill>
              <a:latin typeface="Times New Roman" pitchFamily="18" charset="0"/>
              <a:ea typeface="Cambria" panose="02040503050406030204" pitchFamily="18" charset="0"/>
              <a:cs typeface="Times New Roman" pitchFamily="18" charset="0"/>
            </a:endParaRPr>
          </a:p>
          <a:p>
            <a:pPr marL="342900" lvl="0" indent="-342900" algn="just">
              <a:spcBef>
                <a:spcPts val="300"/>
              </a:spcBef>
              <a:spcAft>
                <a:spcPts val="300"/>
              </a:spcAft>
              <a:buSzPct val="85000"/>
              <a:buFont typeface="Arial" pitchFamily="34" charset="0"/>
              <a:buChar char="•"/>
              <a:defRPr/>
            </a:pPr>
            <a:r>
              <a:rPr lang="en-IN" altLang="zh-TW" sz="2600" dirty="0">
                <a:latin typeface="Agency FB" panose="020B0503020202020204" pitchFamily="34" charset="0"/>
                <a:ea typeface="Cambria" panose="02040503050406030204" pitchFamily="18" charset="0"/>
              </a:rPr>
              <a:t>Introduction (Bullets with Images/Background knowledge)</a:t>
            </a:r>
          </a:p>
          <a:p>
            <a:pPr marL="342900" lvl="0" indent="-342900" algn="just">
              <a:spcBef>
                <a:spcPts val="300"/>
              </a:spcBef>
              <a:spcAft>
                <a:spcPts val="300"/>
              </a:spcAft>
              <a:buSzPct val="85000"/>
              <a:buFont typeface="Arial" pitchFamily="34" charset="0"/>
              <a:buChar char="•"/>
              <a:defRPr/>
            </a:pPr>
            <a:r>
              <a:rPr lang="en-IN" altLang="zh-TW" sz="2600" dirty="0">
                <a:latin typeface="Agency FB" panose="020B0503020202020204" pitchFamily="34" charset="0"/>
                <a:ea typeface="Cambria" panose="02040503050406030204" pitchFamily="18" charset="0"/>
              </a:rPr>
              <a:t>Problem statement </a:t>
            </a:r>
          </a:p>
          <a:p>
            <a:pPr marL="342900" lvl="0" indent="-342900" algn="just">
              <a:spcBef>
                <a:spcPts val="300"/>
              </a:spcBef>
              <a:spcAft>
                <a:spcPts val="300"/>
              </a:spcAft>
              <a:buSzPct val="85000"/>
              <a:buFont typeface="Arial" pitchFamily="34" charset="0"/>
              <a:buChar char="•"/>
              <a:defRPr/>
            </a:pPr>
            <a:r>
              <a:rPr lang="en-US" altLang="zh-TW" sz="2600" dirty="0">
                <a:latin typeface="Agency FB" panose="020B0503020202020204" pitchFamily="34" charset="0"/>
                <a:ea typeface="Cambria" panose="02040503050406030204" pitchFamily="18" charset="0"/>
              </a:rPr>
              <a:t>Applications</a:t>
            </a:r>
          </a:p>
          <a:p>
            <a:pPr marL="342900" indent="-342900" algn="just">
              <a:spcBef>
                <a:spcPts val="300"/>
              </a:spcBef>
              <a:spcAft>
                <a:spcPts val="300"/>
              </a:spcAft>
              <a:buSzPct val="85000"/>
              <a:buFont typeface="Arial" pitchFamily="34" charset="0"/>
              <a:buChar char="•"/>
              <a:defRPr/>
            </a:pPr>
            <a:r>
              <a:rPr lang="en-US" altLang="zh-TW" sz="2600" dirty="0">
                <a:latin typeface="Agency FB" panose="020B0503020202020204" pitchFamily="34" charset="0"/>
                <a:ea typeface="Cambria" panose="02040503050406030204" pitchFamily="18" charset="0"/>
              </a:rPr>
              <a:t>Conceptualization (Concept Design of Product with pin to pin connections)</a:t>
            </a:r>
          </a:p>
          <a:p>
            <a:pPr marL="342900" lvl="0" indent="-342900" algn="just">
              <a:spcBef>
                <a:spcPts val="300"/>
              </a:spcBef>
              <a:spcAft>
                <a:spcPts val="300"/>
              </a:spcAft>
              <a:buSzPct val="85000"/>
              <a:buFont typeface="Arial" pitchFamily="34" charset="0"/>
              <a:buChar char="•"/>
              <a:defRPr/>
            </a:pPr>
            <a:r>
              <a:rPr lang="en-US" altLang="zh-TW" sz="2600" dirty="0">
                <a:latin typeface="Agency FB" panose="020B0503020202020204" pitchFamily="34" charset="0"/>
                <a:ea typeface="Cambria" panose="02040503050406030204" pitchFamily="18" charset="0"/>
              </a:rPr>
              <a:t>Proposed Solutions</a:t>
            </a:r>
          </a:p>
          <a:p>
            <a:pPr marL="342900" lvl="0" indent="-342900" algn="just">
              <a:spcBef>
                <a:spcPts val="300"/>
              </a:spcBef>
              <a:spcAft>
                <a:spcPts val="300"/>
              </a:spcAft>
              <a:buSzPct val="85000"/>
              <a:buFont typeface="Arial" pitchFamily="34" charset="0"/>
              <a:buChar char="•"/>
              <a:defRPr/>
            </a:pPr>
            <a:r>
              <a:rPr lang="en-US" altLang="zh-TW" sz="2600" dirty="0">
                <a:latin typeface="Agency FB" panose="020B0503020202020204" pitchFamily="34" charset="0"/>
                <a:ea typeface="Cambria" panose="02040503050406030204" pitchFamily="18" charset="0"/>
              </a:rPr>
              <a:t>Working of the Product</a:t>
            </a:r>
          </a:p>
          <a:p>
            <a:pPr marL="342900" lvl="0" indent="-342900" algn="just">
              <a:spcBef>
                <a:spcPts val="300"/>
              </a:spcBef>
              <a:spcAft>
                <a:spcPts val="300"/>
              </a:spcAft>
              <a:buSzPct val="85000"/>
              <a:buFont typeface="Arial" pitchFamily="34" charset="0"/>
              <a:buChar char="•"/>
              <a:defRPr/>
            </a:pPr>
            <a:r>
              <a:rPr lang="en-US" altLang="zh-TW" sz="2600" dirty="0">
                <a:latin typeface="Agency FB" panose="020B0503020202020204" pitchFamily="34" charset="0"/>
                <a:ea typeface="Cambria" panose="02040503050406030204" pitchFamily="18" charset="0"/>
              </a:rPr>
              <a:t>Product Picture</a:t>
            </a:r>
          </a:p>
          <a:p>
            <a:pPr marL="342900" lvl="0" indent="-342900" algn="just">
              <a:spcBef>
                <a:spcPts val="300"/>
              </a:spcBef>
              <a:spcAft>
                <a:spcPts val="300"/>
              </a:spcAft>
              <a:buSzPct val="85000"/>
              <a:buFont typeface="Arial" pitchFamily="34" charset="0"/>
              <a:buChar char="•"/>
              <a:defRPr/>
            </a:pPr>
            <a:r>
              <a:rPr lang="en-US" altLang="zh-TW" sz="2600" dirty="0">
                <a:latin typeface="Agency FB" panose="020B0503020202020204" pitchFamily="34" charset="0"/>
                <a:ea typeface="Cambria" panose="02040503050406030204" pitchFamily="18" charset="0"/>
              </a:rPr>
              <a:t>Conclusion</a:t>
            </a:r>
          </a:p>
          <a:p>
            <a:pPr marL="342900" lvl="0" indent="-342900" algn="just">
              <a:spcBef>
                <a:spcPts val="300"/>
              </a:spcBef>
              <a:spcAft>
                <a:spcPts val="300"/>
              </a:spcAft>
              <a:buSzPct val="85000"/>
              <a:buFont typeface="Arial" pitchFamily="34" charset="0"/>
              <a:buChar char="•"/>
              <a:defRPr/>
            </a:pPr>
            <a:r>
              <a:rPr lang="en-US" altLang="zh-TW" sz="2600" dirty="0">
                <a:latin typeface="Agency FB" panose="020B0503020202020204" pitchFamily="34" charset="0"/>
                <a:ea typeface="Cambria" panose="020405030504060302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6705600" y="304800"/>
            <a:ext cx="24384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Product Realization </a:t>
            </a:r>
          </a:p>
        </p:txBody>
      </p:sp>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Times New Roman" pitchFamily="18" charset="0"/>
                <a:ea typeface="Cambria" panose="02040503050406030204" pitchFamily="18" charset="0"/>
                <a:cs typeface="Times New Roman" pitchFamily="18" charset="0"/>
              </a:rPr>
              <a:pPr/>
              <a:t>3</a:t>
            </a:fld>
            <a:endParaRPr lang="en-US" b="1" dirty="0">
              <a:solidFill>
                <a:schemeClr val="tx1"/>
              </a:solidFill>
              <a:latin typeface="Times New Roman" pitchFamily="18" charset="0"/>
              <a:ea typeface="Cambria" panose="02040503050406030204" pitchFamily="18" charset="0"/>
              <a:cs typeface="Times New Roman"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Times New Roman" pitchFamily="18" charset="0"/>
                <a:cs typeface="Times New Roman" pitchFamily="18" charset="0"/>
              </a:rPr>
              <a:t>Dept. of Information Technology</a:t>
            </a:r>
          </a:p>
        </p:txBody>
      </p:sp>
      <p:sp>
        <p:nvSpPr>
          <p:cNvPr id="12" name="TextBox 11"/>
          <p:cNvSpPr txBox="1"/>
          <p:nvPr/>
        </p:nvSpPr>
        <p:spPr>
          <a:xfrm>
            <a:off x="437535" y="990600"/>
            <a:ext cx="8534400" cy="584775"/>
          </a:xfrm>
          <a:prstGeom prst="rect">
            <a:avLst/>
          </a:prstGeom>
          <a:noFill/>
        </p:spPr>
        <p:txBody>
          <a:bodyPr wrap="square" rtlCol="0">
            <a:spAutoFit/>
          </a:bodyPr>
          <a:lstStyle/>
          <a:p>
            <a:pPr algn="ctr"/>
            <a:r>
              <a:rPr lang="en-IN" sz="3200" b="1" dirty="0">
                <a:solidFill>
                  <a:srgbClr val="FF0000"/>
                </a:solidFill>
                <a:latin typeface="Times New Roman" pitchFamily="18" charset="0"/>
                <a:ea typeface="Cambria" panose="02040503050406030204" pitchFamily="18" charset="0"/>
                <a:cs typeface="Times New Roman" pitchFamily="18" charset="0"/>
              </a:rPr>
              <a:t>INTRODUCTION</a:t>
            </a:r>
            <a:endParaRPr lang="en-US" sz="3200" b="1" dirty="0">
              <a:solidFill>
                <a:srgbClr val="FF0000"/>
              </a:solidFill>
              <a:latin typeface="Times New Roman" pitchFamily="18" charset="0"/>
              <a:ea typeface="Cambria" panose="02040503050406030204" pitchFamily="18" charset="0"/>
              <a:cs typeface="Times New Roman" pitchFamily="18" charset="0"/>
            </a:endParaRPr>
          </a:p>
        </p:txBody>
      </p:sp>
      <p:sp>
        <p:nvSpPr>
          <p:cNvPr id="3" name="TextBox 2">
            <a:extLst>
              <a:ext uri="{FF2B5EF4-FFF2-40B4-BE49-F238E27FC236}">
                <a16:creationId xmlns:a16="http://schemas.microsoft.com/office/drawing/2014/main" id="{97DA2C28-1EF5-1802-365E-3738528ABE80}"/>
              </a:ext>
            </a:extLst>
          </p:cNvPr>
          <p:cNvSpPr txBox="1"/>
          <p:nvPr/>
        </p:nvSpPr>
        <p:spPr>
          <a:xfrm>
            <a:off x="533401" y="1752599"/>
            <a:ext cx="7696200" cy="3293209"/>
          </a:xfrm>
          <a:prstGeom prst="rect">
            <a:avLst/>
          </a:prstGeom>
          <a:noFill/>
        </p:spPr>
        <p:txBody>
          <a:bodyPr wrap="square">
            <a:spAutoFit/>
          </a:bodyPr>
          <a:lstStyle/>
          <a:p>
            <a:pPr algn="just"/>
            <a:r>
              <a:rPr lang="en-US" sz="2600" dirty="0">
                <a:latin typeface="Agency FB" panose="020B0503020202020204" pitchFamily="34" charset="0"/>
              </a:rPr>
              <a:t>The rapid evolution of electric vehicles (EVs) has sparked a paradigm shift in the automotive industry, offering cleaner and more sustainable transportation solutions. However, with innovation comes the imperative to address new challenges, one of which is the prevention of fires in electric vehicles. As the demand for EVs continues to surge, understanding and mitigating the risks associated with their unique power systems is paramount to ensuring both user safety and the continued success of electric mobility.</a:t>
            </a:r>
            <a:endParaRPr lang="en-IN" sz="2600" dirty="0">
              <a:latin typeface="Agency FB" panose="020B0503020202020204" pitchFamily="34" charset="0"/>
            </a:endParaRPr>
          </a:p>
        </p:txBody>
      </p:sp>
    </p:spTree>
    <p:extLst>
      <p:ext uri="{BB962C8B-B14F-4D97-AF65-F5344CB8AC3E}">
        <p14:creationId xmlns:p14="http://schemas.microsoft.com/office/powerpoint/2010/main" val="78109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4</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5"/>
            <a:ext cx="4495800" cy="365125"/>
          </a:xfrm>
        </p:spPr>
        <p:txBody>
          <a:bodyPr/>
          <a:lstStyle/>
          <a:p>
            <a:r>
              <a:rPr lang="en-US" b="1" dirty="0">
                <a:solidFill>
                  <a:schemeClr val="tx1"/>
                </a:solidFill>
                <a:latin typeface="Times New Roman" pitchFamily="18" charset="0"/>
                <a:cs typeface="Times New Roman" pitchFamily="18" charset="0"/>
              </a:rPr>
              <a:t>Dept. of Information Technology</a:t>
            </a:r>
          </a:p>
        </p:txBody>
      </p:sp>
      <p:sp>
        <p:nvSpPr>
          <p:cNvPr id="12" name="TextBox 11"/>
          <p:cNvSpPr txBox="1"/>
          <p:nvPr/>
        </p:nvSpPr>
        <p:spPr>
          <a:xfrm>
            <a:off x="437535" y="838200"/>
            <a:ext cx="8706465" cy="584775"/>
          </a:xfrm>
          <a:prstGeom prst="rect">
            <a:avLst/>
          </a:prstGeom>
          <a:noFill/>
        </p:spPr>
        <p:txBody>
          <a:bodyPr wrap="square" rtlCol="0">
            <a:spAutoFit/>
          </a:bodyPr>
          <a:lstStyle/>
          <a:p>
            <a:pPr algn="ctr"/>
            <a:r>
              <a:rPr lang="en-IN" sz="3200" b="1" dirty="0">
                <a:solidFill>
                  <a:srgbClr val="FF0000"/>
                </a:solidFill>
                <a:latin typeface="Times New Roman" pitchFamily="18" charset="0"/>
                <a:ea typeface="Cambria" panose="02040503050406030204" pitchFamily="18" charset="0"/>
                <a:cs typeface="Times New Roman" pitchFamily="18" charset="0"/>
              </a:rPr>
              <a:t>PROBLEM STATEMENT </a:t>
            </a:r>
            <a:endParaRPr lang="en-US" sz="3200" b="1" dirty="0">
              <a:solidFill>
                <a:srgbClr val="FF0000"/>
              </a:solidFill>
              <a:latin typeface="Times New Roman" pitchFamily="18" charset="0"/>
              <a:ea typeface="Cambria" panose="02040503050406030204" pitchFamily="18" charset="0"/>
              <a:cs typeface="Times New Roman" pitchFamily="18" charset="0"/>
            </a:endParaRPr>
          </a:p>
        </p:txBody>
      </p:sp>
      <p:sp>
        <p:nvSpPr>
          <p:cNvPr id="7" name="TextBox 6"/>
          <p:cNvSpPr txBox="1"/>
          <p:nvPr/>
        </p:nvSpPr>
        <p:spPr>
          <a:xfrm>
            <a:off x="6705600" y="304800"/>
            <a:ext cx="24384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 Product Realization </a:t>
            </a:r>
          </a:p>
        </p:txBody>
      </p:sp>
      <p:sp>
        <p:nvSpPr>
          <p:cNvPr id="4" name="TextBox 3">
            <a:extLst>
              <a:ext uri="{FF2B5EF4-FFF2-40B4-BE49-F238E27FC236}">
                <a16:creationId xmlns:a16="http://schemas.microsoft.com/office/drawing/2014/main" id="{23BEBF49-B47B-4A92-1DEC-6145B4B01A4D}"/>
              </a:ext>
            </a:extLst>
          </p:cNvPr>
          <p:cNvSpPr txBox="1"/>
          <p:nvPr/>
        </p:nvSpPr>
        <p:spPr>
          <a:xfrm>
            <a:off x="76200" y="1752600"/>
            <a:ext cx="5638800" cy="4093428"/>
          </a:xfrm>
          <a:prstGeom prst="rect">
            <a:avLst/>
          </a:prstGeom>
          <a:noFill/>
        </p:spPr>
        <p:txBody>
          <a:bodyPr wrap="square">
            <a:spAutoFit/>
          </a:bodyPr>
          <a:lstStyle/>
          <a:p>
            <a:pPr algn="just"/>
            <a:r>
              <a:rPr lang="en-US" sz="2600" dirty="0">
                <a:latin typeface="Agency FB" panose="020B0503020202020204" pitchFamily="34" charset="0"/>
              </a:rPr>
              <a:t>The problem statement focuses on identifying and addressing the key factors contributing to fire incidents in electric vehicles. This includes understanding the underlying causes such as thermal runaway, electrical faults, external impacts, and charging infrastructure vulnerabilities. Additionally, the lack of standardized safety protocols and guidelines specific to EVs exacerbates the challenge of mitigating fire risks effectively.</a:t>
            </a:r>
            <a:endParaRPr lang="en-IN" sz="2600" dirty="0">
              <a:latin typeface="Agency FB" panose="020B0503020202020204" pitchFamily="34" charset="0"/>
            </a:endParaRPr>
          </a:p>
        </p:txBody>
      </p:sp>
      <p:pic>
        <p:nvPicPr>
          <p:cNvPr id="6" name="Picture 5">
            <a:extLst>
              <a:ext uri="{FF2B5EF4-FFF2-40B4-BE49-F238E27FC236}">
                <a16:creationId xmlns:a16="http://schemas.microsoft.com/office/drawing/2014/main" id="{241DCFC3-74F6-DE79-2D0A-54E5C4CC1918}"/>
              </a:ext>
            </a:extLst>
          </p:cNvPr>
          <p:cNvPicPr>
            <a:picLocks noChangeAspect="1"/>
          </p:cNvPicPr>
          <p:nvPr/>
        </p:nvPicPr>
        <p:blipFill>
          <a:blip r:embed="rId2"/>
          <a:stretch>
            <a:fillRect/>
          </a:stretch>
        </p:blipFill>
        <p:spPr>
          <a:xfrm>
            <a:off x="5797063" y="2283252"/>
            <a:ext cx="3200399" cy="2590800"/>
          </a:xfrm>
          <a:prstGeom prst="rect">
            <a:avLst/>
          </a:prstGeom>
        </p:spPr>
      </p:pic>
    </p:spTree>
    <p:extLst>
      <p:ext uri="{BB962C8B-B14F-4D97-AF65-F5344CB8AC3E}">
        <p14:creationId xmlns:p14="http://schemas.microsoft.com/office/powerpoint/2010/main" val="291556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Times New Roman" pitchFamily="18" charset="0"/>
                <a:ea typeface="Cambria" panose="02040503050406030204" pitchFamily="18" charset="0"/>
                <a:cs typeface="Times New Roman" pitchFamily="18" charset="0"/>
              </a:rPr>
              <a:pPr/>
              <a:t>5</a:t>
            </a:fld>
            <a:endParaRPr lang="en-US" b="1" dirty="0">
              <a:solidFill>
                <a:schemeClr val="tx1"/>
              </a:solidFill>
              <a:latin typeface="Times New Roman" pitchFamily="18" charset="0"/>
              <a:ea typeface="Cambria" panose="02040503050406030204" pitchFamily="18" charset="0"/>
              <a:cs typeface="Times New Roman" pitchFamily="18" charset="0"/>
            </a:endParaRPr>
          </a:p>
        </p:txBody>
      </p:sp>
      <p:sp>
        <p:nvSpPr>
          <p:cNvPr id="11" name="Footer Placeholder 10"/>
          <p:cNvSpPr>
            <a:spLocks noGrp="1"/>
          </p:cNvSpPr>
          <p:nvPr>
            <p:ph type="ftr" sz="quarter" idx="11"/>
          </p:nvPr>
        </p:nvSpPr>
        <p:spPr>
          <a:xfrm>
            <a:off x="2667000" y="6502301"/>
            <a:ext cx="4495800" cy="365125"/>
          </a:xfrm>
        </p:spPr>
        <p:txBody>
          <a:bodyPr/>
          <a:lstStyle/>
          <a:p>
            <a:r>
              <a:rPr lang="en-US" b="1" dirty="0">
                <a:solidFill>
                  <a:schemeClr val="tx1"/>
                </a:solidFill>
                <a:latin typeface="Times New Roman" pitchFamily="18" charset="0"/>
                <a:cs typeface="Times New Roman" pitchFamily="18" charset="0"/>
              </a:rPr>
              <a:t>Dept. of Information </a:t>
            </a:r>
            <a:r>
              <a:rPr lang="en-US" b="1" dirty="0" err="1">
                <a:solidFill>
                  <a:schemeClr val="tx1"/>
                </a:solidFill>
                <a:latin typeface="Times New Roman" pitchFamily="18" charset="0"/>
                <a:cs typeface="Times New Roman" pitchFamily="18" charset="0"/>
              </a:rPr>
              <a:t>Technoogy</a:t>
            </a:r>
            <a:endParaRPr lang="en-US" b="1" dirty="0">
              <a:solidFill>
                <a:schemeClr val="tx1"/>
              </a:solidFill>
              <a:latin typeface="Times New Roman" pitchFamily="18" charset="0"/>
              <a:cs typeface="Times New Roman" pitchFamily="18" charset="0"/>
            </a:endParaRPr>
          </a:p>
        </p:txBody>
      </p:sp>
      <p:sp>
        <p:nvSpPr>
          <p:cNvPr id="12" name="TextBox 11"/>
          <p:cNvSpPr txBox="1"/>
          <p:nvPr/>
        </p:nvSpPr>
        <p:spPr>
          <a:xfrm>
            <a:off x="437535" y="990600"/>
            <a:ext cx="8534400" cy="584775"/>
          </a:xfrm>
          <a:prstGeom prst="rect">
            <a:avLst/>
          </a:prstGeom>
          <a:noFill/>
        </p:spPr>
        <p:txBody>
          <a:bodyPr wrap="square" rtlCol="0">
            <a:spAutoFit/>
          </a:bodyPr>
          <a:lstStyle/>
          <a:p>
            <a:pPr algn="ctr"/>
            <a:r>
              <a:rPr lang="en-US" sz="3200" b="1" dirty="0">
                <a:solidFill>
                  <a:srgbClr val="FF0000"/>
                </a:solidFill>
                <a:latin typeface="Times New Roman" pitchFamily="18" charset="0"/>
                <a:ea typeface="Cambria" panose="02040503050406030204" pitchFamily="18" charset="0"/>
                <a:cs typeface="Times New Roman" pitchFamily="18" charset="0"/>
              </a:rPr>
              <a:t>APPLICATIONS</a:t>
            </a:r>
          </a:p>
        </p:txBody>
      </p:sp>
      <p:sp>
        <p:nvSpPr>
          <p:cNvPr id="7" name="TextBox 6"/>
          <p:cNvSpPr txBox="1"/>
          <p:nvPr/>
        </p:nvSpPr>
        <p:spPr>
          <a:xfrm>
            <a:off x="6362700" y="230998"/>
            <a:ext cx="3886200" cy="646331"/>
          </a:xfrm>
          <a:prstGeom prst="rect">
            <a:avLst/>
          </a:prstGeom>
          <a:noFill/>
        </p:spPr>
        <p:txBody>
          <a:bodyPr wrap="square" rtlCol="0">
            <a:spAutoFit/>
          </a:bodyPr>
          <a:lstStyle/>
          <a:p>
            <a:pPr algn="just"/>
            <a:r>
              <a:rPr lang="en-IN" b="1" dirty="0">
                <a:latin typeface="Agency FB" panose="020B0503020202020204" pitchFamily="34" charset="0"/>
              </a:rPr>
              <a:t>A8024 – Product Realisation</a:t>
            </a:r>
            <a:endParaRPr lang="en-US" b="1" dirty="0">
              <a:latin typeface="Agency FB" panose="020B0503020202020204" pitchFamily="34" charset="0"/>
              <a:ea typeface="Cambria" panose="02040503050406030204" pitchFamily="18" charset="0"/>
            </a:endParaRPr>
          </a:p>
          <a:p>
            <a:pPr algn="just"/>
            <a:endParaRPr lang="en-US" b="1" dirty="0">
              <a:latin typeface="Agency FB" panose="020B0503020202020204" pitchFamily="34" charset="0"/>
              <a:ea typeface="Cambria" panose="02040503050406030204" pitchFamily="18" charset="0"/>
            </a:endParaRPr>
          </a:p>
        </p:txBody>
      </p:sp>
      <p:sp>
        <p:nvSpPr>
          <p:cNvPr id="6" name="TextBox 5">
            <a:extLst>
              <a:ext uri="{FF2B5EF4-FFF2-40B4-BE49-F238E27FC236}">
                <a16:creationId xmlns:a16="http://schemas.microsoft.com/office/drawing/2014/main" id="{987BB87B-1FBA-C142-DC53-8837DDAF2330}"/>
              </a:ext>
            </a:extLst>
          </p:cNvPr>
          <p:cNvSpPr txBox="1"/>
          <p:nvPr/>
        </p:nvSpPr>
        <p:spPr>
          <a:xfrm>
            <a:off x="-23446" y="2987997"/>
            <a:ext cx="5486400" cy="800219"/>
          </a:xfrm>
          <a:prstGeom prst="rect">
            <a:avLst/>
          </a:prstGeom>
          <a:noFill/>
        </p:spPr>
        <p:txBody>
          <a:bodyPr wrap="square">
            <a:spAutoFit/>
          </a:bodyPr>
          <a:lstStyle/>
          <a:p>
            <a:r>
              <a:rPr lang="en-IN" sz="2000" b="1" dirty="0"/>
              <a:t>*</a:t>
            </a:r>
            <a:r>
              <a:rPr lang="en-IN" sz="2600" b="1" dirty="0">
                <a:latin typeface="Agency FB" panose="020B0503020202020204" pitchFamily="34" charset="0"/>
              </a:rPr>
              <a:t>Reduced Pollution</a:t>
            </a:r>
          </a:p>
          <a:p>
            <a:endParaRPr lang="en-IN" sz="2000" dirty="0">
              <a:latin typeface="Agency FB" panose="020B0503020202020204" pitchFamily="34" charset="0"/>
            </a:endParaRPr>
          </a:p>
        </p:txBody>
      </p:sp>
      <p:pic>
        <p:nvPicPr>
          <p:cNvPr id="2" name="Picture 1">
            <a:extLst>
              <a:ext uri="{FF2B5EF4-FFF2-40B4-BE49-F238E27FC236}">
                <a16:creationId xmlns:a16="http://schemas.microsoft.com/office/drawing/2014/main" id="{D9F95881-97B4-7A4C-3B55-1A00650976B7}"/>
              </a:ext>
            </a:extLst>
          </p:cNvPr>
          <p:cNvPicPr>
            <a:picLocks noChangeAspect="1"/>
          </p:cNvPicPr>
          <p:nvPr/>
        </p:nvPicPr>
        <p:blipFill>
          <a:blip r:embed="rId2"/>
          <a:stretch>
            <a:fillRect/>
          </a:stretch>
        </p:blipFill>
        <p:spPr>
          <a:xfrm>
            <a:off x="5486400" y="1626567"/>
            <a:ext cx="3676135" cy="2590800"/>
          </a:xfrm>
          <a:prstGeom prst="rect">
            <a:avLst/>
          </a:prstGeom>
        </p:spPr>
      </p:pic>
      <p:sp>
        <p:nvSpPr>
          <p:cNvPr id="4" name="TextBox 3">
            <a:extLst>
              <a:ext uri="{FF2B5EF4-FFF2-40B4-BE49-F238E27FC236}">
                <a16:creationId xmlns:a16="http://schemas.microsoft.com/office/drawing/2014/main" id="{9E32B5E3-0EA5-64C1-7E06-7B7C7FF468F3}"/>
              </a:ext>
            </a:extLst>
          </p:cNvPr>
          <p:cNvSpPr txBox="1"/>
          <p:nvPr/>
        </p:nvSpPr>
        <p:spPr>
          <a:xfrm>
            <a:off x="0" y="2307792"/>
            <a:ext cx="8943664" cy="492443"/>
          </a:xfrm>
          <a:prstGeom prst="rect">
            <a:avLst/>
          </a:prstGeom>
          <a:noFill/>
        </p:spPr>
        <p:txBody>
          <a:bodyPr wrap="square">
            <a:spAutoFit/>
          </a:bodyPr>
          <a:lstStyle/>
          <a:p>
            <a:r>
              <a:rPr lang="en-IN" sz="2600" b="1" dirty="0">
                <a:latin typeface="Agency FB" panose="020B0503020202020204" pitchFamily="34" charset="0"/>
              </a:rPr>
              <a:t>*Cost Savings</a:t>
            </a:r>
          </a:p>
        </p:txBody>
      </p:sp>
      <p:sp>
        <p:nvSpPr>
          <p:cNvPr id="3" name="TextBox 2">
            <a:extLst>
              <a:ext uri="{FF2B5EF4-FFF2-40B4-BE49-F238E27FC236}">
                <a16:creationId xmlns:a16="http://schemas.microsoft.com/office/drawing/2014/main" id="{1AFEC322-3D58-223F-EB8D-8BD5DF7AF3A1}"/>
              </a:ext>
            </a:extLst>
          </p:cNvPr>
          <p:cNvSpPr txBox="1"/>
          <p:nvPr/>
        </p:nvSpPr>
        <p:spPr>
          <a:xfrm>
            <a:off x="0" y="1587892"/>
            <a:ext cx="8084457" cy="892552"/>
          </a:xfrm>
          <a:prstGeom prst="rect">
            <a:avLst/>
          </a:prstGeom>
          <a:noFill/>
        </p:spPr>
        <p:txBody>
          <a:bodyPr wrap="square">
            <a:spAutoFit/>
          </a:bodyPr>
          <a:lstStyle/>
          <a:p>
            <a:r>
              <a:rPr lang="en-IN" sz="2600" dirty="0">
                <a:latin typeface="Agency FB" panose="020B0503020202020204" pitchFamily="34" charset="0"/>
              </a:rPr>
              <a:t>*</a:t>
            </a:r>
            <a:r>
              <a:rPr lang="en-IN" sz="2600" b="1" dirty="0">
                <a:latin typeface="Agency FB" panose="020B0503020202020204" pitchFamily="34" charset="0"/>
              </a:rPr>
              <a:t>Economic Growth</a:t>
            </a:r>
          </a:p>
          <a:p>
            <a:pPr algn="just"/>
            <a:r>
              <a:rPr lang="en-IN" sz="2600" dirty="0">
                <a:latin typeface="Agency FB" panose="020B0503020202020204" pitchFamily="34" charset="0"/>
              </a:rPr>
              <a:t>.</a:t>
            </a:r>
          </a:p>
        </p:txBody>
      </p:sp>
    </p:spTree>
    <p:extLst>
      <p:ext uri="{BB962C8B-B14F-4D97-AF65-F5344CB8AC3E}">
        <p14:creationId xmlns:p14="http://schemas.microsoft.com/office/powerpoint/2010/main" val="292018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Times New Roman" pitchFamily="18" charset="0"/>
                <a:ea typeface="Cambria" panose="02040503050406030204" pitchFamily="18" charset="0"/>
                <a:cs typeface="Times New Roman" pitchFamily="18" charset="0"/>
              </a:rPr>
              <a:pPr/>
              <a:t>6</a:t>
            </a:fld>
            <a:endParaRPr lang="en-US" b="1" dirty="0">
              <a:solidFill>
                <a:schemeClr val="tx1"/>
              </a:solidFill>
              <a:latin typeface="Times New Roman" pitchFamily="18" charset="0"/>
              <a:ea typeface="Cambria" panose="02040503050406030204" pitchFamily="18" charset="0"/>
              <a:cs typeface="Times New Roman" pitchFamily="18" charset="0"/>
            </a:endParaRPr>
          </a:p>
        </p:txBody>
      </p:sp>
      <p:sp>
        <p:nvSpPr>
          <p:cNvPr id="11" name="Footer Placeholder 10"/>
          <p:cNvSpPr>
            <a:spLocks noGrp="1"/>
          </p:cNvSpPr>
          <p:nvPr>
            <p:ph type="ftr" sz="quarter" idx="11"/>
          </p:nvPr>
        </p:nvSpPr>
        <p:spPr>
          <a:xfrm>
            <a:off x="2667000" y="6502301"/>
            <a:ext cx="4495800" cy="365125"/>
          </a:xfrm>
        </p:spPr>
        <p:txBody>
          <a:bodyPr/>
          <a:lstStyle/>
          <a:p>
            <a:r>
              <a:rPr lang="en-US" b="1" dirty="0">
                <a:solidFill>
                  <a:schemeClr val="tx1"/>
                </a:solidFill>
                <a:latin typeface="Times New Roman" pitchFamily="18" charset="0"/>
                <a:cs typeface="Times New Roman" pitchFamily="18" charset="0"/>
              </a:rPr>
              <a:t>Dept. of Information Technology</a:t>
            </a:r>
          </a:p>
        </p:txBody>
      </p:sp>
      <p:sp>
        <p:nvSpPr>
          <p:cNvPr id="12" name="TextBox 11"/>
          <p:cNvSpPr txBox="1"/>
          <p:nvPr/>
        </p:nvSpPr>
        <p:spPr>
          <a:xfrm>
            <a:off x="152400" y="1022338"/>
            <a:ext cx="8534400" cy="584775"/>
          </a:xfrm>
          <a:prstGeom prst="rect">
            <a:avLst/>
          </a:prstGeom>
          <a:noFill/>
        </p:spPr>
        <p:txBody>
          <a:bodyPr wrap="square" rtlCol="0">
            <a:spAutoFit/>
          </a:bodyPr>
          <a:lstStyle/>
          <a:p>
            <a:pPr algn="ctr"/>
            <a:r>
              <a:rPr lang="en-US" sz="3200" b="1" dirty="0">
                <a:solidFill>
                  <a:srgbClr val="FF0000"/>
                </a:solidFill>
                <a:latin typeface="Times New Roman" pitchFamily="18" charset="0"/>
                <a:ea typeface="Cambria" panose="02040503050406030204" pitchFamily="18" charset="0"/>
                <a:cs typeface="Times New Roman" pitchFamily="18" charset="0"/>
              </a:rPr>
              <a:t>  BLOCK DIAGRAM </a:t>
            </a:r>
          </a:p>
        </p:txBody>
      </p:sp>
      <p:sp>
        <p:nvSpPr>
          <p:cNvPr id="7" name="TextBox 6"/>
          <p:cNvSpPr txBox="1"/>
          <p:nvPr/>
        </p:nvSpPr>
        <p:spPr>
          <a:xfrm>
            <a:off x="6515100" y="258324"/>
            <a:ext cx="3962400" cy="646331"/>
          </a:xfrm>
          <a:prstGeom prst="rect">
            <a:avLst/>
          </a:prstGeom>
          <a:noFill/>
        </p:spPr>
        <p:txBody>
          <a:bodyPr wrap="square" rtlCol="0">
            <a:spAutoFit/>
          </a:bodyPr>
          <a:lstStyle/>
          <a:p>
            <a:pPr algn="just"/>
            <a:r>
              <a:rPr lang="en-IN" b="1" dirty="0">
                <a:latin typeface="Agency FB" panose="020B0503020202020204" pitchFamily="34" charset="0"/>
              </a:rPr>
              <a:t>A8024 -  Product Realisation</a:t>
            </a:r>
            <a:r>
              <a:rPr lang="en-US" b="1" dirty="0">
                <a:latin typeface="Agency FB" panose="020B0503020202020204" pitchFamily="34" charset="0"/>
                <a:ea typeface="Cambria" panose="02040503050406030204" pitchFamily="18" charset="0"/>
              </a:rPr>
              <a:t> </a:t>
            </a:r>
          </a:p>
          <a:p>
            <a:pPr algn="just"/>
            <a:endParaRPr lang="en-US" b="1" dirty="0">
              <a:latin typeface="Agency FB" panose="020B0503020202020204" pitchFamily="34" charset="0"/>
              <a:ea typeface="Cambria" panose="02040503050406030204" pitchFamily="18" charset="0"/>
            </a:endParaRPr>
          </a:p>
        </p:txBody>
      </p:sp>
      <p:pic>
        <p:nvPicPr>
          <p:cNvPr id="2" name="Picture 1">
            <a:extLst>
              <a:ext uri="{FF2B5EF4-FFF2-40B4-BE49-F238E27FC236}">
                <a16:creationId xmlns:a16="http://schemas.microsoft.com/office/drawing/2014/main" id="{2B6BEAD8-E2AF-5197-F4EC-D8BC91600F0B}"/>
              </a:ext>
            </a:extLst>
          </p:cNvPr>
          <p:cNvPicPr>
            <a:picLocks noChangeAspect="1"/>
          </p:cNvPicPr>
          <p:nvPr/>
        </p:nvPicPr>
        <p:blipFill>
          <a:blip r:embed="rId2"/>
          <a:stretch>
            <a:fillRect/>
          </a:stretch>
        </p:blipFill>
        <p:spPr>
          <a:xfrm>
            <a:off x="1524000" y="2129058"/>
            <a:ext cx="5848350" cy="3824287"/>
          </a:xfrm>
          <a:prstGeom prst="rect">
            <a:avLst/>
          </a:prstGeom>
        </p:spPr>
      </p:pic>
    </p:spTree>
    <p:extLst>
      <p:ext uri="{BB962C8B-B14F-4D97-AF65-F5344CB8AC3E}">
        <p14:creationId xmlns:p14="http://schemas.microsoft.com/office/powerpoint/2010/main" val="165240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Times New Roman" pitchFamily="18" charset="0"/>
                <a:ea typeface="Cambria" panose="02040503050406030204" pitchFamily="18" charset="0"/>
                <a:cs typeface="Times New Roman" pitchFamily="18" charset="0"/>
              </a:rPr>
              <a:pPr/>
              <a:t>7</a:t>
            </a:fld>
            <a:endParaRPr lang="en-US" b="1" dirty="0">
              <a:solidFill>
                <a:schemeClr val="tx1"/>
              </a:solidFill>
              <a:latin typeface="Times New Roman" pitchFamily="18" charset="0"/>
              <a:ea typeface="Cambria" panose="02040503050406030204" pitchFamily="18" charset="0"/>
              <a:cs typeface="Times New Roman" pitchFamily="18" charset="0"/>
            </a:endParaRPr>
          </a:p>
        </p:txBody>
      </p:sp>
      <p:sp>
        <p:nvSpPr>
          <p:cNvPr id="11" name="Footer Placeholder 10"/>
          <p:cNvSpPr>
            <a:spLocks noGrp="1"/>
          </p:cNvSpPr>
          <p:nvPr>
            <p:ph type="ftr" sz="quarter" idx="11"/>
          </p:nvPr>
        </p:nvSpPr>
        <p:spPr>
          <a:xfrm>
            <a:off x="2667000" y="6532203"/>
            <a:ext cx="4495800" cy="365125"/>
          </a:xfrm>
        </p:spPr>
        <p:txBody>
          <a:bodyPr/>
          <a:lstStyle/>
          <a:p>
            <a:r>
              <a:rPr lang="en-US" b="1" dirty="0">
                <a:solidFill>
                  <a:schemeClr val="tx1"/>
                </a:solidFill>
                <a:latin typeface="Times New Roman" pitchFamily="18" charset="0"/>
                <a:cs typeface="Times New Roman" pitchFamily="18" charset="0"/>
              </a:rPr>
              <a:t>Dept. of Information Technology</a:t>
            </a:r>
          </a:p>
        </p:txBody>
      </p:sp>
      <p:sp>
        <p:nvSpPr>
          <p:cNvPr id="12" name="TextBox 11"/>
          <p:cNvSpPr txBox="1"/>
          <p:nvPr/>
        </p:nvSpPr>
        <p:spPr>
          <a:xfrm>
            <a:off x="29308" y="1036398"/>
            <a:ext cx="8534400" cy="584775"/>
          </a:xfrm>
          <a:prstGeom prst="rect">
            <a:avLst/>
          </a:prstGeom>
          <a:noFill/>
        </p:spPr>
        <p:txBody>
          <a:bodyPr wrap="square" rtlCol="0">
            <a:spAutoFit/>
          </a:bodyPr>
          <a:lstStyle/>
          <a:p>
            <a:pPr algn="ctr"/>
            <a:r>
              <a:rPr lang="en-US" sz="3200" b="1" dirty="0">
                <a:solidFill>
                  <a:srgbClr val="FF0000"/>
                </a:solidFill>
                <a:latin typeface="Times New Roman" pitchFamily="18" charset="0"/>
                <a:ea typeface="Cambria" panose="02040503050406030204" pitchFamily="18" charset="0"/>
                <a:cs typeface="Times New Roman" pitchFamily="18" charset="0"/>
              </a:rPr>
              <a:t>PROPOSED SOLUTIONS</a:t>
            </a:r>
          </a:p>
        </p:txBody>
      </p:sp>
      <p:sp>
        <p:nvSpPr>
          <p:cNvPr id="7" name="TextBox 6"/>
          <p:cNvSpPr txBox="1"/>
          <p:nvPr/>
        </p:nvSpPr>
        <p:spPr>
          <a:xfrm>
            <a:off x="6705600" y="304800"/>
            <a:ext cx="24384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 Product Realization </a:t>
            </a:r>
          </a:p>
        </p:txBody>
      </p:sp>
      <p:sp>
        <p:nvSpPr>
          <p:cNvPr id="4" name="TextBox 3">
            <a:extLst>
              <a:ext uri="{FF2B5EF4-FFF2-40B4-BE49-F238E27FC236}">
                <a16:creationId xmlns:a16="http://schemas.microsoft.com/office/drawing/2014/main" id="{087CCDF0-E4F0-2341-63E1-628A4076B37C}"/>
              </a:ext>
            </a:extLst>
          </p:cNvPr>
          <p:cNvSpPr txBox="1"/>
          <p:nvPr/>
        </p:nvSpPr>
        <p:spPr>
          <a:xfrm>
            <a:off x="457200" y="1891843"/>
            <a:ext cx="8001000" cy="3693319"/>
          </a:xfrm>
          <a:prstGeom prst="rect">
            <a:avLst/>
          </a:prstGeom>
          <a:noFill/>
        </p:spPr>
        <p:txBody>
          <a:bodyPr wrap="square">
            <a:spAutoFit/>
          </a:bodyPr>
          <a:lstStyle/>
          <a:p>
            <a:r>
              <a:rPr lang="en-IN" sz="2400" dirty="0"/>
              <a:t>• </a:t>
            </a:r>
            <a:r>
              <a:rPr lang="en-IN" sz="2600" dirty="0">
                <a:latin typeface="Agency FB" panose="020B0503020202020204" pitchFamily="34" charset="0"/>
              </a:rPr>
              <a:t>Thermal management in electric vehicles.</a:t>
            </a:r>
          </a:p>
          <a:p>
            <a:endParaRPr lang="en-IN" sz="2600" dirty="0">
              <a:latin typeface="Agency FB" panose="020B0503020202020204" pitchFamily="34" charset="0"/>
            </a:endParaRPr>
          </a:p>
          <a:p>
            <a:r>
              <a:rPr lang="en-IN" sz="2600" dirty="0">
                <a:latin typeface="Agency FB" panose="020B0503020202020204" pitchFamily="34" charset="0"/>
              </a:rPr>
              <a:t>•Battery thermal management.</a:t>
            </a:r>
          </a:p>
          <a:p>
            <a:endParaRPr lang="en-IN" sz="2600" dirty="0">
              <a:latin typeface="Agency FB" panose="020B0503020202020204" pitchFamily="34" charset="0"/>
            </a:endParaRPr>
          </a:p>
          <a:p>
            <a:r>
              <a:rPr lang="en-IN" sz="2600" dirty="0">
                <a:latin typeface="Agency FB" panose="020B0503020202020204" pitchFamily="34" charset="0"/>
              </a:rPr>
              <a:t>•Cooling loop in electric vehicles.</a:t>
            </a:r>
          </a:p>
          <a:p>
            <a:endParaRPr lang="en-IN" sz="2600" dirty="0">
              <a:latin typeface="Agency FB" panose="020B0503020202020204" pitchFamily="34" charset="0"/>
            </a:endParaRPr>
          </a:p>
          <a:p>
            <a:pPr algn="just"/>
            <a:r>
              <a:rPr lang="en-IN" sz="2600" dirty="0">
                <a:latin typeface="Agency FB" panose="020B0503020202020204" pitchFamily="34" charset="0"/>
              </a:rPr>
              <a:t>•The project is to monitor the battery temperature and smoke detection to alert the electric vehicle user’s via smart phone notification, alarm and also to cut off the electric vehicle to avoid further damages.</a:t>
            </a:r>
          </a:p>
        </p:txBody>
      </p:sp>
    </p:spTree>
    <p:extLst>
      <p:ext uri="{BB962C8B-B14F-4D97-AF65-F5344CB8AC3E}">
        <p14:creationId xmlns:p14="http://schemas.microsoft.com/office/powerpoint/2010/main" val="105656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Times New Roman" pitchFamily="18" charset="0"/>
                <a:ea typeface="Cambria" panose="02040503050406030204" pitchFamily="18" charset="0"/>
                <a:cs typeface="Times New Roman" pitchFamily="18" charset="0"/>
              </a:rPr>
              <a:pPr/>
              <a:t>8</a:t>
            </a:fld>
            <a:endParaRPr lang="en-US" b="1" dirty="0">
              <a:solidFill>
                <a:schemeClr val="tx1"/>
              </a:solidFill>
              <a:latin typeface="Times New Roman" pitchFamily="18" charset="0"/>
              <a:ea typeface="Cambria" panose="02040503050406030204" pitchFamily="18" charset="0"/>
              <a:cs typeface="Times New Roman"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Times New Roman" pitchFamily="18" charset="0"/>
                <a:cs typeface="Times New Roman" pitchFamily="18" charset="0"/>
              </a:rPr>
              <a:t>Dept. of Information Technology</a:t>
            </a:r>
          </a:p>
        </p:txBody>
      </p:sp>
      <p:sp>
        <p:nvSpPr>
          <p:cNvPr id="12" name="TextBox 11"/>
          <p:cNvSpPr txBox="1"/>
          <p:nvPr/>
        </p:nvSpPr>
        <p:spPr>
          <a:xfrm>
            <a:off x="457200" y="990600"/>
            <a:ext cx="8534400"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WORKING OF PRODUCT </a:t>
            </a:r>
          </a:p>
        </p:txBody>
      </p:sp>
      <p:sp>
        <p:nvSpPr>
          <p:cNvPr id="7" name="TextBox 6"/>
          <p:cNvSpPr txBox="1"/>
          <p:nvPr/>
        </p:nvSpPr>
        <p:spPr>
          <a:xfrm>
            <a:off x="6705600" y="304800"/>
            <a:ext cx="24384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 Product Realization </a:t>
            </a:r>
          </a:p>
        </p:txBody>
      </p:sp>
      <p:pic>
        <p:nvPicPr>
          <p:cNvPr id="3" name="Picture 2">
            <a:extLst>
              <a:ext uri="{FF2B5EF4-FFF2-40B4-BE49-F238E27FC236}">
                <a16:creationId xmlns:a16="http://schemas.microsoft.com/office/drawing/2014/main" id="{9AA67D02-FB7A-FFC8-91FC-910204317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057548"/>
            <a:ext cx="3750654" cy="2524125"/>
          </a:xfrm>
          <a:prstGeom prst="rect">
            <a:avLst/>
          </a:prstGeom>
        </p:spPr>
      </p:pic>
      <p:sp>
        <p:nvSpPr>
          <p:cNvPr id="6" name="TextBox 5">
            <a:extLst>
              <a:ext uri="{FF2B5EF4-FFF2-40B4-BE49-F238E27FC236}">
                <a16:creationId xmlns:a16="http://schemas.microsoft.com/office/drawing/2014/main" id="{55799EA2-000D-0940-639B-C8B061955B84}"/>
              </a:ext>
            </a:extLst>
          </p:cNvPr>
          <p:cNvSpPr txBox="1"/>
          <p:nvPr/>
        </p:nvSpPr>
        <p:spPr>
          <a:xfrm>
            <a:off x="135546" y="1843954"/>
            <a:ext cx="5265057" cy="3693319"/>
          </a:xfrm>
          <a:prstGeom prst="rect">
            <a:avLst/>
          </a:prstGeom>
          <a:noFill/>
        </p:spPr>
        <p:txBody>
          <a:bodyPr wrap="square">
            <a:spAutoFit/>
          </a:bodyPr>
          <a:lstStyle/>
          <a:p>
            <a:pPr algn="just"/>
            <a:r>
              <a:rPr lang="en-US" sz="2600" dirty="0"/>
              <a:t>•</a:t>
            </a:r>
            <a:r>
              <a:rPr lang="en-US" sz="2600" dirty="0" err="1">
                <a:latin typeface="Agency FB" panose="020B0503020202020204" pitchFamily="34" charset="0"/>
              </a:rPr>
              <a:t>Usually,the</a:t>
            </a:r>
            <a:r>
              <a:rPr lang="en-US" sz="2600" dirty="0">
                <a:latin typeface="Agency FB" panose="020B0503020202020204" pitchFamily="34" charset="0"/>
              </a:rPr>
              <a:t> cooling system regulates the vehicle temperature. </a:t>
            </a:r>
          </a:p>
          <a:p>
            <a:pPr algn="just"/>
            <a:endParaRPr lang="en-US" sz="2600" dirty="0">
              <a:latin typeface="Agency FB" panose="020B0503020202020204" pitchFamily="34" charset="0"/>
            </a:endParaRPr>
          </a:p>
          <a:p>
            <a:pPr algn="just"/>
            <a:r>
              <a:rPr lang="en-US" sz="2600" dirty="0">
                <a:latin typeface="Agency FB" panose="020B0503020202020204" pitchFamily="34" charset="0"/>
              </a:rPr>
              <a:t>•In cooling loop, </a:t>
            </a:r>
            <a:r>
              <a:rPr lang="en-US" sz="2600" dirty="0" err="1">
                <a:latin typeface="Agency FB" panose="020B0503020202020204" pitchFamily="34" charset="0"/>
              </a:rPr>
              <a:t>acoolant</a:t>
            </a:r>
            <a:r>
              <a:rPr lang="en-US" sz="2600" dirty="0">
                <a:latin typeface="Agency FB" panose="020B0503020202020204" pitchFamily="34" charset="0"/>
              </a:rPr>
              <a:t> is circulated using an electric pump to cool the batteries.</a:t>
            </a:r>
          </a:p>
          <a:p>
            <a:pPr algn="just"/>
            <a:endParaRPr lang="en-US" sz="2600" dirty="0">
              <a:latin typeface="Agency FB" panose="020B0503020202020204" pitchFamily="34" charset="0"/>
            </a:endParaRPr>
          </a:p>
          <a:p>
            <a:pPr algn="just"/>
            <a:r>
              <a:rPr lang="en-US" sz="2600" dirty="0">
                <a:latin typeface="Agency FB" panose="020B0503020202020204" pitchFamily="34" charset="0"/>
              </a:rPr>
              <a:t> •The air conditioning system used in electric vehicles to cool down the systems within the cooling loop.</a:t>
            </a:r>
            <a:endParaRPr lang="en-IN" sz="2600" dirty="0">
              <a:latin typeface="Agency FB" panose="020B0503020202020204" pitchFamily="34" charset="0"/>
            </a:endParaRPr>
          </a:p>
        </p:txBody>
      </p:sp>
    </p:spTree>
    <p:extLst>
      <p:ext uri="{BB962C8B-B14F-4D97-AF65-F5344CB8AC3E}">
        <p14:creationId xmlns:p14="http://schemas.microsoft.com/office/powerpoint/2010/main" val="190072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r>
              <a:rPr lang="en-US" b="1" dirty="0">
                <a:solidFill>
                  <a:schemeClr val="tx1"/>
                </a:solidFill>
                <a:latin typeface="Times New Roman" pitchFamily="18" charset="0"/>
                <a:ea typeface="Cambria" panose="02040503050406030204" pitchFamily="18" charset="0"/>
                <a:cs typeface="Times New Roman" pitchFamily="18" charset="0"/>
              </a:rPr>
              <a:t>8/5/2024</a:t>
            </a: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Times New Roman" pitchFamily="18" charset="0"/>
                <a:ea typeface="Cambria" panose="02040503050406030204" pitchFamily="18" charset="0"/>
                <a:cs typeface="Times New Roman" pitchFamily="18" charset="0"/>
              </a:rPr>
              <a:pPr/>
              <a:t>9</a:t>
            </a:fld>
            <a:endParaRPr lang="en-US" b="1" dirty="0">
              <a:solidFill>
                <a:schemeClr val="tx1"/>
              </a:solidFill>
              <a:latin typeface="Times New Roman" pitchFamily="18" charset="0"/>
              <a:ea typeface="Cambria" panose="02040503050406030204" pitchFamily="18" charset="0"/>
              <a:cs typeface="Times New Roman"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Times New Roman" pitchFamily="18" charset="0"/>
                <a:cs typeface="Times New Roman" pitchFamily="18" charset="0"/>
              </a:rPr>
              <a:t>Dept. of Information Technology</a:t>
            </a:r>
          </a:p>
        </p:txBody>
      </p:sp>
      <p:sp>
        <p:nvSpPr>
          <p:cNvPr id="12" name="TextBox 11"/>
          <p:cNvSpPr txBox="1"/>
          <p:nvPr/>
        </p:nvSpPr>
        <p:spPr>
          <a:xfrm>
            <a:off x="437535" y="990600"/>
            <a:ext cx="8534400" cy="584775"/>
          </a:xfrm>
          <a:prstGeom prst="rect">
            <a:avLst/>
          </a:prstGeom>
          <a:noFill/>
        </p:spPr>
        <p:txBody>
          <a:bodyPr wrap="square" rtlCol="0">
            <a:spAutoFit/>
          </a:bodyPr>
          <a:lstStyle/>
          <a:p>
            <a:pPr algn="ctr"/>
            <a:r>
              <a:rPr lang="en-IN" sz="3200" b="1" dirty="0">
                <a:solidFill>
                  <a:srgbClr val="FF0000"/>
                </a:solidFill>
                <a:latin typeface="Times New Roman" pitchFamily="18" charset="0"/>
                <a:ea typeface="Cambria" panose="02040503050406030204" pitchFamily="18" charset="0"/>
                <a:cs typeface="Times New Roman" pitchFamily="18" charset="0"/>
              </a:rPr>
              <a:t>PRODUCT PICTURE</a:t>
            </a:r>
            <a:endParaRPr lang="en-US" sz="3200" b="1" dirty="0">
              <a:solidFill>
                <a:srgbClr val="FF0000"/>
              </a:solidFill>
              <a:latin typeface="Times New Roman" pitchFamily="18" charset="0"/>
              <a:ea typeface="Cambria" panose="02040503050406030204" pitchFamily="18" charset="0"/>
              <a:cs typeface="Times New Roman" pitchFamily="18" charset="0"/>
            </a:endParaRPr>
          </a:p>
        </p:txBody>
      </p:sp>
      <p:sp>
        <p:nvSpPr>
          <p:cNvPr id="7" name="TextBox 6"/>
          <p:cNvSpPr txBox="1"/>
          <p:nvPr/>
        </p:nvSpPr>
        <p:spPr>
          <a:xfrm>
            <a:off x="6705600" y="304800"/>
            <a:ext cx="2438400" cy="369332"/>
          </a:xfrm>
          <a:prstGeom prst="rect">
            <a:avLst/>
          </a:prstGeom>
          <a:noFill/>
        </p:spPr>
        <p:txBody>
          <a:bodyPr wrap="square" rtlCol="0">
            <a:spAutoFit/>
          </a:bodyPr>
          <a:lstStyle/>
          <a:p>
            <a:pPr algn="just"/>
            <a:r>
              <a:rPr lang="en-US" b="1" dirty="0">
                <a:latin typeface="Agency FB" panose="020B0503020202020204" pitchFamily="34" charset="0"/>
                <a:ea typeface="Cambria" panose="02040503050406030204" pitchFamily="18" charset="0"/>
              </a:rPr>
              <a:t>A8024 - Product Realization </a:t>
            </a:r>
          </a:p>
        </p:txBody>
      </p:sp>
      <p:pic>
        <p:nvPicPr>
          <p:cNvPr id="2" name="Picture 1">
            <a:extLst>
              <a:ext uri="{FF2B5EF4-FFF2-40B4-BE49-F238E27FC236}">
                <a16:creationId xmlns:a16="http://schemas.microsoft.com/office/drawing/2014/main" id="{F193F2C9-0C47-4491-382D-F16EC09F339E}"/>
              </a:ext>
            </a:extLst>
          </p:cNvPr>
          <p:cNvPicPr>
            <a:picLocks noChangeAspect="1"/>
          </p:cNvPicPr>
          <p:nvPr/>
        </p:nvPicPr>
        <p:blipFill>
          <a:blip r:embed="rId2"/>
          <a:stretch>
            <a:fillRect/>
          </a:stretch>
        </p:blipFill>
        <p:spPr>
          <a:xfrm>
            <a:off x="171450" y="1891843"/>
            <a:ext cx="8801100" cy="3846969"/>
          </a:xfrm>
          <a:prstGeom prst="rect">
            <a:avLst/>
          </a:prstGeom>
        </p:spPr>
      </p:pic>
    </p:spTree>
    <p:extLst>
      <p:ext uri="{BB962C8B-B14F-4D97-AF65-F5344CB8AC3E}">
        <p14:creationId xmlns:p14="http://schemas.microsoft.com/office/powerpoint/2010/main" val="221257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2DADD7C0408F418EB704E28D70350E" ma:contentTypeVersion="5" ma:contentTypeDescription="Create a new document." ma:contentTypeScope="" ma:versionID="da956949387cbf07bbb614af3dc0cec7">
  <xsd:schema xmlns:xsd="http://www.w3.org/2001/XMLSchema" xmlns:xs="http://www.w3.org/2001/XMLSchema" xmlns:p="http://schemas.microsoft.com/office/2006/metadata/properties" xmlns:ns2="ecda5675-c337-4f90-b337-f1f637f2defd" targetNamespace="http://schemas.microsoft.com/office/2006/metadata/properties" ma:root="true" ma:fieldsID="5ef28b41e5acb40e02a1221302d90477" ns2:_="">
    <xsd:import namespace="ecda5675-c337-4f90-b337-f1f637f2def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a5675-c337-4f90-b337-f1f637f2de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F473A-316C-41EC-9DAA-5FF5B463E3E5}">
  <ds:schemaRefs>
    <ds:schemaRef ds:uri="http://schemas.microsoft.com/sharepoint/v3/contenttype/forms"/>
  </ds:schemaRefs>
</ds:datastoreItem>
</file>

<file path=customXml/itemProps2.xml><?xml version="1.0" encoding="utf-8"?>
<ds:datastoreItem xmlns:ds="http://schemas.openxmlformats.org/officeDocument/2006/customXml" ds:itemID="{CD49CAA5-A713-4BA4-90C5-B62701B7C70D}">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A87B5940-B430-4163-86D7-61583C4C56C8}">
  <ds:schemaRefs>
    <ds:schemaRef ds:uri="http://schemas.microsoft.com/office/2006/metadata/contentType"/>
    <ds:schemaRef ds:uri="http://schemas.microsoft.com/office/2006/metadata/properties/metaAttributes"/>
    <ds:schemaRef ds:uri="http://www.w3.org/2000/xmlns/"/>
    <ds:schemaRef ds:uri="http://www.w3.org/2001/XMLSchema"/>
    <ds:schemaRef ds:uri="ecda5675-c337-4f90-b337-f1f637f2def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15133</TotalTime>
  <Words>1094</Words>
  <Application>Microsoft Office PowerPoint</Application>
  <PresentationFormat>On-screen Show (4:3)</PresentationFormat>
  <Paragraphs>134</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Agency FB</vt:lpstr>
      <vt:lpstr>Algerian</vt:lpstr>
      <vt:lpstr>Arial</vt:lpstr>
      <vt:lpstr>Calibri</vt:lpstr>
      <vt:lpstr>Cambria</vt:lpstr>
      <vt:lpstr>Times New Roman</vt:lpstr>
      <vt:lpstr>Trebuchet MS</vt:lpstr>
      <vt:lpstr>Office Theme</vt:lpstr>
      <vt:lpstr>Custom Design</vt:lpstr>
      <vt:lpstr>A8024 Product Realization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CLREDDY</dc:creator>
  <cp:lastModifiedBy>Pratap Varsha sree</cp:lastModifiedBy>
  <cp:revision>248</cp:revision>
  <dcterms:created xsi:type="dcterms:W3CDTF">2006-08-16T00:00:00Z</dcterms:created>
  <dcterms:modified xsi:type="dcterms:W3CDTF">2024-06-13T17:55:33Z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0x010100CE2DADD7C0408F418EB704E28D70350E</vt:lpwstr>
  </property>
</Properties>
</file>