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4" d="100"/>
          <a:sy n="44" d="100"/>
        </p:scale>
        <p:origin x="66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850" b="0" i="0">
                <a:solidFill>
                  <a:srgbClr val="230D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30D0D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50" b="0" i="0">
                <a:solidFill>
                  <a:srgbClr val="230D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30D0D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50" b="0" i="0">
                <a:solidFill>
                  <a:srgbClr val="230D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105165" y="3569404"/>
            <a:ext cx="7477759" cy="5597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rgbClr val="230D0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50" b="0" i="0">
                <a:solidFill>
                  <a:srgbClr val="230D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3555" cy="10287000"/>
          </a:xfrm>
          <a:custGeom>
            <a:avLst/>
            <a:gdLst/>
            <a:ahLst/>
            <a:cxnLst/>
            <a:rect l="l" t="t" r="r" b="b"/>
            <a:pathLst>
              <a:path w="18283555" h="10287000">
                <a:moveTo>
                  <a:pt x="18283533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3533" y="0"/>
                </a:lnTo>
                <a:lnTo>
                  <a:pt x="18283533" y="10286999"/>
                </a:lnTo>
                <a:close/>
              </a:path>
            </a:pathLst>
          </a:custGeom>
          <a:solidFill>
            <a:srgbClr val="FBEC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7" y="0"/>
                </a:lnTo>
                <a:lnTo>
                  <a:pt x="18287997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ln w="342899">
            <a:solidFill>
              <a:srgbClr val="DED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230590" y="12278"/>
            <a:ext cx="2057408" cy="20288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8262184"/>
            <a:ext cx="2057391" cy="202480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147375"/>
            <a:ext cx="2322359" cy="41147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965582" y="2089975"/>
            <a:ext cx="2322417" cy="41147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4114790" cy="1028691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173190" y="9274596"/>
            <a:ext cx="4114799" cy="10124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54253" y="48882"/>
            <a:ext cx="8579493" cy="350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850" b="0" i="0">
                <a:solidFill>
                  <a:srgbClr val="230D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88440" y="3335592"/>
            <a:ext cx="9961880" cy="5311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30D0D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3555" cy="10287000"/>
          </a:xfrm>
          <a:custGeom>
            <a:avLst/>
            <a:gdLst/>
            <a:ahLst/>
            <a:cxnLst/>
            <a:rect l="l" t="t" r="r" b="b"/>
            <a:pathLst>
              <a:path w="18283555" h="10287000">
                <a:moveTo>
                  <a:pt x="18283533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3533" y="0"/>
                </a:lnTo>
                <a:lnTo>
                  <a:pt x="18283533" y="10286999"/>
                </a:lnTo>
                <a:close/>
              </a:path>
            </a:pathLst>
          </a:custGeom>
          <a:solidFill>
            <a:srgbClr val="FBEC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7" y="0"/>
                </a:lnTo>
                <a:lnTo>
                  <a:pt x="18287997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ln w="342899">
            <a:solidFill>
              <a:srgbClr val="DED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2591" y="178307"/>
            <a:ext cx="4114799" cy="2028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9036" y="8051286"/>
            <a:ext cx="4114799" cy="202480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90935"/>
            <a:ext cx="2292963" cy="4114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65582" y="2516980"/>
            <a:ext cx="2322417" cy="41147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048000" y="5864469"/>
            <a:ext cx="13868400" cy="304121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27050" algn="r">
              <a:lnSpc>
                <a:spcPts val="7780"/>
              </a:lnSpc>
              <a:spcBef>
                <a:spcPts val="114"/>
              </a:spcBef>
            </a:pPr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M AKASH</a:t>
            </a:r>
          </a:p>
          <a:p>
            <a:pPr marR="527050" algn="r">
              <a:lnSpc>
                <a:spcPts val="7780"/>
              </a:lnSpc>
              <a:spcBef>
                <a:spcPts val="114"/>
              </a:spcBef>
            </a:pPr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220701502</a:t>
            </a:r>
          </a:p>
          <a:p>
            <a:pPr marR="527050" algn="r">
              <a:lnSpc>
                <a:spcPts val="7780"/>
              </a:lnSpc>
              <a:spcBef>
                <a:spcPts val="114"/>
              </a:spcBef>
            </a:pPr>
            <a:r>
              <a:rPr lang="en-IN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CSE B    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17251" y="2868981"/>
            <a:ext cx="9850755" cy="2434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800" spc="-90" dirty="0"/>
              <a:t>CA</a:t>
            </a:r>
            <a:r>
              <a:rPr sz="15800" spc="-819" dirty="0"/>
              <a:t>L</a:t>
            </a:r>
            <a:r>
              <a:rPr sz="15800" spc="-90" dirty="0"/>
              <a:t>C</a:t>
            </a:r>
            <a:r>
              <a:rPr sz="15800" spc="-1340" dirty="0"/>
              <a:t>V</a:t>
            </a:r>
            <a:r>
              <a:rPr sz="15800" spc="-944" dirty="0"/>
              <a:t>A</a:t>
            </a:r>
            <a:r>
              <a:rPr sz="15800" spc="-90" dirty="0"/>
              <a:t>U</a:t>
            </a:r>
            <a:r>
              <a:rPr sz="15800" spc="-1720" dirty="0"/>
              <a:t>L</a:t>
            </a:r>
            <a:r>
              <a:rPr sz="15800" spc="-200" dirty="0"/>
              <a:t>T</a:t>
            </a:r>
            <a:endParaRPr sz="15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3555" cy="10287000"/>
          </a:xfrm>
          <a:custGeom>
            <a:avLst/>
            <a:gdLst/>
            <a:ahLst/>
            <a:cxnLst/>
            <a:rect l="l" t="t" r="r" b="b"/>
            <a:pathLst>
              <a:path w="18283555" h="10287000">
                <a:moveTo>
                  <a:pt x="18283533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3533" y="0"/>
                </a:lnTo>
                <a:lnTo>
                  <a:pt x="18283533" y="10286999"/>
                </a:lnTo>
                <a:close/>
              </a:path>
            </a:pathLst>
          </a:custGeom>
          <a:solidFill>
            <a:srgbClr val="FBEC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7" y="0"/>
                </a:lnTo>
                <a:lnTo>
                  <a:pt x="18287997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ln w="342899">
            <a:solidFill>
              <a:srgbClr val="DED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2591" y="178307"/>
            <a:ext cx="4114799" cy="2028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9036" y="8051286"/>
            <a:ext cx="4114799" cy="202480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90935"/>
            <a:ext cx="2292963" cy="4114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65582" y="2516980"/>
            <a:ext cx="2322417" cy="41147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59210" y="3658673"/>
            <a:ext cx="9969500" cy="2402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600" spc="-165" dirty="0"/>
              <a:t>THANK</a:t>
            </a:r>
            <a:r>
              <a:rPr sz="15600" spc="-2335" dirty="0"/>
              <a:t> </a:t>
            </a:r>
            <a:r>
              <a:rPr sz="15600" spc="-45" dirty="0"/>
              <a:t>YOU</a:t>
            </a:r>
            <a:endParaRPr sz="15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4293" y="3915655"/>
            <a:ext cx="12199620" cy="5108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lang="en-US" sz="3350" spc="-250" dirty="0">
                <a:solidFill>
                  <a:srgbClr val="230D0D"/>
                </a:solidFill>
                <a:latin typeface="Tahoma"/>
                <a:cs typeface="Tahoma"/>
              </a:rPr>
              <a:t>In</a:t>
            </a:r>
            <a:r>
              <a:rPr lang="en-US" sz="3350" spc="107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15" dirty="0">
                <a:solidFill>
                  <a:srgbClr val="230D0D"/>
                </a:solidFill>
                <a:latin typeface="Tahoma"/>
                <a:cs typeface="Tahoma"/>
              </a:rPr>
              <a:t>today's</a:t>
            </a:r>
            <a:r>
              <a:rPr lang="en-US" sz="3350" spc="107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45" dirty="0">
                <a:solidFill>
                  <a:srgbClr val="230D0D"/>
                </a:solidFill>
                <a:latin typeface="Tahoma"/>
                <a:cs typeface="Tahoma"/>
              </a:rPr>
              <a:t>digital</a:t>
            </a:r>
            <a:r>
              <a:rPr lang="en-US" sz="3350" spc="107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05" dirty="0">
                <a:solidFill>
                  <a:srgbClr val="230D0D"/>
                </a:solidFill>
                <a:latin typeface="Tahoma"/>
                <a:cs typeface="Tahoma"/>
              </a:rPr>
              <a:t>age,</a:t>
            </a:r>
            <a:r>
              <a:rPr lang="en-US" sz="3350" spc="107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05" dirty="0">
                <a:solidFill>
                  <a:srgbClr val="230D0D"/>
                </a:solidFill>
                <a:latin typeface="Tahoma"/>
                <a:cs typeface="Tahoma"/>
              </a:rPr>
              <a:t>protecting</a:t>
            </a:r>
            <a:r>
              <a:rPr lang="en-US" sz="3350" spc="107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40" dirty="0">
                <a:solidFill>
                  <a:srgbClr val="230D0D"/>
                </a:solidFill>
                <a:latin typeface="Tahoma"/>
                <a:cs typeface="Tahoma"/>
              </a:rPr>
              <a:t>personal</a:t>
            </a:r>
            <a:r>
              <a:rPr lang="en-US" sz="3350" spc="107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40" dirty="0">
                <a:solidFill>
                  <a:srgbClr val="230D0D"/>
                </a:solidFill>
                <a:latin typeface="Tahoma"/>
                <a:cs typeface="Tahoma"/>
              </a:rPr>
              <a:t>data</a:t>
            </a:r>
            <a:r>
              <a:rPr lang="en-US" sz="3350" spc="107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95" dirty="0">
                <a:solidFill>
                  <a:srgbClr val="230D0D"/>
                </a:solidFill>
                <a:latin typeface="Tahoma"/>
                <a:cs typeface="Tahoma"/>
              </a:rPr>
              <a:t>has</a:t>
            </a:r>
            <a:r>
              <a:rPr lang="en-US" sz="3350" spc="107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80" dirty="0">
                <a:solidFill>
                  <a:srgbClr val="230D0D"/>
                </a:solidFill>
                <a:latin typeface="Tahoma"/>
                <a:cs typeface="Tahoma"/>
              </a:rPr>
              <a:t>become</a:t>
            </a:r>
            <a:r>
              <a:rPr lang="en-US" sz="3350" spc="107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05" dirty="0">
                <a:solidFill>
                  <a:srgbClr val="230D0D"/>
                </a:solidFill>
                <a:latin typeface="Tahoma"/>
                <a:cs typeface="Tahoma"/>
              </a:rPr>
              <a:t>increasingly</a:t>
            </a:r>
            <a:r>
              <a:rPr lang="en-US" sz="3350" spc="-24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20" dirty="0">
                <a:solidFill>
                  <a:srgbClr val="230D0D"/>
                </a:solidFill>
                <a:latin typeface="Tahoma"/>
                <a:cs typeface="Tahoma"/>
              </a:rPr>
              <a:t>important.</a:t>
            </a:r>
            <a:r>
              <a:rPr lang="en-US" sz="3350" spc="36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80" dirty="0">
                <a:solidFill>
                  <a:srgbClr val="230D0D"/>
                </a:solidFill>
                <a:latin typeface="Tahoma"/>
                <a:cs typeface="Tahoma"/>
              </a:rPr>
              <a:t>Traditional</a:t>
            </a:r>
            <a:r>
              <a:rPr lang="en-US" sz="3350" spc="36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05" dirty="0">
                <a:solidFill>
                  <a:srgbClr val="230D0D"/>
                </a:solidFill>
                <a:latin typeface="Tahoma"/>
                <a:cs typeface="Tahoma"/>
              </a:rPr>
              <a:t>apps</a:t>
            </a:r>
            <a:r>
              <a:rPr lang="en-US" sz="3350" spc="36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45" dirty="0">
                <a:solidFill>
                  <a:srgbClr val="230D0D"/>
                </a:solidFill>
                <a:latin typeface="Tahoma"/>
                <a:cs typeface="Tahoma"/>
              </a:rPr>
              <a:t>for</a:t>
            </a:r>
            <a:r>
              <a:rPr lang="en-US" sz="3350" spc="36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190" dirty="0">
                <a:solidFill>
                  <a:srgbClr val="230D0D"/>
                </a:solidFill>
                <a:latin typeface="Tahoma"/>
                <a:cs typeface="Tahoma"/>
              </a:rPr>
              <a:t>file</a:t>
            </a:r>
            <a:r>
              <a:rPr lang="en-US" sz="3350" spc="36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85" dirty="0">
                <a:solidFill>
                  <a:srgbClr val="230D0D"/>
                </a:solidFill>
                <a:latin typeface="Tahoma"/>
                <a:cs typeface="Tahoma"/>
              </a:rPr>
              <a:t>security</a:t>
            </a:r>
            <a:r>
              <a:rPr lang="en-US" sz="3350" spc="36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20" dirty="0">
                <a:solidFill>
                  <a:srgbClr val="230D0D"/>
                </a:solidFill>
                <a:latin typeface="Tahoma"/>
                <a:cs typeface="Tahoma"/>
              </a:rPr>
              <a:t>often</a:t>
            </a:r>
            <a:r>
              <a:rPr lang="en-US" sz="3350" spc="36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35" dirty="0">
                <a:solidFill>
                  <a:srgbClr val="230D0D"/>
                </a:solidFill>
                <a:latin typeface="Tahoma"/>
                <a:cs typeface="Tahoma"/>
              </a:rPr>
              <a:t>attract</a:t>
            </a:r>
            <a:r>
              <a:rPr lang="en-US" sz="3350" spc="36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attention</a:t>
            </a:r>
            <a:r>
              <a:rPr lang="en-US" sz="3350" spc="36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or</a:t>
            </a:r>
            <a:r>
              <a:rPr lang="en-US" sz="3350" spc="36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185" dirty="0">
                <a:solidFill>
                  <a:srgbClr val="230D0D"/>
                </a:solidFill>
                <a:latin typeface="Tahoma"/>
                <a:cs typeface="Tahoma"/>
              </a:rPr>
              <a:t>fail</a:t>
            </a:r>
            <a:r>
              <a:rPr lang="en-US" sz="3350" spc="36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80" dirty="0">
                <a:solidFill>
                  <a:srgbClr val="230D0D"/>
                </a:solidFill>
                <a:latin typeface="Tahoma"/>
                <a:cs typeface="Tahoma"/>
              </a:rPr>
              <a:t>to</a:t>
            </a:r>
            <a:r>
              <a:rPr lang="en-US" sz="3350" spc="-254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35" dirty="0">
                <a:solidFill>
                  <a:srgbClr val="230D0D"/>
                </a:solidFill>
                <a:latin typeface="Tahoma"/>
                <a:cs typeface="Tahoma"/>
              </a:rPr>
              <a:t>provide</a:t>
            </a:r>
            <a:r>
              <a:rPr lang="en-US" sz="3350" spc="-26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stealthy</a:t>
            </a:r>
            <a:r>
              <a:rPr lang="en-US" sz="3350" spc="-26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protection.</a:t>
            </a:r>
            <a:r>
              <a:rPr lang="en-US" sz="3350" spc="-26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85" dirty="0" err="1">
                <a:solidFill>
                  <a:srgbClr val="230D0D"/>
                </a:solidFill>
                <a:latin typeface="Tahoma"/>
                <a:cs typeface="Tahoma"/>
              </a:rPr>
              <a:t>CalcVault</a:t>
            </a:r>
            <a:r>
              <a:rPr lang="en-US" sz="3350" spc="-26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65" dirty="0">
                <a:solidFill>
                  <a:srgbClr val="230D0D"/>
                </a:solidFill>
                <a:latin typeface="Tahoma"/>
                <a:cs typeface="Tahoma"/>
              </a:rPr>
              <a:t>addresses</a:t>
            </a:r>
            <a:r>
              <a:rPr lang="en-US" sz="3350" spc="-26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45" dirty="0">
                <a:solidFill>
                  <a:srgbClr val="230D0D"/>
                </a:solidFill>
                <a:latin typeface="Tahoma"/>
                <a:cs typeface="Tahoma"/>
              </a:rPr>
              <a:t>this</a:t>
            </a:r>
            <a:r>
              <a:rPr lang="en-US" sz="3350" spc="-26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60" dirty="0">
                <a:solidFill>
                  <a:srgbClr val="230D0D"/>
                </a:solidFill>
                <a:latin typeface="Tahoma"/>
                <a:cs typeface="Tahoma"/>
              </a:rPr>
              <a:t>concern</a:t>
            </a:r>
            <a:r>
              <a:rPr lang="en-US" sz="3350" spc="-26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20" dirty="0">
                <a:solidFill>
                  <a:srgbClr val="230D0D"/>
                </a:solidFill>
                <a:latin typeface="Tahoma"/>
                <a:cs typeface="Tahoma"/>
              </a:rPr>
              <a:t>by</a:t>
            </a:r>
            <a:r>
              <a:rPr lang="en-US" sz="3350" spc="-26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00" dirty="0">
                <a:solidFill>
                  <a:srgbClr val="230D0D"/>
                </a:solidFill>
                <a:latin typeface="Tahoma"/>
                <a:cs typeface="Tahoma"/>
              </a:rPr>
              <a:t>offering</a:t>
            </a:r>
            <a:r>
              <a:rPr lang="en-US" sz="3350" spc="-26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09" dirty="0">
                <a:solidFill>
                  <a:srgbClr val="230D0D"/>
                </a:solidFill>
                <a:latin typeface="Tahoma"/>
                <a:cs typeface="Tahoma"/>
              </a:rPr>
              <a:t>a</a:t>
            </a:r>
            <a:r>
              <a:rPr lang="en-US" sz="3350" spc="-26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55" dirty="0">
                <a:solidFill>
                  <a:srgbClr val="230D0D"/>
                </a:solidFill>
                <a:latin typeface="Tahoma"/>
                <a:cs typeface="Tahoma"/>
              </a:rPr>
              <a:t>secure</a:t>
            </a:r>
            <a:r>
              <a:rPr lang="en-US" sz="3350" spc="-26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20" dirty="0">
                <a:solidFill>
                  <a:srgbClr val="230D0D"/>
                </a:solidFill>
                <a:latin typeface="Tahoma"/>
                <a:cs typeface="Tahoma"/>
              </a:rPr>
              <a:t>and</a:t>
            </a:r>
            <a:r>
              <a:rPr lang="en-US" sz="335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discreet</a:t>
            </a:r>
            <a:r>
              <a:rPr lang="en-US" sz="335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85" dirty="0">
                <a:solidFill>
                  <a:srgbClr val="230D0D"/>
                </a:solidFill>
                <a:latin typeface="Tahoma"/>
                <a:cs typeface="Tahoma"/>
              </a:rPr>
              <a:t>vault</a:t>
            </a:r>
            <a:r>
              <a:rPr lang="en-US" sz="335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application</a:t>
            </a:r>
            <a:r>
              <a:rPr lang="en-US" sz="335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70" dirty="0">
                <a:solidFill>
                  <a:srgbClr val="230D0D"/>
                </a:solidFill>
                <a:latin typeface="Tahoma"/>
                <a:cs typeface="Tahoma"/>
              </a:rPr>
              <a:t>that</a:t>
            </a:r>
            <a:r>
              <a:rPr lang="en-US" sz="335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90" dirty="0">
                <a:solidFill>
                  <a:srgbClr val="230D0D"/>
                </a:solidFill>
                <a:latin typeface="Tahoma"/>
                <a:cs typeface="Tahoma"/>
              </a:rPr>
              <a:t>mimics</a:t>
            </a:r>
            <a:r>
              <a:rPr lang="en-US" sz="335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09" dirty="0">
                <a:solidFill>
                  <a:srgbClr val="230D0D"/>
                </a:solidFill>
                <a:latin typeface="Tahoma"/>
                <a:cs typeface="Tahoma"/>
              </a:rPr>
              <a:t>a</a:t>
            </a:r>
            <a:r>
              <a:rPr lang="en-US" sz="335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75" dirty="0">
                <a:solidFill>
                  <a:srgbClr val="230D0D"/>
                </a:solidFill>
                <a:latin typeface="Tahoma"/>
                <a:cs typeface="Tahoma"/>
              </a:rPr>
              <a:t>calculator</a:t>
            </a:r>
            <a:r>
              <a:rPr lang="en-US" sz="335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80" dirty="0">
                <a:solidFill>
                  <a:srgbClr val="230D0D"/>
                </a:solidFill>
                <a:latin typeface="Tahoma"/>
                <a:cs typeface="Tahoma"/>
              </a:rPr>
              <a:t>interface,</a:t>
            </a:r>
            <a:r>
              <a:rPr lang="en-US" sz="335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55" dirty="0">
                <a:solidFill>
                  <a:srgbClr val="230D0D"/>
                </a:solidFill>
                <a:latin typeface="Tahoma"/>
                <a:cs typeface="Tahoma"/>
              </a:rPr>
              <a:t>ensuring</a:t>
            </a:r>
            <a:r>
              <a:rPr lang="en-US" sz="335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40" dirty="0">
                <a:solidFill>
                  <a:srgbClr val="230D0D"/>
                </a:solidFill>
                <a:latin typeface="Tahoma"/>
                <a:cs typeface="Tahoma"/>
              </a:rPr>
              <a:t>users</a:t>
            </a:r>
            <a:r>
              <a:rPr lang="en-US" sz="3350" spc="-23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85" dirty="0">
                <a:solidFill>
                  <a:srgbClr val="230D0D"/>
                </a:solidFill>
                <a:latin typeface="Tahoma"/>
                <a:cs typeface="Tahoma"/>
              </a:rPr>
              <a:t>can</a:t>
            </a:r>
            <a:r>
              <a:rPr lang="en-US" sz="3350" spc="3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45" dirty="0">
                <a:solidFill>
                  <a:srgbClr val="230D0D"/>
                </a:solidFill>
                <a:latin typeface="Tahoma"/>
                <a:cs typeface="Tahoma"/>
              </a:rPr>
              <a:t>hide</a:t>
            </a:r>
            <a:r>
              <a:rPr lang="en-US" sz="3350" spc="3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20" dirty="0">
                <a:solidFill>
                  <a:srgbClr val="230D0D"/>
                </a:solidFill>
                <a:latin typeface="Tahoma"/>
                <a:cs typeface="Tahoma"/>
              </a:rPr>
              <a:t>and</a:t>
            </a:r>
            <a:r>
              <a:rPr lang="en-US" sz="3350" spc="3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60" dirty="0">
                <a:solidFill>
                  <a:srgbClr val="230D0D"/>
                </a:solidFill>
                <a:latin typeface="Tahoma"/>
                <a:cs typeface="Tahoma"/>
              </a:rPr>
              <a:t>access</a:t>
            </a:r>
            <a:r>
              <a:rPr lang="en-US" sz="3350" spc="3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sensitive</a:t>
            </a:r>
            <a:r>
              <a:rPr lang="en-US" sz="3350" spc="3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25" dirty="0">
                <a:solidFill>
                  <a:srgbClr val="230D0D"/>
                </a:solidFill>
                <a:latin typeface="Tahoma"/>
                <a:cs typeface="Tahoma"/>
              </a:rPr>
              <a:t>media</a:t>
            </a:r>
            <a:r>
              <a:rPr lang="en-US" sz="3350" spc="3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20" dirty="0">
                <a:solidFill>
                  <a:srgbClr val="230D0D"/>
                </a:solidFill>
                <a:latin typeface="Tahoma"/>
                <a:cs typeface="Tahoma"/>
              </a:rPr>
              <a:t>files</a:t>
            </a:r>
            <a:r>
              <a:rPr lang="en-US" sz="3350" spc="3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20" dirty="0">
                <a:solidFill>
                  <a:srgbClr val="230D0D"/>
                </a:solidFill>
                <a:latin typeface="Tahoma"/>
                <a:cs typeface="Tahoma"/>
              </a:rPr>
              <a:t>without</a:t>
            </a:r>
            <a:r>
              <a:rPr lang="en-US" sz="3350" spc="3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raising</a:t>
            </a:r>
            <a:r>
              <a:rPr lang="en-US" sz="3350" spc="3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15" dirty="0">
                <a:solidFill>
                  <a:srgbClr val="230D0D"/>
                </a:solidFill>
                <a:latin typeface="Tahoma"/>
                <a:cs typeface="Tahoma"/>
              </a:rPr>
              <a:t>suspicion.</a:t>
            </a:r>
            <a:r>
              <a:rPr lang="en-US" sz="3350" spc="3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25" dirty="0">
                <a:solidFill>
                  <a:srgbClr val="230D0D"/>
                </a:solidFill>
                <a:latin typeface="Tahoma"/>
                <a:cs typeface="Tahoma"/>
              </a:rPr>
              <a:t>This</a:t>
            </a:r>
            <a:r>
              <a:rPr lang="en-US" sz="3350" spc="3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05" dirty="0">
                <a:solidFill>
                  <a:srgbClr val="230D0D"/>
                </a:solidFill>
                <a:latin typeface="Tahoma"/>
                <a:cs typeface="Tahoma"/>
              </a:rPr>
              <a:t>project</a:t>
            </a:r>
            <a:r>
              <a:rPr lang="en-US" sz="3350" spc="-10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05" dirty="0">
                <a:solidFill>
                  <a:srgbClr val="230D0D"/>
                </a:solidFill>
                <a:latin typeface="Tahoma"/>
                <a:cs typeface="Tahoma"/>
              </a:rPr>
              <a:t>integrates</a:t>
            </a:r>
            <a:r>
              <a:rPr lang="en-US" sz="3350" spc="-2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20" dirty="0">
                <a:solidFill>
                  <a:srgbClr val="230D0D"/>
                </a:solidFill>
                <a:latin typeface="Tahoma"/>
                <a:cs typeface="Tahoma"/>
              </a:rPr>
              <a:t>robust</a:t>
            </a:r>
            <a:r>
              <a:rPr lang="en-US" sz="3350" spc="-2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00" dirty="0">
                <a:solidFill>
                  <a:srgbClr val="230D0D"/>
                </a:solidFill>
                <a:latin typeface="Tahoma"/>
                <a:cs typeface="Tahoma"/>
              </a:rPr>
              <a:t>authentication,</a:t>
            </a:r>
            <a:r>
              <a:rPr lang="en-US" sz="3350" spc="-2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15" dirty="0">
                <a:solidFill>
                  <a:srgbClr val="230D0D"/>
                </a:solidFill>
                <a:latin typeface="Tahoma"/>
                <a:cs typeface="Tahoma"/>
              </a:rPr>
              <a:t>encryption,</a:t>
            </a:r>
            <a:r>
              <a:rPr lang="en-US" sz="3350" spc="-2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20" dirty="0">
                <a:solidFill>
                  <a:srgbClr val="230D0D"/>
                </a:solidFill>
                <a:latin typeface="Tahoma"/>
                <a:cs typeface="Tahoma"/>
              </a:rPr>
              <a:t>and</a:t>
            </a:r>
            <a:r>
              <a:rPr lang="en-US" sz="3350" spc="-2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09" dirty="0">
                <a:solidFill>
                  <a:srgbClr val="230D0D"/>
                </a:solidFill>
                <a:latin typeface="Tahoma"/>
                <a:cs typeface="Tahoma"/>
              </a:rPr>
              <a:t>a</a:t>
            </a:r>
            <a:r>
              <a:rPr lang="en-US" sz="3350" spc="-2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80" dirty="0">
                <a:solidFill>
                  <a:srgbClr val="230D0D"/>
                </a:solidFill>
                <a:latin typeface="Tahoma"/>
                <a:cs typeface="Tahoma"/>
              </a:rPr>
              <a:t>stealth</a:t>
            </a:r>
            <a:r>
              <a:rPr lang="en-US" sz="3350" spc="-2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54" dirty="0">
                <a:solidFill>
                  <a:srgbClr val="230D0D"/>
                </a:solidFill>
                <a:latin typeface="Tahoma"/>
                <a:cs typeface="Tahoma"/>
              </a:rPr>
              <a:t>UI,</a:t>
            </a:r>
            <a:r>
              <a:rPr lang="en-US" sz="3350" spc="-2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40" dirty="0">
                <a:solidFill>
                  <a:srgbClr val="230D0D"/>
                </a:solidFill>
                <a:latin typeface="Tahoma"/>
                <a:cs typeface="Tahoma"/>
              </a:rPr>
              <a:t>making</a:t>
            </a:r>
            <a:r>
              <a:rPr lang="en-US" sz="3350" spc="-2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100" dirty="0">
                <a:solidFill>
                  <a:srgbClr val="230D0D"/>
                </a:solidFill>
                <a:latin typeface="Tahoma"/>
                <a:cs typeface="Tahoma"/>
              </a:rPr>
              <a:t>it</a:t>
            </a:r>
            <a:r>
              <a:rPr lang="en-US" sz="3350" spc="-2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ideal</a:t>
            </a:r>
            <a:r>
              <a:rPr lang="en-US" sz="3350" spc="-2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45" dirty="0">
                <a:solidFill>
                  <a:srgbClr val="230D0D"/>
                </a:solidFill>
                <a:latin typeface="Tahoma"/>
                <a:cs typeface="Tahoma"/>
              </a:rPr>
              <a:t>for</a:t>
            </a:r>
            <a:r>
              <a:rPr lang="en-US" sz="3350" spc="-12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40" dirty="0">
                <a:solidFill>
                  <a:srgbClr val="230D0D"/>
                </a:solidFill>
                <a:latin typeface="Tahoma"/>
                <a:cs typeface="Tahoma"/>
              </a:rPr>
              <a:t>users</a:t>
            </a:r>
            <a:r>
              <a:rPr lang="en-US" sz="3350" spc="-31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95" dirty="0">
                <a:solidFill>
                  <a:srgbClr val="230D0D"/>
                </a:solidFill>
                <a:latin typeface="Tahoma"/>
                <a:cs typeface="Tahoma"/>
              </a:rPr>
              <a:t>who</a:t>
            </a:r>
            <a:r>
              <a:rPr lang="en-US" sz="3350" spc="-31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35" dirty="0">
                <a:solidFill>
                  <a:srgbClr val="230D0D"/>
                </a:solidFill>
                <a:latin typeface="Tahoma"/>
                <a:cs typeface="Tahoma"/>
              </a:rPr>
              <a:t>prioritize</a:t>
            </a:r>
            <a:r>
              <a:rPr lang="en-US" sz="3350" spc="-31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60" dirty="0">
                <a:solidFill>
                  <a:srgbClr val="230D0D"/>
                </a:solidFill>
                <a:latin typeface="Tahoma"/>
                <a:cs typeface="Tahoma"/>
              </a:rPr>
              <a:t>both</a:t>
            </a:r>
            <a:r>
              <a:rPr lang="en-US" sz="3350" spc="-31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05" dirty="0">
                <a:solidFill>
                  <a:srgbClr val="230D0D"/>
                </a:solidFill>
                <a:latin typeface="Tahoma"/>
                <a:cs typeface="Tahoma"/>
              </a:rPr>
              <a:t>privacy</a:t>
            </a:r>
            <a:r>
              <a:rPr lang="en-US" sz="3350" spc="-31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20" dirty="0">
                <a:solidFill>
                  <a:srgbClr val="230D0D"/>
                </a:solidFill>
                <a:latin typeface="Tahoma"/>
                <a:cs typeface="Tahoma"/>
              </a:rPr>
              <a:t>and</a:t>
            </a:r>
            <a:r>
              <a:rPr lang="en-US" sz="3350" spc="-31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65" dirty="0">
                <a:solidFill>
                  <a:srgbClr val="230D0D"/>
                </a:solidFill>
                <a:latin typeface="Tahoma"/>
                <a:cs typeface="Tahoma"/>
              </a:rPr>
              <a:t>usability</a:t>
            </a:r>
            <a:r>
              <a:rPr lang="en-US" sz="3350" spc="-31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40" dirty="0">
                <a:solidFill>
                  <a:srgbClr val="230D0D"/>
                </a:solidFill>
                <a:latin typeface="Tahoma"/>
                <a:cs typeface="Tahoma"/>
              </a:rPr>
              <a:t>on</a:t>
            </a:r>
            <a:r>
              <a:rPr lang="en-US" sz="3350" spc="-31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25" dirty="0">
                <a:solidFill>
                  <a:srgbClr val="230D0D"/>
                </a:solidFill>
                <a:latin typeface="Tahoma"/>
                <a:cs typeface="Tahoma"/>
              </a:rPr>
              <a:t>Android</a:t>
            </a:r>
            <a:r>
              <a:rPr lang="en-US" sz="3350" spc="-31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30" dirty="0">
                <a:solidFill>
                  <a:srgbClr val="230D0D"/>
                </a:solidFill>
                <a:latin typeface="Tahoma"/>
                <a:cs typeface="Tahoma"/>
              </a:rPr>
              <a:t>devices.</a:t>
            </a:r>
            <a:endParaRPr lang="en-US" sz="3350" dirty="0">
              <a:latin typeface="Tahoma"/>
              <a:cs typeface="Tahoma"/>
            </a:endParaRPr>
          </a:p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endParaRPr sz="335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7468" rIns="0" bIns="0" rtlCol="0">
            <a:spAutoFit/>
          </a:bodyPr>
          <a:lstStyle/>
          <a:p>
            <a:pPr marL="239395">
              <a:lnSpc>
                <a:spcPct val="100000"/>
              </a:lnSpc>
              <a:spcBef>
                <a:spcPts val="110"/>
              </a:spcBef>
            </a:pPr>
            <a:r>
              <a:rPr spc="-295" dirty="0"/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8467" y="3929071"/>
            <a:ext cx="142875" cy="1428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8467" y="5205421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8467" y="6481771"/>
            <a:ext cx="142875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8467" y="7119946"/>
            <a:ext cx="142875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8467" y="7758121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8467" y="8396296"/>
            <a:ext cx="142875" cy="1428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66555" y="3582234"/>
            <a:ext cx="11104880" cy="5752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9755">
              <a:lnSpc>
                <a:spcPct val="125000"/>
              </a:lnSpc>
              <a:spcBef>
                <a:spcPts val="100"/>
              </a:spcBef>
            </a:pPr>
            <a:r>
              <a:rPr lang="en-US" sz="3350" spc="-440" dirty="0">
                <a:solidFill>
                  <a:srgbClr val="230D0D"/>
                </a:solidFill>
                <a:latin typeface="Tahoma"/>
                <a:cs typeface="Tahoma"/>
              </a:rPr>
              <a:t>To</a:t>
            </a:r>
            <a:r>
              <a:rPr lang="en-US" sz="3350" spc="-30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75" dirty="0">
                <a:solidFill>
                  <a:srgbClr val="230D0D"/>
                </a:solidFill>
                <a:latin typeface="Tahoma"/>
                <a:cs typeface="Tahoma"/>
              </a:rPr>
              <a:t>develop</a:t>
            </a:r>
            <a:r>
              <a:rPr lang="en-US" sz="33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09" dirty="0">
                <a:solidFill>
                  <a:srgbClr val="230D0D"/>
                </a:solidFill>
                <a:latin typeface="Tahoma"/>
                <a:cs typeface="Tahoma"/>
              </a:rPr>
              <a:t>a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55" dirty="0">
                <a:solidFill>
                  <a:srgbClr val="230D0D"/>
                </a:solidFill>
                <a:latin typeface="Tahoma"/>
                <a:cs typeface="Tahoma"/>
              </a:rPr>
              <a:t>secure</a:t>
            </a:r>
            <a:r>
              <a:rPr lang="en-US" sz="33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85" dirty="0">
                <a:solidFill>
                  <a:srgbClr val="230D0D"/>
                </a:solidFill>
                <a:latin typeface="Tahoma"/>
                <a:cs typeface="Tahoma"/>
              </a:rPr>
              <a:t>vault</a:t>
            </a:r>
            <a:r>
              <a:rPr lang="en-US" sz="33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application </a:t>
            </a:r>
            <a:r>
              <a:rPr lang="en-US" sz="3350" spc="-270" dirty="0">
                <a:solidFill>
                  <a:srgbClr val="230D0D"/>
                </a:solidFill>
                <a:latin typeface="Tahoma"/>
                <a:cs typeface="Tahoma"/>
              </a:rPr>
              <a:t>that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45" dirty="0">
                <a:solidFill>
                  <a:srgbClr val="230D0D"/>
                </a:solidFill>
                <a:latin typeface="Tahoma"/>
                <a:cs typeface="Tahoma"/>
              </a:rPr>
              <a:t>hides</a:t>
            </a:r>
            <a:r>
              <a:rPr lang="en-US" sz="33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sensitive </a:t>
            </a:r>
            <a:r>
              <a:rPr lang="en-US" sz="3350" spc="-225" dirty="0">
                <a:solidFill>
                  <a:srgbClr val="230D0D"/>
                </a:solidFill>
                <a:latin typeface="Tahoma"/>
                <a:cs typeface="Tahoma"/>
              </a:rPr>
              <a:t>files</a:t>
            </a:r>
            <a:r>
              <a:rPr lang="en-US" sz="33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75" dirty="0">
                <a:solidFill>
                  <a:srgbClr val="230D0D"/>
                </a:solidFill>
                <a:latin typeface="Tahoma"/>
                <a:cs typeface="Tahoma"/>
              </a:rPr>
              <a:t>behind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59" dirty="0">
                <a:solidFill>
                  <a:srgbClr val="230D0D"/>
                </a:solidFill>
                <a:latin typeface="Tahoma"/>
                <a:cs typeface="Tahoma"/>
              </a:rPr>
              <a:t>a </a:t>
            </a:r>
            <a:r>
              <a:rPr lang="en-US" sz="3350" spc="-275" dirty="0">
                <a:solidFill>
                  <a:srgbClr val="230D0D"/>
                </a:solidFill>
                <a:latin typeface="Tahoma"/>
                <a:cs typeface="Tahoma"/>
              </a:rPr>
              <a:t>calculator</a:t>
            </a:r>
            <a:r>
              <a:rPr lang="en-US" sz="3350" spc="-30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interface.</a:t>
            </a:r>
            <a:endParaRPr lang="en-US" sz="3350" dirty="0">
              <a:latin typeface="Tahoma"/>
              <a:cs typeface="Tahoma"/>
            </a:endParaRPr>
          </a:p>
          <a:p>
            <a:pPr marL="12700" marR="22860">
              <a:lnSpc>
                <a:spcPct val="125000"/>
              </a:lnSpc>
            </a:pPr>
            <a:r>
              <a:rPr lang="en-US" sz="3350" spc="-440" dirty="0">
                <a:solidFill>
                  <a:srgbClr val="230D0D"/>
                </a:solidFill>
                <a:latin typeface="Tahoma"/>
                <a:cs typeface="Tahoma"/>
              </a:rPr>
              <a:t>To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00" dirty="0">
                <a:solidFill>
                  <a:srgbClr val="230D0D"/>
                </a:solidFill>
                <a:latin typeface="Tahoma"/>
                <a:cs typeface="Tahoma"/>
              </a:rPr>
              <a:t>implement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05" dirty="0">
                <a:solidFill>
                  <a:srgbClr val="230D0D"/>
                </a:solidFill>
                <a:latin typeface="Tahoma"/>
                <a:cs typeface="Tahoma"/>
              </a:rPr>
              <a:t>authentication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34" dirty="0">
                <a:solidFill>
                  <a:srgbClr val="230D0D"/>
                </a:solidFill>
                <a:latin typeface="Tahoma"/>
                <a:cs typeface="Tahoma"/>
              </a:rPr>
              <a:t>mechanisms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80" dirty="0">
                <a:solidFill>
                  <a:srgbClr val="230D0D"/>
                </a:solidFill>
                <a:latin typeface="Tahoma"/>
                <a:cs typeface="Tahoma"/>
              </a:rPr>
              <a:t>such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75" dirty="0">
                <a:solidFill>
                  <a:srgbClr val="230D0D"/>
                </a:solidFill>
                <a:latin typeface="Tahoma"/>
                <a:cs typeface="Tahoma"/>
              </a:rPr>
              <a:t>as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190" dirty="0">
                <a:solidFill>
                  <a:srgbClr val="230D0D"/>
                </a:solidFill>
                <a:latin typeface="Tahoma"/>
                <a:cs typeface="Tahoma"/>
              </a:rPr>
              <a:t>PIN-</a:t>
            </a:r>
            <a:r>
              <a:rPr lang="en-US" sz="3350" spc="-409" dirty="0">
                <a:solidFill>
                  <a:srgbClr val="230D0D"/>
                </a:solidFill>
                <a:latin typeface="Tahoma"/>
                <a:cs typeface="Tahoma"/>
              </a:rPr>
              <a:t>based</a:t>
            </a:r>
            <a:r>
              <a:rPr lang="en-US" sz="3350" spc="-28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15" dirty="0">
                <a:solidFill>
                  <a:srgbClr val="230D0D"/>
                </a:solidFill>
                <a:latin typeface="Tahoma"/>
                <a:cs typeface="Tahoma"/>
              </a:rPr>
              <a:t>login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50" dirty="0">
                <a:solidFill>
                  <a:srgbClr val="230D0D"/>
                </a:solidFill>
                <a:latin typeface="Tahoma"/>
                <a:cs typeface="Tahoma"/>
              </a:rPr>
              <a:t>for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60" dirty="0">
                <a:solidFill>
                  <a:srgbClr val="230D0D"/>
                </a:solidFill>
                <a:latin typeface="Tahoma"/>
                <a:cs typeface="Tahoma"/>
              </a:rPr>
              <a:t>user </a:t>
            </a:r>
            <a:r>
              <a:rPr lang="en-US" sz="3350" spc="-310" dirty="0">
                <a:solidFill>
                  <a:srgbClr val="230D0D"/>
                </a:solidFill>
                <a:latin typeface="Tahoma"/>
                <a:cs typeface="Tahoma"/>
              </a:rPr>
              <a:t>privacy.</a:t>
            </a:r>
            <a:endParaRPr lang="en-US" sz="3350" dirty="0">
              <a:latin typeface="Tahoma"/>
              <a:cs typeface="Tahoma"/>
            </a:endParaRPr>
          </a:p>
          <a:p>
            <a:pPr marL="12700" marR="5080">
              <a:lnSpc>
                <a:spcPct val="125000"/>
              </a:lnSpc>
            </a:pPr>
            <a:r>
              <a:rPr lang="en-US" sz="3350" spc="-440" dirty="0">
                <a:solidFill>
                  <a:srgbClr val="230D0D"/>
                </a:solidFill>
                <a:latin typeface="Tahoma"/>
                <a:cs typeface="Tahoma"/>
              </a:rPr>
              <a:t>To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75" dirty="0">
                <a:solidFill>
                  <a:srgbClr val="230D0D"/>
                </a:solidFill>
                <a:latin typeface="Tahoma"/>
                <a:cs typeface="Tahoma"/>
              </a:rPr>
              <a:t>ensure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50" dirty="0">
                <a:solidFill>
                  <a:srgbClr val="230D0D"/>
                </a:solidFill>
                <a:latin typeface="Tahoma"/>
                <a:cs typeface="Tahoma"/>
              </a:rPr>
              <a:t>encrypted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45" dirty="0">
                <a:solidFill>
                  <a:srgbClr val="230D0D"/>
                </a:solidFill>
                <a:latin typeface="Tahoma"/>
                <a:cs typeface="Tahoma"/>
              </a:rPr>
              <a:t>storage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00" dirty="0">
                <a:solidFill>
                  <a:srgbClr val="230D0D"/>
                </a:solidFill>
                <a:latin typeface="Tahoma"/>
                <a:cs typeface="Tahoma"/>
              </a:rPr>
              <a:t>of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25" dirty="0">
                <a:solidFill>
                  <a:srgbClr val="230D0D"/>
                </a:solidFill>
                <a:latin typeface="Tahoma"/>
                <a:cs typeface="Tahoma"/>
              </a:rPr>
              <a:t>media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25" dirty="0">
                <a:solidFill>
                  <a:srgbClr val="230D0D"/>
                </a:solidFill>
                <a:latin typeface="Tahoma"/>
                <a:cs typeface="Tahoma"/>
              </a:rPr>
              <a:t>files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within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09" dirty="0">
                <a:solidFill>
                  <a:srgbClr val="230D0D"/>
                </a:solidFill>
                <a:latin typeface="Tahoma"/>
                <a:cs typeface="Tahoma"/>
              </a:rPr>
              <a:t>a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40" dirty="0">
                <a:solidFill>
                  <a:srgbClr val="230D0D"/>
                </a:solidFill>
                <a:latin typeface="Tahoma"/>
                <a:cs typeface="Tahoma"/>
              </a:rPr>
              <a:t>disguised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75" dirty="0">
                <a:solidFill>
                  <a:srgbClr val="230D0D"/>
                </a:solidFill>
                <a:latin typeface="Tahoma"/>
                <a:cs typeface="Tahoma"/>
              </a:rPr>
              <a:t>environment. </a:t>
            </a:r>
            <a:r>
              <a:rPr lang="en-US" sz="3350" spc="-440" dirty="0">
                <a:solidFill>
                  <a:srgbClr val="230D0D"/>
                </a:solidFill>
                <a:latin typeface="Tahoma"/>
                <a:cs typeface="Tahoma"/>
              </a:rPr>
              <a:t>To</a:t>
            </a:r>
            <a:r>
              <a:rPr lang="en-US" sz="33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35" dirty="0">
                <a:solidFill>
                  <a:srgbClr val="230D0D"/>
                </a:solidFill>
                <a:latin typeface="Tahoma"/>
                <a:cs typeface="Tahoma"/>
              </a:rPr>
              <a:t>provide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09" dirty="0">
                <a:solidFill>
                  <a:srgbClr val="230D0D"/>
                </a:solidFill>
                <a:latin typeface="Tahoma"/>
                <a:cs typeface="Tahoma"/>
              </a:rPr>
              <a:t>a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45" dirty="0">
                <a:solidFill>
                  <a:srgbClr val="230D0D"/>
                </a:solidFill>
                <a:latin typeface="Tahoma"/>
                <a:cs typeface="Tahoma"/>
              </a:rPr>
              <a:t>user-</a:t>
            </a:r>
            <a:r>
              <a:rPr lang="en-US" sz="3350" spc="-270" dirty="0">
                <a:solidFill>
                  <a:srgbClr val="230D0D"/>
                </a:solidFill>
                <a:latin typeface="Tahoma"/>
                <a:cs typeface="Tahoma"/>
              </a:rPr>
              <a:t>friendly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85" dirty="0">
                <a:solidFill>
                  <a:srgbClr val="230D0D"/>
                </a:solidFill>
                <a:latin typeface="Tahoma"/>
                <a:cs typeface="Tahoma"/>
              </a:rPr>
              <a:t>interface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70" dirty="0">
                <a:solidFill>
                  <a:srgbClr val="230D0D"/>
                </a:solidFill>
                <a:latin typeface="Tahoma"/>
                <a:cs typeface="Tahoma"/>
              </a:rPr>
              <a:t>that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60" dirty="0">
                <a:solidFill>
                  <a:srgbClr val="230D0D"/>
                </a:solidFill>
                <a:latin typeface="Tahoma"/>
                <a:cs typeface="Tahoma"/>
              </a:rPr>
              <a:t>blends</a:t>
            </a:r>
            <a:r>
              <a:rPr lang="en-US" sz="3350" spc="-28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10" dirty="0">
                <a:solidFill>
                  <a:srgbClr val="230D0D"/>
                </a:solidFill>
                <a:latin typeface="Tahoma"/>
                <a:cs typeface="Tahoma"/>
              </a:rPr>
              <a:t>with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80" dirty="0">
                <a:solidFill>
                  <a:srgbClr val="230D0D"/>
                </a:solidFill>
                <a:latin typeface="Tahoma"/>
                <a:cs typeface="Tahoma"/>
              </a:rPr>
              <a:t>normal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25" dirty="0">
                <a:solidFill>
                  <a:srgbClr val="230D0D"/>
                </a:solidFill>
                <a:latin typeface="Tahoma"/>
                <a:cs typeface="Tahoma"/>
              </a:rPr>
              <a:t>app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09" dirty="0">
                <a:solidFill>
                  <a:srgbClr val="230D0D"/>
                </a:solidFill>
                <a:latin typeface="Tahoma"/>
                <a:cs typeface="Tahoma"/>
              </a:rPr>
              <a:t>usage.</a:t>
            </a:r>
            <a:endParaRPr lang="en-US" sz="3350" dirty="0">
              <a:latin typeface="Tahoma"/>
              <a:cs typeface="Tahoma"/>
            </a:endParaRPr>
          </a:p>
          <a:p>
            <a:pPr marL="12700" marR="426084">
              <a:lnSpc>
                <a:spcPct val="125000"/>
              </a:lnSpc>
            </a:pPr>
            <a:r>
              <a:rPr lang="en-US" sz="3350" spc="-440" dirty="0">
                <a:solidFill>
                  <a:srgbClr val="230D0D"/>
                </a:solidFill>
                <a:latin typeface="Tahoma"/>
                <a:cs typeface="Tahoma"/>
              </a:rPr>
              <a:t>To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80" dirty="0">
                <a:solidFill>
                  <a:srgbClr val="230D0D"/>
                </a:solidFill>
                <a:latin typeface="Tahoma"/>
                <a:cs typeface="Tahoma"/>
              </a:rPr>
              <a:t>enable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10" dirty="0">
                <a:solidFill>
                  <a:srgbClr val="230D0D"/>
                </a:solidFill>
                <a:latin typeface="Tahoma"/>
                <a:cs typeface="Tahoma"/>
              </a:rPr>
              <a:t>features</a:t>
            </a:r>
            <a:r>
              <a:rPr lang="en-US" sz="33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54" dirty="0">
                <a:solidFill>
                  <a:srgbClr val="230D0D"/>
                </a:solidFill>
                <a:latin typeface="Tahoma"/>
                <a:cs typeface="Tahoma"/>
              </a:rPr>
              <a:t>like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195" dirty="0">
                <a:solidFill>
                  <a:srgbClr val="230D0D"/>
                </a:solidFill>
                <a:latin typeface="Tahoma"/>
                <a:cs typeface="Tahoma"/>
              </a:rPr>
              <a:t>file</a:t>
            </a:r>
            <a:r>
              <a:rPr lang="en-US" sz="33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15" dirty="0">
                <a:solidFill>
                  <a:srgbClr val="230D0D"/>
                </a:solidFill>
                <a:latin typeface="Tahoma"/>
                <a:cs typeface="Tahoma"/>
              </a:rPr>
              <a:t>import,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10" dirty="0">
                <a:solidFill>
                  <a:srgbClr val="230D0D"/>
                </a:solidFill>
                <a:latin typeface="Tahoma"/>
                <a:cs typeface="Tahoma"/>
              </a:rPr>
              <a:t>export,</a:t>
            </a:r>
            <a:r>
              <a:rPr lang="en-US" sz="33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20" dirty="0">
                <a:solidFill>
                  <a:srgbClr val="230D0D"/>
                </a:solidFill>
                <a:latin typeface="Tahoma"/>
                <a:cs typeface="Tahoma"/>
              </a:rPr>
              <a:t>and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80" dirty="0">
                <a:solidFill>
                  <a:srgbClr val="230D0D"/>
                </a:solidFill>
                <a:latin typeface="Tahoma"/>
                <a:cs typeface="Tahoma"/>
              </a:rPr>
              <a:t>removal</a:t>
            </a:r>
            <a:r>
              <a:rPr lang="en-US" sz="33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within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35" dirty="0">
                <a:solidFill>
                  <a:srgbClr val="230D0D"/>
                </a:solidFill>
                <a:latin typeface="Tahoma"/>
                <a:cs typeface="Tahoma"/>
              </a:rPr>
              <a:t>the</a:t>
            </a:r>
            <a:r>
              <a:rPr lang="en-US" sz="33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85" dirty="0">
                <a:solidFill>
                  <a:srgbClr val="230D0D"/>
                </a:solidFill>
                <a:latin typeface="Tahoma"/>
                <a:cs typeface="Tahoma"/>
              </a:rPr>
              <a:t>vault. </a:t>
            </a:r>
            <a:r>
              <a:rPr lang="en-US" sz="3350" spc="-440" dirty="0">
                <a:solidFill>
                  <a:srgbClr val="230D0D"/>
                </a:solidFill>
                <a:latin typeface="Tahoma"/>
                <a:cs typeface="Tahoma"/>
              </a:rPr>
              <a:t>To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20" dirty="0">
                <a:solidFill>
                  <a:srgbClr val="230D0D"/>
                </a:solidFill>
                <a:latin typeface="Tahoma"/>
                <a:cs typeface="Tahoma"/>
              </a:rPr>
              <a:t>enhance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40" dirty="0">
                <a:solidFill>
                  <a:srgbClr val="230D0D"/>
                </a:solidFill>
                <a:latin typeface="Tahoma"/>
                <a:cs typeface="Tahoma"/>
              </a:rPr>
              <a:t>user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35" dirty="0">
                <a:solidFill>
                  <a:srgbClr val="230D0D"/>
                </a:solidFill>
                <a:latin typeface="Tahoma"/>
                <a:cs typeface="Tahoma"/>
              </a:rPr>
              <a:t>trust</a:t>
            </a:r>
            <a:r>
              <a:rPr lang="en-US" sz="3350" spc="-28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420" dirty="0">
                <a:solidFill>
                  <a:srgbClr val="230D0D"/>
                </a:solidFill>
                <a:latin typeface="Tahoma"/>
                <a:cs typeface="Tahoma"/>
              </a:rPr>
              <a:t>and</a:t>
            </a:r>
            <a:r>
              <a:rPr lang="en-US" sz="3350" spc="-28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40" dirty="0">
                <a:solidFill>
                  <a:srgbClr val="230D0D"/>
                </a:solidFill>
                <a:latin typeface="Tahoma"/>
                <a:cs typeface="Tahoma"/>
              </a:rPr>
              <a:t>data</a:t>
            </a:r>
            <a:r>
              <a:rPr lang="en-US" sz="33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70" dirty="0">
                <a:solidFill>
                  <a:srgbClr val="230D0D"/>
                </a:solidFill>
                <a:latin typeface="Tahoma"/>
                <a:cs typeface="Tahoma"/>
              </a:rPr>
              <a:t>confidentiality</a:t>
            </a:r>
            <a:r>
              <a:rPr lang="en-US" sz="3350" spc="-28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60" dirty="0">
                <a:solidFill>
                  <a:srgbClr val="230D0D"/>
                </a:solidFill>
                <a:latin typeface="Tahoma"/>
                <a:cs typeface="Tahoma"/>
              </a:rPr>
              <a:t>through</a:t>
            </a:r>
            <a:r>
              <a:rPr lang="en-US" sz="3350" spc="-28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295" dirty="0">
                <a:solidFill>
                  <a:srgbClr val="230D0D"/>
                </a:solidFill>
                <a:latin typeface="Tahoma"/>
                <a:cs typeface="Tahoma"/>
              </a:rPr>
              <a:t>stealthy</a:t>
            </a:r>
            <a:r>
              <a:rPr lang="en-US" sz="3350" spc="-28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lang="en-US" sz="3350" spc="-365" dirty="0">
                <a:solidFill>
                  <a:srgbClr val="230D0D"/>
                </a:solidFill>
                <a:latin typeface="Tahoma"/>
                <a:cs typeface="Tahoma"/>
              </a:rPr>
              <a:t>design.</a:t>
            </a:r>
            <a:endParaRPr lang="en-US" sz="3350" dirty="0">
              <a:latin typeface="Tahoma"/>
              <a:cs typeface="Tahoma"/>
            </a:endParaRPr>
          </a:p>
          <a:p>
            <a:pPr marL="12700" marR="579755">
              <a:lnSpc>
                <a:spcPct val="125000"/>
              </a:lnSpc>
              <a:spcBef>
                <a:spcPts val="100"/>
              </a:spcBef>
            </a:pPr>
            <a:endParaRPr sz="335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7468" rIns="0" bIns="0" rtlCol="0">
            <a:spAutoFit/>
          </a:bodyPr>
          <a:lstStyle/>
          <a:p>
            <a:pPr marL="1379855">
              <a:lnSpc>
                <a:spcPct val="100000"/>
              </a:lnSpc>
              <a:spcBef>
                <a:spcPts val="110"/>
              </a:spcBef>
            </a:pPr>
            <a:r>
              <a:rPr spc="-200" dirty="0"/>
              <a:t>OBJECTIVE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8854" y="3454041"/>
            <a:ext cx="4229099" cy="63436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1585" rIns="0" bIns="0" rtlCol="0">
            <a:spAutoFit/>
          </a:bodyPr>
          <a:lstStyle/>
          <a:p>
            <a:pPr marL="429895" marR="5080" indent="1771650">
              <a:lnSpc>
                <a:spcPct val="116399"/>
              </a:lnSpc>
              <a:spcBef>
                <a:spcPts val="105"/>
              </a:spcBef>
            </a:pPr>
            <a:r>
              <a:rPr sz="9500" spc="190" dirty="0"/>
              <a:t>SYSTEM </a:t>
            </a:r>
            <a:r>
              <a:rPr sz="9500" spc="-305" dirty="0"/>
              <a:t>ARCHITECTURE</a:t>
            </a:r>
            <a:endParaRPr sz="9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69414" y="3316554"/>
            <a:ext cx="11431905" cy="5776595"/>
            <a:chOff x="3869414" y="3316554"/>
            <a:chExt cx="11431905" cy="5776595"/>
          </a:xfrm>
        </p:grpSpPr>
        <p:sp>
          <p:nvSpPr>
            <p:cNvPr id="3" name="object 3"/>
            <p:cNvSpPr/>
            <p:nvPr/>
          </p:nvSpPr>
          <p:spPr>
            <a:xfrm>
              <a:off x="3869414" y="3316554"/>
              <a:ext cx="11431905" cy="5776595"/>
            </a:xfrm>
            <a:custGeom>
              <a:avLst/>
              <a:gdLst/>
              <a:ahLst/>
              <a:cxnLst/>
              <a:rect l="l" t="t" r="r" b="b"/>
              <a:pathLst>
                <a:path w="11431905" h="5776595">
                  <a:moveTo>
                    <a:pt x="11431794" y="5776440"/>
                  </a:moveTo>
                  <a:lnTo>
                    <a:pt x="0" y="5776440"/>
                  </a:lnTo>
                  <a:lnTo>
                    <a:pt x="0" y="0"/>
                  </a:lnTo>
                  <a:lnTo>
                    <a:pt x="11431794" y="0"/>
                  </a:lnTo>
                  <a:lnTo>
                    <a:pt x="11431794" y="5776440"/>
                  </a:lnTo>
                  <a:close/>
                </a:path>
              </a:pathLst>
            </a:custGeom>
            <a:solidFill>
              <a:srgbClr val="DED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1402" y="3873767"/>
              <a:ext cx="95250" cy="952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1402" y="4226191"/>
              <a:ext cx="95250" cy="952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1402" y="4931041"/>
              <a:ext cx="95250" cy="952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1402" y="5283466"/>
              <a:ext cx="95250" cy="952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1402" y="5988316"/>
              <a:ext cx="95250" cy="952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1402" y="6340741"/>
              <a:ext cx="95250" cy="952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1402" y="7045591"/>
              <a:ext cx="95250" cy="952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1402" y="7398016"/>
              <a:ext cx="95250" cy="952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1402" y="8102866"/>
              <a:ext cx="95250" cy="952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31402" y="8455291"/>
              <a:ext cx="95250" cy="95249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50825" indent="-247650">
              <a:lnSpc>
                <a:spcPct val="100000"/>
              </a:lnSpc>
              <a:spcBef>
                <a:spcPts val="475"/>
              </a:spcBef>
              <a:buSzPct val="97500"/>
              <a:buAutoNum type="arabicPeriod"/>
              <a:tabLst>
                <a:tab pos="250825" algn="l"/>
              </a:tabLst>
            </a:pPr>
            <a:r>
              <a:rPr spc="-30" dirty="0"/>
              <a:t>Requirement</a:t>
            </a:r>
            <a:r>
              <a:rPr spc="-75" dirty="0"/>
              <a:t> </a:t>
            </a:r>
            <a:r>
              <a:rPr spc="-10" dirty="0"/>
              <a:t>Analysis</a:t>
            </a:r>
          </a:p>
          <a:p>
            <a:pPr marL="681990" marR="859155">
              <a:lnSpc>
                <a:spcPct val="115599"/>
              </a:lnSpc>
            </a:pPr>
            <a:r>
              <a:rPr spc="-45" dirty="0"/>
              <a:t>Identified</a:t>
            </a:r>
            <a:r>
              <a:rPr spc="-114" dirty="0"/>
              <a:t> </a:t>
            </a:r>
            <a:r>
              <a:rPr spc="-20" dirty="0"/>
              <a:t>the</a:t>
            </a:r>
            <a:r>
              <a:rPr spc="-110" dirty="0"/>
              <a:t> </a:t>
            </a:r>
            <a:r>
              <a:rPr spc="-10" dirty="0"/>
              <a:t>need</a:t>
            </a:r>
            <a:r>
              <a:rPr spc="-110" dirty="0"/>
              <a:t> </a:t>
            </a:r>
            <a:r>
              <a:rPr spc="-35" dirty="0"/>
              <a:t>for</a:t>
            </a:r>
            <a:r>
              <a:rPr spc="-110" dirty="0"/>
              <a:t> </a:t>
            </a:r>
            <a:r>
              <a:rPr spc="-30" dirty="0"/>
              <a:t>secure</a:t>
            </a:r>
            <a:r>
              <a:rPr spc="-110" dirty="0"/>
              <a:t> </a:t>
            </a:r>
            <a:r>
              <a:rPr spc="-25" dirty="0"/>
              <a:t>media</a:t>
            </a:r>
            <a:r>
              <a:rPr spc="-114" dirty="0"/>
              <a:t> </a:t>
            </a:r>
            <a:r>
              <a:rPr spc="-55" dirty="0"/>
              <a:t>storage</a:t>
            </a:r>
            <a:r>
              <a:rPr spc="-110" dirty="0"/>
              <a:t> </a:t>
            </a:r>
            <a:r>
              <a:rPr spc="-30" dirty="0"/>
              <a:t>with</a:t>
            </a:r>
            <a:r>
              <a:rPr spc="-110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spc="-65" dirty="0"/>
              <a:t>disguised</a:t>
            </a:r>
            <a:r>
              <a:rPr spc="-110" dirty="0"/>
              <a:t> </a:t>
            </a:r>
            <a:r>
              <a:rPr spc="-10" dirty="0"/>
              <a:t>interface. </a:t>
            </a:r>
            <a:r>
              <a:rPr spc="-30" dirty="0"/>
              <a:t>Studied</a:t>
            </a:r>
            <a:r>
              <a:rPr spc="-114" dirty="0"/>
              <a:t> </a:t>
            </a:r>
            <a:r>
              <a:rPr spc="-85" dirty="0"/>
              <a:t>existing</a:t>
            </a:r>
            <a:r>
              <a:rPr spc="-114" dirty="0"/>
              <a:t> </a:t>
            </a:r>
            <a:r>
              <a:rPr spc="-35" dirty="0"/>
              <a:t>vault</a:t>
            </a:r>
            <a:r>
              <a:rPr spc="-114" dirty="0"/>
              <a:t> </a:t>
            </a:r>
            <a:r>
              <a:rPr spc="-10" dirty="0"/>
              <a:t>and</a:t>
            </a:r>
            <a:r>
              <a:rPr spc="-114" dirty="0"/>
              <a:t> </a:t>
            </a:r>
            <a:r>
              <a:rPr spc="-70" dirty="0"/>
              <a:t>disguise</a:t>
            </a:r>
            <a:r>
              <a:rPr spc="-110" dirty="0"/>
              <a:t> </a:t>
            </a:r>
            <a:r>
              <a:rPr spc="-10" dirty="0"/>
              <a:t>applications.</a:t>
            </a:r>
          </a:p>
          <a:p>
            <a:pPr marL="250825" indent="-247650">
              <a:lnSpc>
                <a:spcPct val="100000"/>
              </a:lnSpc>
              <a:spcBef>
                <a:spcPts val="375"/>
              </a:spcBef>
              <a:buSzPct val="97500"/>
              <a:buAutoNum type="arabicPeriod" startAt="2"/>
              <a:tabLst>
                <a:tab pos="250825" algn="l"/>
              </a:tabLst>
            </a:pPr>
            <a:r>
              <a:rPr spc="-10" dirty="0"/>
              <a:t>Design</a:t>
            </a:r>
          </a:p>
          <a:p>
            <a:pPr marL="681990" marR="2617470">
              <a:lnSpc>
                <a:spcPct val="115599"/>
              </a:lnSpc>
            </a:pPr>
            <a:r>
              <a:rPr spc="-55" dirty="0"/>
              <a:t>Designed</a:t>
            </a:r>
            <a:r>
              <a:rPr spc="-105" dirty="0"/>
              <a:t> </a:t>
            </a:r>
            <a:r>
              <a:rPr dirty="0"/>
              <a:t>UI</a:t>
            </a:r>
            <a:r>
              <a:rPr spc="-105" dirty="0"/>
              <a:t> </a:t>
            </a:r>
            <a:r>
              <a:rPr spc="-35" dirty="0"/>
              <a:t>to</a:t>
            </a:r>
            <a:r>
              <a:rPr spc="-105" dirty="0"/>
              <a:t> </a:t>
            </a:r>
            <a:r>
              <a:rPr spc="-30" dirty="0"/>
              <a:t>resemble</a:t>
            </a:r>
            <a:r>
              <a:rPr spc="-105" dirty="0"/>
              <a:t> </a:t>
            </a:r>
            <a:r>
              <a:rPr dirty="0"/>
              <a:t>a</a:t>
            </a:r>
            <a:r>
              <a:rPr spc="-105" dirty="0"/>
              <a:t> </a:t>
            </a:r>
            <a:r>
              <a:rPr spc="-45" dirty="0"/>
              <a:t>calculator</a:t>
            </a:r>
            <a:r>
              <a:rPr spc="-105" dirty="0"/>
              <a:t> </a:t>
            </a:r>
            <a:r>
              <a:rPr spc="-35" dirty="0"/>
              <a:t>for</a:t>
            </a:r>
            <a:r>
              <a:rPr spc="-105" dirty="0"/>
              <a:t> </a:t>
            </a:r>
            <a:r>
              <a:rPr spc="-10" dirty="0"/>
              <a:t>stealth. </a:t>
            </a:r>
            <a:r>
              <a:rPr spc="-35" dirty="0"/>
              <a:t>Created</a:t>
            </a:r>
            <a:r>
              <a:rPr spc="-100" dirty="0"/>
              <a:t> </a:t>
            </a:r>
            <a:r>
              <a:rPr spc="-50" dirty="0"/>
              <a:t>system</a:t>
            </a:r>
            <a:r>
              <a:rPr spc="-95" dirty="0"/>
              <a:t> </a:t>
            </a:r>
            <a:r>
              <a:rPr spc="-65" dirty="0"/>
              <a:t>flow:</a:t>
            </a:r>
            <a:r>
              <a:rPr spc="-95" dirty="0"/>
              <a:t> </a:t>
            </a:r>
            <a:r>
              <a:rPr spc="-75" dirty="0"/>
              <a:t>Login</a:t>
            </a:r>
            <a:r>
              <a:rPr spc="-100" dirty="0"/>
              <a:t> </a:t>
            </a:r>
            <a:r>
              <a:rPr spc="110" dirty="0"/>
              <a:t>→</a:t>
            </a:r>
            <a:r>
              <a:rPr spc="-95" dirty="0"/>
              <a:t> </a:t>
            </a:r>
            <a:r>
              <a:rPr spc="-50" dirty="0"/>
              <a:t>Calculator</a:t>
            </a:r>
            <a:r>
              <a:rPr spc="-95" dirty="0"/>
              <a:t> </a:t>
            </a:r>
            <a:r>
              <a:rPr spc="110" dirty="0"/>
              <a:t>→</a:t>
            </a:r>
            <a:r>
              <a:rPr spc="-100" dirty="0"/>
              <a:t> </a:t>
            </a:r>
            <a:r>
              <a:rPr spc="-55" dirty="0"/>
              <a:t>Vault</a:t>
            </a:r>
            <a:r>
              <a:rPr spc="-95" dirty="0"/>
              <a:t> </a:t>
            </a:r>
            <a:r>
              <a:rPr spc="-10" dirty="0"/>
              <a:t>access.</a:t>
            </a:r>
          </a:p>
          <a:p>
            <a:pPr marL="250825" indent="-247650">
              <a:lnSpc>
                <a:spcPct val="100000"/>
              </a:lnSpc>
              <a:spcBef>
                <a:spcPts val="375"/>
              </a:spcBef>
              <a:buSzPct val="97500"/>
              <a:buAutoNum type="arabicPeriod" startAt="3"/>
              <a:tabLst>
                <a:tab pos="250825" algn="l"/>
              </a:tabLst>
            </a:pPr>
            <a:r>
              <a:rPr spc="-20" dirty="0"/>
              <a:t>Backend</a:t>
            </a:r>
            <a:r>
              <a:rPr spc="-120" dirty="0"/>
              <a:t> </a:t>
            </a:r>
            <a:r>
              <a:rPr spc="-10" dirty="0"/>
              <a:t>Development</a:t>
            </a:r>
          </a:p>
          <a:p>
            <a:pPr marL="681990" marR="3136900">
              <a:lnSpc>
                <a:spcPct val="115599"/>
              </a:lnSpc>
            </a:pPr>
            <a:r>
              <a:rPr spc="-30" dirty="0"/>
              <a:t>Implemented</a:t>
            </a:r>
            <a:r>
              <a:rPr spc="-105" dirty="0"/>
              <a:t> </a:t>
            </a:r>
            <a:r>
              <a:rPr spc="-30" dirty="0"/>
              <a:t>secure</a:t>
            </a:r>
            <a:r>
              <a:rPr spc="-105" dirty="0"/>
              <a:t> </a:t>
            </a:r>
            <a:r>
              <a:rPr spc="-55" dirty="0"/>
              <a:t>storage</a:t>
            </a:r>
            <a:r>
              <a:rPr spc="-100" dirty="0"/>
              <a:t> </a:t>
            </a:r>
            <a:r>
              <a:rPr spc="-30" dirty="0"/>
              <a:t>with</a:t>
            </a:r>
            <a:r>
              <a:rPr spc="-105" dirty="0"/>
              <a:t> </a:t>
            </a:r>
            <a:r>
              <a:rPr spc="-35" dirty="0"/>
              <a:t>encrypted</a:t>
            </a:r>
            <a:r>
              <a:rPr spc="-105" dirty="0"/>
              <a:t> </a:t>
            </a:r>
            <a:r>
              <a:rPr spc="-20" dirty="0"/>
              <a:t>access. </a:t>
            </a:r>
            <a:r>
              <a:rPr spc="-40" dirty="0"/>
              <a:t>Integrated</a:t>
            </a:r>
            <a:r>
              <a:rPr spc="-105" dirty="0"/>
              <a:t> </a:t>
            </a:r>
            <a:r>
              <a:rPr spc="-40" dirty="0"/>
              <a:t>authentication</a:t>
            </a:r>
            <a:r>
              <a:rPr spc="-100" dirty="0"/>
              <a:t> </a:t>
            </a:r>
            <a:r>
              <a:rPr dirty="0"/>
              <a:t>(PIN)</a:t>
            </a:r>
            <a:r>
              <a:rPr spc="-100" dirty="0"/>
              <a:t> </a:t>
            </a:r>
            <a:r>
              <a:rPr spc="-10" dirty="0"/>
              <a:t>and</a:t>
            </a:r>
            <a:r>
              <a:rPr spc="-100" dirty="0"/>
              <a:t> </a:t>
            </a:r>
            <a:r>
              <a:rPr spc="-10" dirty="0"/>
              <a:t>error</a:t>
            </a:r>
            <a:r>
              <a:rPr spc="-100" dirty="0"/>
              <a:t> </a:t>
            </a:r>
            <a:r>
              <a:rPr spc="-10" dirty="0"/>
              <a:t>handling.</a:t>
            </a:r>
          </a:p>
          <a:p>
            <a:pPr marL="250825" indent="-247650">
              <a:lnSpc>
                <a:spcPct val="100000"/>
              </a:lnSpc>
              <a:spcBef>
                <a:spcPts val="375"/>
              </a:spcBef>
              <a:buSzPct val="97500"/>
              <a:buAutoNum type="arabicPeriod" startAt="4"/>
              <a:tabLst>
                <a:tab pos="250825" algn="l"/>
              </a:tabLst>
            </a:pPr>
            <a:r>
              <a:rPr spc="-30" dirty="0"/>
              <a:t>Frontend</a:t>
            </a:r>
            <a:r>
              <a:rPr spc="-90" dirty="0"/>
              <a:t> </a:t>
            </a:r>
            <a:r>
              <a:rPr spc="-10" dirty="0"/>
              <a:t>Implementation</a:t>
            </a:r>
          </a:p>
          <a:p>
            <a:pPr marL="681990" marR="5080">
              <a:lnSpc>
                <a:spcPct val="115599"/>
              </a:lnSpc>
            </a:pPr>
            <a:r>
              <a:rPr spc="-35" dirty="0"/>
              <a:t>Developed</a:t>
            </a:r>
            <a:r>
              <a:rPr spc="-100" dirty="0"/>
              <a:t> </a:t>
            </a:r>
            <a:r>
              <a:rPr dirty="0"/>
              <a:t>a</a:t>
            </a:r>
            <a:r>
              <a:rPr spc="-95" dirty="0"/>
              <a:t> </a:t>
            </a:r>
            <a:r>
              <a:rPr spc="-40" dirty="0"/>
              <a:t>responsive</a:t>
            </a:r>
            <a:r>
              <a:rPr spc="-95" dirty="0"/>
              <a:t> </a:t>
            </a:r>
            <a:r>
              <a:rPr spc="-10" dirty="0"/>
              <a:t>and</a:t>
            </a:r>
            <a:r>
              <a:rPr spc="-95" dirty="0"/>
              <a:t> </a:t>
            </a:r>
            <a:r>
              <a:rPr spc="-55" dirty="0"/>
              <a:t>realistic</a:t>
            </a:r>
            <a:r>
              <a:rPr spc="-95" dirty="0"/>
              <a:t> </a:t>
            </a:r>
            <a:r>
              <a:rPr spc="-45" dirty="0"/>
              <a:t>calculator</a:t>
            </a:r>
            <a:r>
              <a:rPr spc="-95" dirty="0"/>
              <a:t> </a:t>
            </a:r>
            <a:r>
              <a:rPr spc="-35" dirty="0"/>
              <a:t>interface</a:t>
            </a:r>
            <a:r>
              <a:rPr spc="-95" dirty="0"/>
              <a:t> </a:t>
            </a:r>
            <a:r>
              <a:rPr spc="-80" dirty="0"/>
              <a:t>using</a:t>
            </a:r>
            <a:r>
              <a:rPr spc="-95" dirty="0"/>
              <a:t> </a:t>
            </a:r>
            <a:r>
              <a:rPr spc="-50" dirty="0"/>
              <a:t>Android</a:t>
            </a:r>
            <a:r>
              <a:rPr spc="-100" dirty="0"/>
              <a:t> </a:t>
            </a:r>
            <a:r>
              <a:rPr spc="-10" dirty="0"/>
              <a:t>Studio. </a:t>
            </a:r>
            <a:r>
              <a:rPr spc="-25" dirty="0"/>
              <a:t>Enabled</a:t>
            </a:r>
            <a:r>
              <a:rPr spc="-90" dirty="0"/>
              <a:t> </a:t>
            </a:r>
            <a:r>
              <a:rPr spc="-65" dirty="0"/>
              <a:t>file</a:t>
            </a:r>
            <a:r>
              <a:rPr spc="-85" dirty="0"/>
              <a:t> </a:t>
            </a:r>
            <a:r>
              <a:rPr spc="-80" dirty="0"/>
              <a:t>import/export,</a:t>
            </a:r>
            <a:r>
              <a:rPr spc="-85" dirty="0"/>
              <a:t> </a:t>
            </a:r>
            <a:r>
              <a:rPr spc="-45" dirty="0"/>
              <a:t>preview,</a:t>
            </a:r>
            <a:r>
              <a:rPr spc="-90" dirty="0"/>
              <a:t> </a:t>
            </a:r>
            <a:r>
              <a:rPr spc="-10" dirty="0"/>
              <a:t>and</a:t>
            </a:r>
            <a:r>
              <a:rPr spc="-85" dirty="0"/>
              <a:t> </a:t>
            </a:r>
            <a:r>
              <a:rPr spc="-10" dirty="0"/>
              <a:t>deletion.</a:t>
            </a:r>
          </a:p>
          <a:p>
            <a:pPr marL="250825" indent="-247650">
              <a:lnSpc>
                <a:spcPct val="100000"/>
              </a:lnSpc>
              <a:spcBef>
                <a:spcPts val="375"/>
              </a:spcBef>
              <a:buSzPct val="97500"/>
              <a:buAutoNum type="arabicPeriod" startAt="5"/>
              <a:tabLst>
                <a:tab pos="250825" algn="l"/>
              </a:tabLst>
            </a:pPr>
            <a:r>
              <a:rPr spc="-10" dirty="0"/>
              <a:t>Testing</a:t>
            </a:r>
          </a:p>
          <a:p>
            <a:pPr marL="681990" marR="1598930">
              <a:lnSpc>
                <a:spcPct val="115599"/>
              </a:lnSpc>
            </a:pPr>
            <a:r>
              <a:rPr spc="-50" dirty="0"/>
              <a:t>Conducted</a:t>
            </a:r>
            <a:r>
              <a:rPr spc="-105" dirty="0"/>
              <a:t> </a:t>
            </a:r>
            <a:r>
              <a:rPr spc="-50" dirty="0"/>
              <a:t>functionality</a:t>
            </a:r>
            <a:r>
              <a:rPr spc="-105" dirty="0"/>
              <a:t> </a:t>
            </a:r>
            <a:r>
              <a:rPr spc="-10" dirty="0"/>
              <a:t>and</a:t>
            </a:r>
            <a:r>
              <a:rPr spc="-100" dirty="0"/>
              <a:t> </a:t>
            </a:r>
            <a:r>
              <a:rPr spc="-55" dirty="0"/>
              <a:t>usability</a:t>
            </a:r>
            <a:r>
              <a:rPr spc="-105" dirty="0"/>
              <a:t> </a:t>
            </a:r>
            <a:r>
              <a:rPr spc="-60" dirty="0"/>
              <a:t>tests</a:t>
            </a:r>
            <a:r>
              <a:rPr spc="-100" dirty="0"/>
              <a:t> </a:t>
            </a:r>
            <a:r>
              <a:rPr spc="-35" dirty="0"/>
              <a:t>to</a:t>
            </a:r>
            <a:r>
              <a:rPr spc="-105" dirty="0"/>
              <a:t> </a:t>
            </a:r>
            <a:r>
              <a:rPr spc="-20" dirty="0"/>
              <a:t>ensure</a:t>
            </a:r>
            <a:r>
              <a:rPr spc="-100" dirty="0"/>
              <a:t> </a:t>
            </a:r>
            <a:r>
              <a:rPr spc="-10" dirty="0"/>
              <a:t>robustness. </a:t>
            </a:r>
            <a:r>
              <a:rPr spc="-50" dirty="0"/>
              <a:t>Addressed</a:t>
            </a:r>
            <a:r>
              <a:rPr spc="-100" dirty="0"/>
              <a:t> </a:t>
            </a:r>
            <a:r>
              <a:rPr spc="-60" dirty="0"/>
              <a:t>edge</a:t>
            </a:r>
            <a:r>
              <a:rPr spc="-95" dirty="0"/>
              <a:t> </a:t>
            </a:r>
            <a:r>
              <a:rPr spc="-55" dirty="0"/>
              <a:t>cases</a:t>
            </a:r>
            <a:r>
              <a:rPr spc="-100" dirty="0"/>
              <a:t> </a:t>
            </a:r>
            <a:r>
              <a:rPr spc="-10" dirty="0"/>
              <a:t>and</a:t>
            </a:r>
            <a:r>
              <a:rPr spc="-95" dirty="0"/>
              <a:t> </a:t>
            </a:r>
            <a:r>
              <a:rPr spc="-30" dirty="0"/>
              <a:t>handled</a:t>
            </a:r>
            <a:r>
              <a:rPr spc="-95" dirty="0"/>
              <a:t> </a:t>
            </a:r>
            <a:r>
              <a:rPr spc="-50" dirty="0"/>
              <a:t>invalid</a:t>
            </a:r>
            <a:r>
              <a:rPr spc="-100" dirty="0"/>
              <a:t> </a:t>
            </a:r>
            <a:r>
              <a:rPr spc="-55" dirty="0"/>
              <a:t>access</a:t>
            </a:r>
            <a:r>
              <a:rPr spc="-95" dirty="0"/>
              <a:t> </a:t>
            </a:r>
            <a:r>
              <a:rPr spc="-10" dirty="0"/>
              <a:t>attempts.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6120002" y="1463158"/>
            <a:ext cx="8007350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0" spc="-270" dirty="0"/>
              <a:t>METHODOLOGY</a:t>
            </a:r>
            <a:endParaRPr sz="9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33368" y="3937525"/>
            <a:ext cx="7280275" cy="4534535"/>
            <a:chOff x="1433368" y="3937525"/>
            <a:chExt cx="7280275" cy="4534535"/>
          </a:xfrm>
        </p:grpSpPr>
        <p:sp>
          <p:nvSpPr>
            <p:cNvPr id="3" name="object 3"/>
            <p:cNvSpPr/>
            <p:nvPr/>
          </p:nvSpPr>
          <p:spPr>
            <a:xfrm>
              <a:off x="1433368" y="3937525"/>
              <a:ext cx="7280275" cy="4534535"/>
            </a:xfrm>
            <a:custGeom>
              <a:avLst/>
              <a:gdLst/>
              <a:ahLst/>
              <a:cxnLst/>
              <a:rect l="l" t="t" r="r" b="b"/>
              <a:pathLst>
                <a:path w="7280275" h="4534534">
                  <a:moveTo>
                    <a:pt x="7279999" y="4534500"/>
                  </a:moveTo>
                  <a:lnTo>
                    <a:pt x="0" y="4534500"/>
                  </a:lnTo>
                  <a:lnTo>
                    <a:pt x="0" y="0"/>
                  </a:lnTo>
                  <a:lnTo>
                    <a:pt x="7279999" y="0"/>
                  </a:lnTo>
                  <a:lnTo>
                    <a:pt x="7279999" y="4534500"/>
                  </a:lnTo>
                  <a:close/>
                </a:path>
              </a:pathLst>
            </a:custGeom>
            <a:solidFill>
              <a:srgbClr val="DED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118" y="4623325"/>
              <a:ext cx="114300" cy="1142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118" y="5061475"/>
              <a:ext cx="114300" cy="1142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118" y="5499625"/>
              <a:ext cx="114300" cy="1142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118" y="6375924"/>
              <a:ext cx="114300" cy="1142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118" y="7252224"/>
              <a:ext cx="114300" cy="1142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9118" y="7690374"/>
              <a:ext cx="114300" cy="1142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433368" y="3937525"/>
            <a:ext cx="7280275" cy="453453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577215" marR="3610610" indent="-539750">
              <a:lnSpc>
                <a:spcPct val="114999"/>
              </a:lnSpc>
              <a:spcBef>
                <a:spcPts val="350"/>
              </a:spcBef>
            </a:pPr>
            <a:r>
              <a:rPr sz="2500" spc="-90" dirty="0">
                <a:solidFill>
                  <a:srgbClr val="230D0D"/>
                </a:solidFill>
                <a:latin typeface="Arial Black"/>
                <a:cs typeface="Arial Black"/>
              </a:rPr>
              <a:t>Platform</a:t>
            </a:r>
            <a:r>
              <a:rPr sz="2500" spc="-170" dirty="0">
                <a:solidFill>
                  <a:srgbClr val="230D0D"/>
                </a:solidFill>
                <a:latin typeface="Arial Black"/>
                <a:cs typeface="Arial Black"/>
              </a:rPr>
              <a:t> </a:t>
            </a:r>
            <a:r>
              <a:rPr sz="2500" spc="-360" dirty="0">
                <a:solidFill>
                  <a:srgbClr val="230D0D"/>
                </a:solidFill>
                <a:latin typeface="Arial Black"/>
                <a:cs typeface="Arial Black"/>
              </a:rPr>
              <a:t>&amp;</a:t>
            </a:r>
            <a:r>
              <a:rPr sz="2500" spc="-170" dirty="0">
                <a:solidFill>
                  <a:srgbClr val="230D0D"/>
                </a:solidFill>
                <a:latin typeface="Arial Black"/>
                <a:cs typeface="Arial Black"/>
              </a:rPr>
              <a:t> </a:t>
            </a:r>
            <a:r>
              <a:rPr sz="2500" spc="-10" dirty="0">
                <a:solidFill>
                  <a:srgbClr val="230D0D"/>
                </a:solidFill>
                <a:latin typeface="Arial Black"/>
                <a:cs typeface="Arial Black"/>
              </a:rPr>
              <a:t>Tools </a:t>
            </a:r>
            <a:r>
              <a:rPr sz="2500" spc="-65" dirty="0">
                <a:solidFill>
                  <a:srgbClr val="230D0D"/>
                </a:solidFill>
                <a:latin typeface="Lucida Sans Unicode"/>
                <a:cs typeface="Lucida Sans Unicode"/>
              </a:rPr>
              <a:t>Android</a:t>
            </a:r>
            <a:r>
              <a:rPr sz="2500" spc="-12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50" dirty="0">
                <a:solidFill>
                  <a:srgbClr val="230D0D"/>
                </a:solidFill>
                <a:latin typeface="Lucida Sans Unicode"/>
                <a:cs typeface="Lucida Sans Unicode"/>
              </a:rPr>
              <a:t>Studio</a:t>
            </a:r>
            <a:r>
              <a:rPr sz="2500" spc="-12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35" dirty="0">
                <a:solidFill>
                  <a:srgbClr val="230D0D"/>
                </a:solidFill>
                <a:latin typeface="Lucida Sans Unicode"/>
                <a:cs typeface="Lucida Sans Unicode"/>
              </a:rPr>
              <a:t>(Java) </a:t>
            </a:r>
            <a:r>
              <a:rPr sz="2500" spc="-20" dirty="0">
                <a:solidFill>
                  <a:srgbClr val="230D0D"/>
                </a:solidFill>
                <a:latin typeface="Lucida Sans Unicode"/>
                <a:cs typeface="Lucida Sans Unicode"/>
              </a:rPr>
              <a:t>XML</a:t>
            </a:r>
            <a:r>
              <a:rPr sz="2500" spc="-145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45" dirty="0">
                <a:solidFill>
                  <a:srgbClr val="230D0D"/>
                </a:solidFill>
                <a:latin typeface="Lucida Sans Unicode"/>
                <a:cs typeface="Lucida Sans Unicode"/>
              </a:rPr>
              <a:t>for</a:t>
            </a:r>
            <a:r>
              <a:rPr sz="2500" spc="-14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230D0D"/>
                </a:solidFill>
                <a:latin typeface="Lucida Sans Unicode"/>
                <a:cs typeface="Lucida Sans Unicode"/>
              </a:rPr>
              <a:t>UI</a:t>
            </a:r>
            <a:r>
              <a:rPr sz="2500" spc="-14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230D0D"/>
                </a:solidFill>
                <a:latin typeface="Lucida Sans Unicode"/>
                <a:cs typeface="Lucida Sans Unicode"/>
              </a:rPr>
              <a:t>design</a:t>
            </a:r>
            <a:endParaRPr sz="2500">
              <a:latin typeface="Lucida Sans Unicode"/>
              <a:cs typeface="Lucida Sans Unicode"/>
            </a:endParaRPr>
          </a:p>
          <a:p>
            <a:pPr marL="577215">
              <a:lnSpc>
                <a:spcPct val="100000"/>
              </a:lnSpc>
              <a:spcBef>
                <a:spcPts val="450"/>
              </a:spcBef>
            </a:pPr>
            <a:r>
              <a:rPr sz="2500" spc="-30" dirty="0">
                <a:solidFill>
                  <a:srgbClr val="230D0D"/>
                </a:solidFill>
                <a:latin typeface="Lucida Sans Unicode"/>
                <a:cs typeface="Lucida Sans Unicode"/>
              </a:rPr>
              <a:t>SQLite</a:t>
            </a:r>
            <a:r>
              <a:rPr sz="2500" spc="-13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45" dirty="0">
                <a:solidFill>
                  <a:srgbClr val="230D0D"/>
                </a:solidFill>
                <a:latin typeface="Lucida Sans Unicode"/>
                <a:cs typeface="Lucida Sans Unicode"/>
              </a:rPr>
              <a:t>for</a:t>
            </a:r>
            <a:r>
              <a:rPr sz="2500" spc="-13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70" dirty="0">
                <a:solidFill>
                  <a:srgbClr val="230D0D"/>
                </a:solidFill>
                <a:latin typeface="Lucida Sans Unicode"/>
                <a:cs typeface="Lucida Sans Unicode"/>
              </a:rPr>
              <a:t>local</a:t>
            </a:r>
            <a:r>
              <a:rPr sz="2500" spc="-13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230D0D"/>
                </a:solidFill>
                <a:latin typeface="Lucida Sans Unicode"/>
                <a:cs typeface="Lucida Sans Unicode"/>
              </a:rPr>
              <a:t>storage</a:t>
            </a:r>
            <a:endParaRPr sz="25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450"/>
              </a:spcBef>
            </a:pPr>
            <a:r>
              <a:rPr sz="2500" spc="-175" dirty="0">
                <a:solidFill>
                  <a:srgbClr val="230D0D"/>
                </a:solidFill>
                <a:latin typeface="Arial Black"/>
                <a:cs typeface="Arial Black"/>
              </a:rPr>
              <a:t>User</a:t>
            </a:r>
            <a:r>
              <a:rPr sz="2500" spc="-180" dirty="0">
                <a:solidFill>
                  <a:srgbClr val="230D0D"/>
                </a:solidFill>
                <a:latin typeface="Arial Black"/>
                <a:cs typeface="Arial Black"/>
              </a:rPr>
              <a:t> </a:t>
            </a:r>
            <a:r>
              <a:rPr sz="2500" spc="-20" dirty="0">
                <a:solidFill>
                  <a:srgbClr val="230D0D"/>
                </a:solidFill>
                <a:latin typeface="Arial Black"/>
                <a:cs typeface="Arial Black"/>
              </a:rPr>
              <a:t>Interface</a:t>
            </a:r>
            <a:endParaRPr sz="2500">
              <a:latin typeface="Arial Black"/>
              <a:cs typeface="Arial Black"/>
            </a:endParaRPr>
          </a:p>
          <a:p>
            <a:pPr marL="577215" marR="1518285">
              <a:lnSpc>
                <a:spcPct val="114999"/>
              </a:lnSpc>
            </a:pPr>
            <a:r>
              <a:rPr sz="2500" spc="-90" dirty="0">
                <a:solidFill>
                  <a:srgbClr val="230D0D"/>
                </a:solidFill>
                <a:latin typeface="Lucida Sans Unicode"/>
                <a:cs typeface="Lucida Sans Unicode"/>
              </a:rPr>
              <a:t>Disguised</a:t>
            </a:r>
            <a:r>
              <a:rPr sz="2500" spc="-135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20" dirty="0">
                <a:solidFill>
                  <a:srgbClr val="230D0D"/>
                </a:solidFill>
                <a:latin typeface="Lucida Sans Unicode"/>
                <a:cs typeface="Lucida Sans Unicode"/>
              </a:rPr>
              <a:t>home</a:t>
            </a:r>
            <a:r>
              <a:rPr sz="2500" spc="-13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35" dirty="0">
                <a:solidFill>
                  <a:srgbClr val="230D0D"/>
                </a:solidFill>
                <a:latin typeface="Lucida Sans Unicode"/>
                <a:cs typeface="Lucida Sans Unicode"/>
              </a:rPr>
              <a:t>screen</a:t>
            </a:r>
            <a:r>
              <a:rPr sz="2500" spc="-13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30" dirty="0">
                <a:solidFill>
                  <a:srgbClr val="230D0D"/>
                </a:solidFill>
                <a:latin typeface="Lucida Sans Unicode"/>
                <a:cs typeface="Lucida Sans Unicode"/>
              </a:rPr>
              <a:t>as</a:t>
            </a:r>
            <a:r>
              <a:rPr sz="2500" spc="-13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dirty="0">
                <a:solidFill>
                  <a:srgbClr val="230D0D"/>
                </a:solidFill>
                <a:latin typeface="Lucida Sans Unicode"/>
                <a:cs typeface="Lucida Sans Unicode"/>
              </a:rPr>
              <a:t>a</a:t>
            </a:r>
            <a:r>
              <a:rPr sz="2500" spc="-135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25" dirty="0">
                <a:solidFill>
                  <a:srgbClr val="230D0D"/>
                </a:solidFill>
                <a:latin typeface="Lucida Sans Unicode"/>
                <a:cs typeface="Lucida Sans Unicode"/>
              </a:rPr>
              <a:t>simple </a:t>
            </a:r>
            <a:r>
              <a:rPr sz="2500" spc="-10" dirty="0">
                <a:solidFill>
                  <a:srgbClr val="230D0D"/>
                </a:solidFill>
                <a:latin typeface="Lucida Sans Unicode"/>
                <a:cs typeface="Lucida Sans Unicode"/>
              </a:rPr>
              <a:t>calculator</a:t>
            </a:r>
            <a:endParaRPr sz="2500">
              <a:latin typeface="Lucida Sans Unicode"/>
              <a:cs typeface="Lucida Sans Unicode"/>
            </a:endParaRPr>
          </a:p>
          <a:p>
            <a:pPr marL="577215" marR="122555">
              <a:lnSpc>
                <a:spcPct val="114999"/>
              </a:lnSpc>
            </a:pPr>
            <a:r>
              <a:rPr sz="2500" spc="-35" dirty="0">
                <a:solidFill>
                  <a:srgbClr val="230D0D"/>
                </a:solidFill>
                <a:latin typeface="Lucida Sans Unicode"/>
                <a:cs typeface="Lucida Sans Unicode"/>
              </a:rPr>
              <a:t>Hidden</a:t>
            </a:r>
            <a:r>
              <a:rPr sz="2500" spc="-14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55" dirty="0">
                <a:solidFill>
                  <a:srgbClr val="230D0D"/>
                </a:solidFill>
                <a:latin typeface="Lucida Sans Unicode"/>
                <a:cs typeface="Lucida Sans Unicode"/>
              </a:rPr>
              <a:t>vault</a:t>
            </a:r>
            <a:r>
              <a:rPr sz="2500" spc="-135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60" dirty="0">
                <a:solidFill>
                  <a:srgbClr val="230D0D"/>
                </a:solidFill>
                <a:latin typeface="Lucida Sans Unicode"/>
                <a:cs typeface="Lucida Sans Unicode"/>
              </a:rPr>
              <a:t>access</a:t>
            </a:r>
            <a:r>
              <a:rPr sz="2500" spc="-14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70" dirty="0">
                <a:solidFill>
                  <a:srgbClr val="230D0D"/>
                </a:solidFill>
                <a:latin typeface="Lucida Sans Unicode"/>
                <a:cs typeface="Lucida Sans Unicode"/>
              </a:rPr>
              <a:t>triggered</a:t>
            </a:r>
            <a:r>
              <a:rPr sz="2500" spc="-135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55" dirty="0">
                <a:solidFill>
                  <a:srgbClr val="230D0D"/>
                </a:solidFill>
                <a:latin typeface="Lucida Sans Unicode"/>
                <a:cs typeface="Lucida Sans Unicode"/>
              </a:rPr>
              <a:t>by</a:t>
            </a:r>
            <a:r>
              <a:rPr sz="2500" spc="-14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75" dirty="0">
                <a:solidFill>
                  <a:srgbClr val="230D0D"/>
                </a:solidFill>
                <a:latin typeface="Lucida Sans Unicode"/>
                <a:cs typeface="Lucida Sans Unicode"/>
              </a:rPr>
              <a:t>specific</a:t>
            </a:r>
            <a:r>
              <a:rPr sz="2500" spc="-135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25" dirty="0">
                <a:solidFill>
                  <a:srgbClr val="230D0D"/>
                </a:solidFill>
                <a:latin typeface="Lucida Sans Unicode"/>
                <a:cs typeface="Lucida Sans Unicode"/>
              </a:rPr>
              <a:t>PIN </a:t>
            </a:r>
            <a:r>
              <a:rPr sz="2500" spc="-30" dirty="0">
                <a:solidFill>
                  <a:srgbClr val="230D0D"/>
                </a:solidFill>
                <a:latin typeface="Lucida Sans Unicode"/>
                <a:cs typeface="Lucida Sans Unicode"/>
              </a:rPr>
              <a:t>Smooth</a:t>
            </a:r>
            <a:r>
              <a:rPr sz="2500" spc="-135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55" dirty="0">
                <a:solidFill>
                  <a:srgbClr val="230D0D"/>
                </a:solidFill>
                <a:latin typeface="Lucida Sans Unicode"/>
                <a:cs typeface="Lucida Sans Unicode"/>
              </a:rPr>
              <a:t>transition</a:t>
            </a:r>
            <a:r>
              <a:rPr sz="2500" spc="-13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45" dirty="0">
                <a:solidFill>
                  <a:srgbClr val="230D0D"/>
                </a:solidFill>
                <a:latin typeface="Lucida Sans Unicode"/>
                <a:cs typeface="Lucida Sans Unicode"/>
              </a:rPr>
              <a:t>from</a:t>
            </a:r>
            <a:r>
              <a:rPr sz="2500" spc="-13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50" dirty="0">
                <a:solidFill>
                  <a:srgbClr val="230D0D"/>
                </a:solidFill>
                <a:latin typeface="Lucida Sans Unicode"/>
                <a:cs typeface="Lucida Sans Unicode"/>
              </a:rPr>
              <a:t>calculator</a:t>
            </a:r>
            <a:r>
              <a:rPr sz="2500" spc="-13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45" dirty="0">
                <a:solidFill>
                  <a:srgbClr val="230D0D"/>
                </a:solidFill>
                <a:latin typeface="Lucida Sans Unicode"/>
                <a:cs typeface="Lucida Sans Unicode"/>
              </a:rPr>
              <a:t>to</a:t>
            </a:r>
            <a:r>
              <a:rPr sz="2500" spc="-13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230D0D"/>
                </a:solidFill>
                <a:latin typeface="Lucida Sans Unicode"/>
                <a:cs typeface="Lucida Sans Unicode"/>
              </a:rPr>
              <a:t>vault</a:t>
            </a:r>
            <a:endParaRPr sz="25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507689" y="1463158"/>
            <a:ext cx="9272905" cy="147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0" spc="-105" dirty="0"/>
              <a:t>IMPLEMENTATION</a:t>
            </a:r>
            <a:endParaRPr sz="9500"/>
          </a:p>
        </p:txBody>
      </p:sp>
      <p:grpSp>
        <p:nvGrpSpPr>
          <p:cNvPr id="12" name="object 12"/>
          <p:cNvGrpSpPr/>
          <p:nvPr/>
        </p:nvGrpSpPr>
        <p:grpSpPr>
          <a:xfrm>
            <a:off x="9494092" y="3937525"/>
            <a:ext cx="7280275" cy="4534535"/>
            <a:chOff x="9494092" y="3937525"/>
            <a:chExt cx="7280275" cy="4534535"/>
          </a:xfrm>
        </p:grpSpPr>
        <p:sp>
          <p:nvSpPr>
            <p:cNvPr id="13" name="object 13"/>
            <p:cNvSpPr/>
            <p:nvPr/>
          </p:nvSpPr>
          <p:spPr>
            <a:xfrm>
              <a:off x="9494092" y="3937525"/>
              <a:ext cx="7280275" cy="4534535"/>
            </a:xfrm>
            <a:custGeom>
              <a:avLst/>
              <a:gdLst/>
              <a:ahLst/>
              <a:cxnLst/>
              <a:rect l="l" t="t" r="r" b="b"/>
              <a:pathLst>
                <a:path w="7280275" h="4534534">
                  <a:moveTo>
                    <a:pt x="7279999" y="4534500"/>
                  </a:moveTo>
                  <a:lnTo>
                    <a:pt x="0" y="4534500"/>
                  </a:lnTo>
                  <a:lnTo>
                    <a:pt x="0" y="0"/>
                  </a:lnTo>
                  <a:lnTo>
                    <a:pt x="7279999" y="0"/>
                  </a:lnTo>
                  <a:lnTo>
                    <a:pt x="7279999" y="4534500"/>
                  </a:lnTo>
                  <a:close/>
                </a:path>
              </a:pathLst>
            </a:custGeom>
            <a:solidFill>
              <a:srgbClr val="DED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9842" y="4842400"/>
              <a:ext cx="114300" cy="1142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9842" y="5280550"/>
              <a:ext cx="114300" cy="1142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9842" y="5718699"/>
              <a:ext cx="114300" cy="1142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9842" y="7033149"/>
              <a:ext cx="114300" cy="1142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79842" y="7471299"/>
              <a:ext cx="114300" cy="11429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9494092" y="3937525"/>
            <a:ext cx="7280275" cy="4534535"/>
          </a:xfrm>
          <a:prstGeom prst="rect">
            <a:avLst/>
          </a:prstGeom>
        </p:spPr>
        <p:txBody>
          <a:bodyPr vert="horz" wrap="square" lIns="0" tIns="320675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525"/>
              </a:spcBef>
            </a:pPr>
            <a:r>
              <a:rPr sz="2500" spc="-170" dirty="0">
                <a:solidFill>
                  <a:srgbClr val="230D0D"/>
                </a:solidFill>
                <a:latin typeface="Arial Black"/>
                <a:cs typeface="Arial Black"/>
              </a:rPr>
              <a:t>Core</a:t>
            </a:r>
            <a:r>
              <a:rPr sz="2500" spc="-185" dirty="0">
                <a:solidFill>
                  <a:srgbClr val="230D0D"/>
                </a:solidFill>
                <a:latin typeface="Arial Black"/>
                <a:cs typeface="Arial Black"/>
              </a:rPr>
              <a:t> </a:t>
            </a:r>
            <a:r>
              <a:rPr sz="2500" spc="-40" dirty="0">
                <a:solidFill>
                  <a:srgbClr val="230D0D"/>
                </a:solidFill>
                <a:latin typeface="Arial Black"/>
                <a:cs typeface="Arial Black"/>
              </a:rPr>
              <a:t>Functionality</a:t>
            </a:r>
            <a:endParaRPr sz="2500">
              <a:latin typeface="Arial Black"/>
              <a:cs typeface="Arial Black"/>
            </a:endParaRPr>
          </a:p>
          <a:p>
            <a:pPr marL="577215" marR="1862455">
              <a:lnSpc>
                <a:spcPct val="114999"/>
              </a:lnSpc>
            </a:pPr>
            <a:r>
              <a:rPr sz="2500" spc="-120" dirty="0">
                <a:solidFill>
                  <a:srgbClr val="230D0D"/>
                </a:solidFill>
                <a:latin typeface="Lucida Sans Unicode"/>
                <a:cs typeface="Lucida Sans Unicode"/>
              </a:rPr>
              <a:t>Add,</a:t>
            </a:r>
            <a:r>
              <a:rPr sz="2500" spc="-14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70" dirty="0">
                <a:solidFill>
                  <a:srgbClr val="230D0D"/>
                </a:solidFill>
                <a:latin typeface="Lucida Sans Unicode"/>
                <a:cs typeface="Lucida Sans Unicode"/>
              </a:rPr>
              <a:t>view,</a:t>
            </a:r>
            <a:r>
              <a:rPr sz="2500" spc="-14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20" dirty="0">
                <a:solidFill>
                  <a:srgbClr val="230D0D"/>
                </a:solidFill>
                <a:latin typeface="Lucida Sans Unicode"/>
                <a:cs typeface="Lucida Sans Unicode"/>
              </a:rPr>
              <a:t>and</a:t>
            </a:r>
            <a:r>
              <a:rPr sz="2500" spc="-135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25" dirty="0">
                <a:solidFill>
                  <a:srgbClr val="230D0D"/>
                </a:solidFill>
                <a:latin typeface="Lucida Sans Unicode"/>
                <a:cs typeface="Lucida Sans Unicode"/>
              </a:rPr>
              <a:t>delete</a:t>
            </a:r>
            <a:r>
              <a:rPr sz="2500" spc="-14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30" dirty="0">
                <a:solidFill>
                  <a:srgbClr val="230D0D"/>
                </a:solidFill>
                <a:latin typeface="Lucida Sans Unicode"/>
                <a:cs typeface="Lucida Sans Unicode"/>
              </a:rPr>
              <a:t>media</a:t>
            </a:r>
            <a:r>
              <a:rPr sz="2500" spc="-135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40" dirty="0">
                <a:solidFill>
                  <a:srgbClr val="230D0D"/>
                </a:solidFill>
                <a:latin typeface="Lucida Sans Unicode"/>
                <a:cs typeface="Lucida Sans Unicode"/>
              </a:rPr>
              <a:t>files </a:t>
            </a:r>
            <a:r>
              <a:rPr sz="2500" spc="-150" dirty="0">
                <a:solidFill>
                  <a:srgbClr val="230D0D"/>
                </a:solidFill>
                <a:latin typeface="Lucida Sans Unicode"/>
                <a:cs typeface="Lucida Sans Unicode"/>
              </a:rPr>
              <a:t>PIN-</a:t>
            </a:r>
            <a:r>
              <a:rPr sz="2500" spc="-40" dirty="0">
                <a:solidFill>
                  <a:srgbClr val="230D0D"/>
                </a:solidFill>
                <a:latin typeface="Lucida Sans Unicode"/>
                <a:cs typeface="Lucida Sans Unicode"/>
              </a:rPr>
              <a:t>based</a:t>
            </a:r>
            <a:r>
              <a:rPr sz="2500" spc="-85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230D0D"/>
                </a:solidFill>
                <a:latin typeface="Lucida Sans Unicode"/>
                <a:cs typeface="Lucida Sans Unicode"/>
              </a:rPr>
              <a:t>authentication</a:t>
            </a:r>
            <a:endParaRPr sz="2500">
              <a:latin typeface="Lucida Sans Unicode"/>
              <a:cs typeface="Lucida Sans Unicode"/>
            </a:endParaRPr>
          </a:p>
          <a:p>
            <a:pPr marL="577215" marR="1626235">
              <a:lnSpc>
                <a:spcPct val="114999"/>
              </a:lnSpc>
            </a:pPr>
            <a:r>
              <a:rPr sz="2500" spc="-20" dirty="0">
                <a:solidFill>
                  <a:srgbClr val="230D0D"/>
                </a:solidFill>
                <a:latin typeface="Lucida Sans Unicode"/>
                <a:cs typeface="Lucida Sans Unicode"/>
              </a:rPr>
              <a:t>Secure</a:t>
            </a:r>
            <a:r>
              <a:rPr sz="2500" spc="-13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65" dirty="0">
                <a:solidFill>
                  <a:srgbClr val="230D0D"/>
                </a:solidFill>
                <a:latin typeface="Lucida Sans Unicode"/>
                <a:cs typeface="Lucida Sans Unicode"/>
              </a:rPr>
              <a:t>storage</a:t>
            </a:r>
            <a:r>
              <a:rPr sz="2500" spc="-125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65" dirty="0">
                <a:solidFill>
                  <a:srgbClr val="230D0D"/>
                </a:solidFill>
                <a:latin typeface="Lucida Sans Unicode"/>
                <a:cs typeface="Lucida Sans Unicode"/>
              </a:rPr>
              <a:t>of</a:t>
            </a:r>
            <a:r>
              <a:rPr sz="2500" spc="-125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30" dirty="0">
                <a:solidFill>
                  <a:srgbClr val="230D0D"/>
                </a:solidFill>
                <a:latin typeface="Lucida Sans Unicode"/>
                <a:cs typeface="Lucida Sans Unicode"/>
              </a:rPr>
              <a:t>media</a:t>
            </a:r>
            <a:r>
              <a:rPr sz="2500" spc="-125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70" dirty="0">
                <a:solidFill>
                  <a:srgbClr val="230D0D"/>
                </a:solidFill>
                <a:latin typeface="Lucida Sans Unicode"/>
                <a:cs typeface="Lucida Sans Unicode"/>
              </a:rPr>
              <a:t>in</a:t>
            </a:r>
            <a:r>
              <a:rPr sz="2500" spc="-125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230D0D"/>
                </a:solidFill>
                <a:latin typeface="Lucida Sans Unicode"/>
                <a:cs typeface="Lucida Sans Unicode"/>
              </a:rPr>
              <a:t>hidden directories</a:t>
            </a:r>
            <a:endParaRPr sz="2500">
              <a:latin typeface="Lucida Sans Unicode"/>
              <a:cs typeface="Lucida Sans Unicode"/>
            </a:endParaRPr>
          </a:p>
          <a:p>
            <a:pPr marL="37465">
              <a:lnSpc>
                <a:spcPct val="100000"/>
              </a:lnSpc>
              <a:spcBef>
                <a:spcPts val="450"/>
              </a:spcBef>
            </a:pPr>
            <a:r>
              <a:rPr sz="2500" spc="-165" dirty="0">
                <a:solidFill>
                  <a:srgbClr val="230D0D"/>
                </a:solidFill>
                <a:latin typeface="Arial Black"/>
                <a:cs typeface="Arial Black"/>
              </a:rPr>
              <a:t>Security</a:t>
            </a:r>
            <a:r>
              <a:rPr sz="2500" spc="-140" dirty="0">
                <a:solidFill>
                  <a:srgbClr val="230D0D"/>
                </a:solidFill>
                <a:latin typeface="Arial Black"/>
                <a:cs typeface="Arial Black"/>
              </a:rPr>
              <a:t> </a:t>
            </a:r>
            <a:r>
              <a:rPr sz="2500" spc="-25" dirty="0">
                <a:solidFill>
                  <a:srgbClr val="230D0D"/>
                </a:solidFill>
                <a:latin typeface="Arial Black"/>
                <a:cs typeface="Arial Black"/>
              </a:rPr>
              <a:t>Features</a:t>
            </a:r>
            <a:endParaRPr sz="2500">
              <a:latin typeface="Arial Black"/>
              <a:cs typeface="Arial Black"/>
            </a:endParaRPr>
          </a:p>
          <a:p>
            <a:pPr marL="577215">
              <a:lnSpc>
                <a:spcPct val="100000"/>
              </a:lnSpc>
              <a:spcBef>
                <a:spcPts val="450"/>
              </a:spcBef>
            </a:pPr>
            <a:r>
              <a:rPr sz="2500" spc="-60" dirty="0">
                <a:solidFill>
                  <a:srgbClr val="230D0D"/>
                </a:solidFill>
                <a:latin typeface="Lucida Sans Unicode"/>
                <a:cs typeface="Lucida Sans Unicode"/>
              </a:rPr>
              <a:t>Blocks</a:t>
            </a:r>
            <a:r>
              <a:rPr sz="2500" spc="-9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60" dirty="0">
                <a:solidFill>
                  <a:srgbClr val="230D0D"/>
                </a:solidFill>
                <a:latin typeface="Lucida Sans Unicode"/>
                <a:cs typeface="Lucida Sans Unicode"/>
              </a:rPr>
              <a:t>unauthorized</a:t>
            </a:r>
            <a:r>
              <a:rPr sz="2500" spc="-9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10" dirty="0">
                <a:solidFill>
                  <a:srgbClr val="230D0D"/>
                </a:solidFill>
                <a:latin typeface="Lucida Sans Unicode"/>
                <a:cs typeface="Lucida Sans Unicode"/>
              </a:rPr>
              <a:t>access</a:t>
            </a:r>
            <a:endParaRPr sz="2500">
              <a:latin typeface="Lucida Sans Unicode"/>
              <a:cs typeface="Lucida Sans Unicode"/>
            </a:endParaRPr>
          </a:p>
          <a:p>
            <a:pPr marL="577215">
              <a:lnSpc>
                <a:spcPct val="100000"/>
              </a:lnSpc>
              <a:spcBef>
                <a:spcPts val="450"/>
              </a:spcBef>
            </a:pPr>
            <a:r>
              <a:rPr sz="2500" spc="-75" dirty="0">
                <a:solidFill>
                  <a:srgbClr val="230D0D"/>
                </a:solidFill>
                <a:latin typeface="Lucida Sans Unicode"/>
                <a:cs typeface="Lucida Sans Unicode"/>
              </a:rPr>
              <a:t>Vault</a:t>
            </a:r>
            <a:r>
              <a:rPr sz="2500" spc="-12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80" dirty="0">
                <a:solidFill>
                  <a:srgbClr val="230D0D"/>
                </a:solidFill>
                <a:latin typeface="Lucida Sans Unicode"/>
                <a:cs typeface="Lucida Sans Unicode"/>
              </a:rPr>
              <a:t>files</a:t>
            </a:r>
            <a:r>
              <a:rPr sz="2500" spc="-12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50" dirty="0">
                <a:solidFill>
                  <a:srgbClr val="230D0D"/>
                </a:solidFill>
                <a:latin typeface="Lucida Sans Unicode"/>
                <a:cs typeface="Lucida Sans Unicode"/>
              </a:rPr>
              <a:t>hidden</a:t>
            </a:r>
            <a:r>
              <a:rPr sz="2500" spc="-12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45" dirty="0">
                <a:solidFill>
                  <a:srgbClr val="230D0D"/>
                </a:solidFill>
                <a:latin typeface="Lucida Sans Unicode"/>
                <a:cs typeface="Lucida Sans Unicode"/>
              </a:rPr>
              <a:t>from</a:t>
            </a:r>
            <a:r>
              <a:rPr sz="2500" spc="-12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50" dirty="0">
                <a:solidFill>
                  <a:srgbClr val="230D0D"/>
                </a:solidFill>
                <a:latin typeface="Lucida Sans Unicode"/>
                <a:cs typeface="Lucida Sans Unicode"/>
              </a:rPr>
              <a:t>regular</a:t>
            </a:r>
            <a:r>
              <a:rPr sz="2500" spc="-12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65" dirty="0">
                <a:solidFill>
                  <a:srgbClr val="230D0D"/>
                </a:solidFill>
                <a:latin typeface="Lucida Sans Unicode"/>
                <a:cs typeface="Lucida Sans Unicode"/>
              </a:rPr>
              <a:t>gallery</a:t>
            </a:r>
            <a:r>
              <a:rPr sz="2500" spc="-120" dirty="0">
                <a:solidFill>
                  <a:srgbClr val="230D0D"/>
                </a:solidFill>
                <a:latin typeface="Lucida Sans Unicode"/>
                <a:cs typeface="Lucida Sans Unicode"/>
              </a:rPr>
              <a:t> </a:t>
            </a:r>
            <a:r>
              <a:rPr sz="2500" spc="-20" dirty="0">
                <a:solidFill>
                  <a:srgbClr val="230D0D"/>
                </a:solidFill>
                <a:latin typeface="Lucida Sans Unicode"/>
                <a:cs typeface="Lucida Sans Unicode"/>
              </a:rPr>
              <a:t>apps</a:t>
            </a:r>
            <a:endParaRPr sz="2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5357" y="2089975"/>
            <a:ext cx="3419474" cy="76961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61175" y="2089975"/>
            <a:ext cx="3476624" cy="7696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97303" y="2089975"/>
            <a:ext cx="3495674" cy="76961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94018" y="410722"/>
            <a:ext cx="4100195" cy="1528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25" dirty="0"/>
              <a:t>RESULT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4742" y="2089975"/>
            <a:ext cx="3533774" cy="76961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4655" y="2041112"/>
            <a:ext cx="3457574" cy="77438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55310" y="2041112"/>
            <a:ext cx="3524249" cy="77438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94018" y="361859"/>
            <a:ext cx="4100195" cy="1528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25" dirty="0"/>
              <a:t>RESULT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7790" y="4528375"/>
            <a:ext cx="142875" cy="1428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7790" y="6385750"/>
            <a:ext cx="142875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87790" y="7624000"/>
            <a:ext cx="142875" cy="1428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13140" y="3569404"/>
            <a:ext cx="7133590" cy="497840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3250" spc="-340" dirty="0">
                <a:solidFill>
                  <a:srgbClr val="230D0D"/>
                </a:solidFill>
                <a:latin typeface="Tahoma"/>
                <a:cs typeface="Tahoma"/>
              </a:rPr>
              <a:t>Conclusion</a:t>
            </a:r>
            <a:endParaRPr sz="3250">
              <a:latin typeface="Tahoma"/>
              <a:cs typeface="Tahoma"/>
            </a:endParaRPr>
          </a:p>
          <a:p>
            <a:pPr marL="713105" marR="5080" algn="just">
              <a:lnSpc>
                <a:spcPct val="125000"/>
              </a:lnSpc>
            </a:pPr>
            <a:r>
              <a:rPr sz="3250" spc="-310" dirty="0">
                <a:solidFill>
                  <a:srgbClr val="230D0D"/>
                </a:solidFill>
                <a:latin typeface="Tahoma"/>
                <a:cs typeface="Tahoma"/>
              </a:rPr>
              <a:t>Successfully</a:t>
            </a:r>
            <a:r>
              <a:rPr sz="32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80" dirty="0">
                <a:solidFill>
                  <a:srgbClr val="230D0D"/>
                </a:solidFill>
                <a:latin typeface="Tahoma"/>
                <a:cs typeface="Tahoma"/>
              </a:rPr>
              <a:t>developed</a:t>
            </a:r>
            <a:r>
              <a:rPr sz="32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75" dirty="0">
                <a:solidFill>
                  <a:srgbClr val="230D0D"/>
                </a:solidFill>
                <a:latin typeface="Tahoma"/>
                <a:cs typeface="Tahoma"/>
              </a:rPr>
              <a:t>a</a:t>
            </a:r>
            <a:r>
              <a:rPr sz="32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45" dirty="0">
                <a:solidFill>
                  <a:srgbClr val="230D0D"/>
                </a:solidFill>
                <a:latin typeface="Tahoma"/>
                <a:cs typeface="Tahoma"/>
              </a:rPr>
              <a:t>secure</a:t>
            </a:r>
            <a:r>
              <a:rPr sz="32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15" dirty="0">
                <a:solidFill>
                  <a:srgbClr val="230D0D"/>
                </a:solidFill>
                <a:latin typeface="Tahoma"/>
                <a:cs typeface="Tahoma"/>
              </a:rPr>
              <a:t>Android</a:t>
            </a:r>
            <a:r>
              <a:rPr sz="32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405" dirty="0">
                <a:solidFill>
                  <a:srgbClr val="230D0D"/>
                </a:solidFill>
                <a:latin typeface="Tahoma"/>
                <a:cs typeface="Tahoma"/>
              </a:rPr>
              <a:t>app</a:t>
            </a:r>
            <a:r>
              <a:rPr sz="3250" spc="-23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265" dirty="0">
                <a:solidFill>
                  <a:srgbClr val="230D0D"/>
                </a:solidFill>
                <a:latin typeface="Tahoma"/>
                <a:cs typeface="Tahoma"/>
              </a:rPr>
              <a:t>that</a:t>
            </a:r>
            <a:r>
              <a:rPr sz="32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35" dirty="0">
                <a:solidFill>
                  <a:srgbClr val="230D0D"/>
                </a:solidFill>
                <a:latin typeface="Tahoma"/>
                <a:cs typeface="Tahoma"/>
              </a:rPr>
              <a:t>hides</a:t>
            </a:r>
            <a:r>
              <a:rPr sz="32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275" dirty="0">
                <a:solidFill>
                  <a:srgbClr val="230D0D"/>
                </a:solidFill>
                <a:latin typeface="Tahoma"/>
                <a:cs typeface="Tahoma"/>
              </a:rPr>
              <a:t>private</a:t>
            </a:r>
            <a:r>
              <a:rPr sz="32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409" dirty="0">
                <a:solidFill>
                  <a:srgbClr val="230D0D"/>
                </a:solidFill>
                <a:latin typeface="Tahoma"/>
                <a:cs typeface="Tahoma"/>
              </a:rPr>
              <a:t>media</a:t>
            </a:r>
            <a:r>
              <a:rPr sz="32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70" dirty="0">
                <a:solidFill>
                  <a:srgbClr val="230D0D"/>
                </a:solidFill>
                <a:latin typeface="Tahoma"/>
                <a:cs typeface="Tahoma"/>
              </a:rPr>
              <a:t>behind</a:t>
            </a:r>
            <a:r>
              <a:rPr sz="32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75" dirty="0">
                <a:solidFill>
                  <a:srgbClr val="230D0D"/>
                </a:solidFill>
                <a:latin typeface="Tahoma"/>
                <a:cs typeface="Tahoma"/>
              </a:rPr>
              <a:t>a</a:t>
            </a:r>
            <a:r>
              <a:rPr sz="32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285" dirty="0">
                <a:solidFill>
                  <a:srgbClr val="230D0D"/>
                </a:solidFill>
                <a:latin typeface="Tahoma"/>
                <a:cs typeface="Tahoma"/>
              </a:rPr>
              <a:t>functional</a:t>
            </a:r>
            <a:r>
              <a:rPr sz="3250" spc="-10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265" dirty="0">
                <a:solidFill>
                  <a:srgbClr val="230D0D"/>
                </a:solidFill>
                <a:latin typeface="Tahoma"/>
                <a:cs typeface="Tahoma"/>
              </a:rPr>
              <a:t>calculator</a:t>
            </a:r>
            <a:r>
              <a:rPr sz="3250" spc="-30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270" dirty="0">
                <a:solidFill>
                  <a:srgbClr val="230D0D"/>
                </a:solidFill>
                <a:latin typeface="Tahoma"/>
                <a:cs typeface="Tahoma"/>
              </a:rPr>
              <a:t>interface.</a:t>
            </a:r>
            <a:endParaRPr sz="3250">
              <a:latin typeface="Tahoma"/>
              <a:cs typeface="Tahoma"/>
            </a:endParaRPr>
          </a:p>
          <a:p>
            <a:pPr marL="713105" marR="534035">
              <a:lnSpc>
                <a:spcPct val="125000"/>
              </a:lnSpc>
            </a:pPr>
            <a:r>
              <a:rPr sz="3250" spc="-360" dirty="0">
                <a:solidFill>
                  <a:srgbClr val="230D0D"/>
                </a:solidFill>
                <a:latin typeface="Tahoma"/>
                <a:cs typeface="Tahoma"/>
              </a:rPr>
              <a:t>Ensures</a:t>
            </a:r>
            <a:r>
              <a:rPr sz="3250" spc="-28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30" dirty="0">
                <a:solidFill>
                  <a:srgbClr val="230D0D"/>
                </a:solidFill>
                <a:latin typeface="Tahoma"/>
                <a:cs typeface="Tahoma"/>
              </a:rPr>
              <a:t>user</a:t>
            </a:r>
            <a:r>
              <a:rPr sz="3250" spc="-28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295" dirty="0">
                <a:solidFill>
                  <a:srgbClr val="230D0D"/>
                </a:solidFill>
                <a:latin typeface="Tahoma"/>
                <a:cs typeface="Tahoma"/>
              </a:rPr>
              <a:t>privacy</a:t>
            </a:r>
            <a:r>
              <a:rPr sz="3250" spc="-28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405" dirty="0">
                <a:solidFill>
                  <a:srgbClr val="230D0D"/>
                </a:solidFill>
                <a:latin typeface="Tahoma"/>
                <a:cs typeface="Tahoma"/>
              </a:rPr>
              <a:t>by</a:t>
            </a:r>
            <a:r>
              <a:rPr sz="3250" spc="-28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55" dirty="0">
                <a:solidFill>
                  <a:srgbClr val="230D0D"/>
                </a:solidFill>
                <a:latin typeface="Tahoma"/>
                <a:cs typeface="Tahoma"/>
              </a:rPr>
              <a:t>using</a:t>
            </a:r>
            <a:r>
              <a:rPr sz="3250" spc="-28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180" dirty="0">
                <a:solidFill>
                  <a:srgbClr val="230D0D"/>
                </a:solidFill>
                <a:latin typeface="Tahoma"/>
                <a:cs typeface="Tahoma"/>
              </a:rPr>
              <a:t>PIN-</a:t>
            </a:r>
            <a:r>
              <a:rPr sz="3250" spc="-405" dirty="0">
                <a:solidFill>
                  <a:srgbClr val="230D0D"/>
                </a:solidFill>
                <a:latin typeface="Tahoma"/>
                <a:cs typeface="Tahoma"/>
              </a:rPr>
              <a:t>based </a:t>
            </a:r>
            <a:r>
              <a:rPr sz="3250" spc="-295" dirty="0">
                <a:solidFill>
                  <a:srgbClr val="230D0D"/>
                </a:solidFill>
                <a:latin typeface="Tahoma"/>
                <a:cs typeface="Tahoma"/>
              </a:rPr>
              <a:t>authentication</a:t>
            </a:r>
            <a:r>
              <a:rPr sz="32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400" dirty="0">
                <a:solidFill>
                  <a:srgbClr val="230D0D"/>
                </a:solidFill>
                <a:latin typeface="Tahoma"/>
                <a:cs typeface="Tahoma"/>
              </a:rPr>
              <a:t>and</a:t>
            </a:r>
            <a:r>
              <a:rPr sz="32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65" dirty="0">
                <a:solidFill>
                  <a:srgbClr val="230D0D"/>
                </a:solidFill>
                <a:latin typeface="Tahoma"/>
                <a:cs typeface="Tahoma"/>
              </a:rPr>
              <a:t>hidden</a:t>
            </a:r>
            <a:r>
              <a:rPr sz="3250" spc="-29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270" dirty="0">
                <a:solidFill>
                  <a:srgbClr val="230D0D"/>
                </a:solidFill>
                <a:latin typeface="Tahoma"/>
                <a:cs typeface="Tahoma"/>
              </a:rPr>
              <a:t>directories.</a:t>
            </a:r>
            <a:endParaRPr sz="3250">
              <a:latin typeface="Tahoma"/>
              <a:cs typeface="Tahoma"/>
            </a:endParaRPr>
          </a:p>
          <a:p>
            <a:pPr marL="713105" marR="153670">
              <a:lnSpc>
                <a:spcPct val="125000"/>
              </a:lnSpc>
            </a:pPr>
            <a:r>
              <a:rPr sz="3250" spc="-300" dirty="0">
                <a:solidFill>
                  <a:srgbClr val="230D0D"/>
                </a:solidFill>
                <a:latin typeface="Tahoma"/>
                <a:cs typeface="Tahoma"/>
              </a:rPr>
              <a:t>Offers</a:t>
            </a:r>
            <a:r>
              <a:rPr sz="3250" spc="-28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75" dirty="0">
                <a:solidFill>
                  <a:srgbClr val="230D0D"/>
                </a:solidFill>
                <a:latin typeface="Tahoma"/>
                <a:cs typeface="Tahoma"/>
              </a:rPr>
              <a:t>a</a:t>
            </a:r>
            <a:r>
              <a:rPr sz="3250" spc="-28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30" dirty="0">
                <a:solidFill>
                  <a:srgbClr val="230D0D"/>
                </a:solidFill>
                <a:latin typeface="Tahoma"/>
                <a:cs typeface="Tahoma"/>
              </a:rPr>
              <a:t>simple,</a:t>
            </a:r>
            <a:r>
              <a:rPr sz="3250" spc="-28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240" dirty="0">
                <a:solidFill>
                  <a:srgbClr val="230D0D"/>
                </a:solidFill>
                <a:latin typeface="Tahoma"/>
                <a:cs typeface="Tahoma"/>
              </a:rPr>
              <a:t>intuitive</a:t>
            </a:r>
            <a:r>
              <a:rPr sz="3250" spc="-28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65" dirty="0">
                <a:solidFill>
                  <a:srgbClr val="230D0D"/>
                </a:solidFill>
                <a:latin typeface="Tahoma"/>
                <a:cs typeface="Tahoma"/>
              </a:rPr>
              <a:t>design</a:t>
            </a:r>
            <a:r>
              <a:rPr sz="3250" spc="-28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05" dirty="0">
                <a:solidFill>
                  <a:srgbClr val="230D0D"/>
                </a:solidFill>
                <a:latin typeface="Tahoma"/>
                <a:cs typeface="Tahoma"/>
              </a:rPr>
              <a:t>with</a:t>
            </a:r>
            <a:r>
              <a:rPr sz="3250" spc="-28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35" dirty="0">
                <a:solidFill>
                  <a:srgbClr val="230D0D"/>
                </a:solidFill>
                <a:latin typeface="Tahoma"/>
                <a:cs typeface="Tahoma"/>
              </a:rPr>
              <a:t>strong </a:t>
            </a:r>
            <a:r>
              <a:rPr sz="3250" spc="-395" dirty="0">
                <a:solidFill>
                  <a:srgbClr val="230D0D"/>
                </a:solidFill>
                <a:latin typeface="Tahoma"/>
                <a:cs typeface="Tahoma"/>
              </a:rPr>
              <a:t>emphasis</a:t>
            </a:r>
            <a:r>
              <a:rPr sz="3250" spc="-28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425" dirty="0">
                <a:solidFill>
                  <a:srgbClr val="230D0D"/>
                </a:solidFill>
                <a:latin typeface="Tahoma"/>
                <a:cs typeface="Tahoma"/>
              </a:rPr>
              <a:t>on</a:t>
            </a:r>
            <a:r>
              <a:rPr sz="3250" spc="-28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30" dirty="0">
                <a:solidFill>
                  <a:srgbClr val="230D0D"/>
                </a:solidFill>
                <a:latin typeface="Tahoma"/>
                <a:cs typeface="Tahoma"/>
              </a:rPr>
              <a:t>user</a:t>
            </a:r>
            <a:r>
              <a:rPr sz="3250" spc="-29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229" dirty="0">
                <a:solidFill>
                  <a:srgbClr val="230D0D"/>
                </a:solidFill>
                <a:latin typeface="Tahoma"/>
                <a:cs typeface="Tahoma"/>
              </a:rPr>
              <a:t>trust</a:t>
            </a:r>
            <a:r>
              <a:rPr sz="3250" spc="-28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400" dirty="0">
                <a:solidFill>
                  <a:srgbClr val="230D0D"/>
                </a:solidFill>
                <a:latin typeface="Tahoma"/>
                <a:cs typeface="Tahoma"/>
              </a:rPr>
              <a:t>and</a:t>
            </a:r>
            <a:r>
              <a:rPr sz="3250" spc="-280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95" dirty="0">
                <a:solidFill>
                  <a:srgbClr val="230D0D"/>
                </a:solidFill>
                <a:latin typeface="Tahoma"/>
                <a:cs typeface="Tahoma"/>
              </a:rPr>
              <a:t>ease</a:t>
            </a:r>
            <a:r>
              <a:rPr sz="3250" spc="-28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295" dirty="0">
                <a:solidFill>
                  <a:srgbClr val="230D0D"/>
                </a:solidFill>
                <a:latin typeface="Tahoma"/>
                <a:cs typeface="Tahoma"/>
              </a:rPr>
              <a:t>of</a:t>
            </a:r>
            <a:r>
              <a:rPr sz="3250" spc="-285" dirty="0">
                <a:solidFill>
                  <a:srgbClr val="230D0D"/>
                </a:solidFill>
                <a:latin typeface="Tahoma"/>
                <a:cs typeface="Tahoma"/>
              </a:rPr>
              <a:t> </a:t>
            </a:r>
            <a:r>
              <a:rPr sz="3250" spc="-375" dirty="0">
                <a:solidFill>
                  <a:srgbClr val="230D0D"/>
                </a:solidFill>
                <a:latin typeface="Tahoma"/>
                <a:cs typeface="Tahoma"/>
              </a:rPr>
              <a:t>use.</a:t>
            </a:r>
            <a:endParaRPr sz="325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25755">
              <a:lnSpc>
                <a:spcPct val="115900"/>
              </a:lnSpc>
              <a:spcBef>
                <a:spcPts val="95"/>
              </a:spcBef>
            </a:pPr>
            <a:r>
              <a:rPr spc="-310" dirty="0"/>
              <a:t>CONCLUSION</a:t>
            </a:r>
            <a:r>
              <a:rPr spc="-1460" dirty="0"/>
              <a:t> </a:t>
            </a:r>
            <a:r>
              <a:rPr spc="-50" dirty="0"/>
              <a:t>&amp; </a:t>
            </a:r>
            <a:r>
              <a:rPr spc="-290" dirty="0"/>
              <a:t>FUTURE</a:t>
            </a:r>
            <a:r>
              <a:rPr spc="-1470" dirty="0"/>
              <a:t> </a:t>
            </a:r>
            <a:r>
              <a:rPr spc="280" dirty="0"/>
              <a:t>WORKS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9815" y="4528375"/>
            <a:ext cx="142875" cy="142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9815" y="5766625"/>
            <a:ext cx="142875" cy="1428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9815" y="7004874"/>
            <a:ext cx="142875" cy="1428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9815" y="8243124"/>
            <a:ext cx="142875" cy="14287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pc="-310" dirty="0"/>
              <a:t>Future</a:t>
            </a:r>
            <a:r>
              <a:rPr spc="-300" dirty="0"/>
              <a:t> </a:t>
            </a:r>
            <a:r>
              <a:rPr spc="-380" dirty="0"/>
              <a:t>Work</a:t>
            </a:r>
          </a:p>
          <a:p>
            <a:pPr marL="713105" marR="5080">
              <a:lnSpc>
                <a:spcPct val="125000"/>
              </a:lnSpc>
            </a:pPr>
            <a:r>
              <a:rPr spc="-340" dirty="0"/>
              <a:t>Cloud</a:t>
            </a:r>
            <a:r>
              <a:rPr spc="-280" dirty="0"/>
              <a:t> </a:t>
            </a:r>
            <a:r>
              <a:rPr spc="-390" dirty="0"/>
              <a:t>Backup:</a:t>
            </a:r>
            <a:r>
              <a:rPr spc="-280" dirty="0"/>
              <a:t> </a:t>
            </a:r>
            <a:r>
              <a:rPr spc="-375" dirty="0"/>
              <a:t>Add</a:t>
            </a:r>
            <a:r>
              <a:rPr spc="-280" dirty="0"/>
              <a:t> </a:t>
            </a:r>
            <a:r>
              <a:rPr spc="-340" dirty="0"/>
              <a:t>encrypted</a:t>
            </a:r>
            <a:r>
              <a:rPr spc="-280" dirty="0"/>
              <a:t> </a:t>
            </a:r>
            <a:r>
              <a:rPr spc="-330" dirty="0"/>
              <a:t>cloud</a:t>
            </a:r>
            <a:r>
              <a:rPr spc="-275" dirty="0"/>
              <a:t> </a:t>
            </a:r>
            <a:r>
              <a:rPr spc="-335" dirty="0"/>
              <a:t>storage</a:t>
            </a:r>
            <a:r>
              <a:rPr spc="-285" dirty="0"/>
              <a:t> </a:t>
            </a:r>
            <a:r>
              <a:rPr spc="-90" dirty="0"/>
              <a:t>for </a:t>
            </a:r>
            <a:r>
              <a:rPr spc="-195" dirty="0"/>
              <a:t>file</a:t>
            </a:r>
            <a:r>
              <a:rPr spc="-295" dirty="0"/>
              <a:t> </a:t>
            </a:r>
            <a:r>
              <a:rPr spc="-395" dirty="0"/>
              <a:t>backup</a:t>
            </a:r>
            <a:r>
              <a:rPr spc="-275" dirty="0"/>
              <a:t> </a:t>
            </a:r>
            <a:r>
              <a:rPr spc="-400" dirty="0"/>
              <a:t>and</a:t>
            </a:r>
            <a:r>
              <a:rPr spc="-280" dirty="0"/>
              <a:t> </a:t>
            </a:r>
            <a:r>
              <a:rPr spc="-330" dirty="0"/>
              <a:t>recovery.</a:t>
            </a:r>
          </a:p>
          <a:p>
            <a:pPr marL="713105" marR="459740">
              <a:lnSpc>
                <a:spcPct val="125000"/>
              </a:lnSpc>
            </a:pPr>
            <a:r>
              <a:rPr spc="-270" dirty="0"/>
              <a:t>Intruder</a:t>
            </a:r>
            <a:r>
              <a:rPr spc="-285" dirty="0"/>
              <a:t> </a:t>
            </a:r>
            <a:r>
              <a:rPr spc="-325" dirty="0"/>
              <a:t>Detection:</a:t>
            </a:r>
            <a:r>
              <a:rPr spc="-280" dirty="0"/>
              <a:t> </a:t>
            </a:r>
            <a:r>
              <a:rPr spc="-325" dirty="0"/>
              <a:t>Capture</a:t>
            </a:r>
            <a:r>
              <a:rPr spc="-280" dirty="0"/>
              <a:t> </a:t>
            </a:r>
            <a:r>
              <a:rPr spc="-365" dirty="0"/>
              <a:t>photo</a:t>
            </a:r>
            <a:r>
              <a:rPr spc="-285" dirty="0"/>
              <a:t> </a:t>
            </a:r>
            <a:r>
              <a:rPr spc="-425" dirty="0"/>
              <a:t>on</a:t>
            </a:r>
            <a:r>
              <a:rPr spc="-285" dirty="0"/>
              <a:t> </a:t>
            </a:r>
            <a:r>
              <a:rPr spc="-265" dirty="0"/>
              <a:t>failed </a:t>
            </a:r>
            <a:r>
              <a:rPr spc="-305" dirty="0"/>
              <a:t>login</a:t>
            </a:r>
            <a:r>
              <a:rPr spc="-295" dirty="0"/>
              <a:t> </a:t>
            </a:r>
            <a:r>
              <a:rPr spc="-330" dirty="0"/>
              <a:t>attempts.</a:t>
            </a:r>
          </a:p>
          <a:p>
            <a:pPr marL="713105" marR="447675">
              <a:lnSpc>
                <a:spcPct val="125000"/>
              </a:lnSpc>
            </a:pPr>
            <a:r>
              <a:rPr spc="-254" dirty="0"/>
              <a:t>Multiple</a:t>
            </a:r>
            <a:r>
              <a:rPr spc="-285" dirty="0"/>
              <a:t> </a:t>
            </a:r>
            <a:r>
              <a:rPr spc="-295" dirty="0"/>
              <a:t>Vaults:</a:t>
            </a:r>
            <a:r>
              <a:rPr spc="-280" dirty="0"/>
              <a:t> </a:t>
            </a:r>
            <a:r>
              <a:rPr spc="-340" dirty="0"/>
              <a:t>Support</a:t>
            </a:r>
            <a:r>
              <a:rPr spc="-280" dirty="0"/>
              <a:t> </a:t>
            </a:r>
            <a:r>
              <a:rPr spc="-260" dirty="0"/>
              <a:t>different</a:t>
            </a:r>
            <a:r>
              <a:rPr spc="-285" dirty="0"/>
              <a:t> </a:t>
            </a:r>
            <a:r>
              <a:rPr spc="-280" dirty="0"/>
              <a:t>vaults </a:t>
            </a:r>
            <a:r>
              <a:rPr spc="-90" dirty="0"/>
              <a:t>for </a:t>
            </a:r>
            <a:r>
              <a:rPr spc="-260" dirty="0"/>
              <a:t>different</a:t>
            </a:r>
            <a:r>
              <a:rPr spc="-295" dirty="0"/>
              <a:t> </a:t>
            </a:r>
            <a:r>
              <a:rPr spc="-305" dirty="0"/>
              <a:t>PINs.</a:t>
            </a:r>
          </a:p>
          <a:p>
            <a:pPr marL="713105" marR="48895">
              <a:lnSpc>
                <a:spcPct val="125000"/>
              </a:lnSpc>
            </a:pPr>
            <a:r>
              <a:rPr spc="-305" dirty="0"/>
              <a:t>Biometric</a:t>
            </a:r>
            <a:r>
              <a:rPr spc="-285" dirty="0"/>
              <a:t> </a:t>
            </a:r>
            <a:r>
              <a:rPr spc="-345" dirty="0"/>
              <a:t>Access:</a:t>
            </a:r>
            <a:r>
              <a:rPr spc="-285" dirty="0"/>
              <a:t> </a:t>
            </a:r>
            <a:r>
              <a:rPr spc="-290" dirty="0"/>
              <a:t>Integrate</a:t>
            </a:r>
            <a:r>
              <a:rPr spc="-285" dirty="0"/>
              <a:t> </a:t>
            </a:r>
            <a:r>
              <a:rPr spc="-265" dirty="0"/>
              <a:t>fingerprint</a:t>
            </a:r>
            <a:r>
              <a:rPr spc="-285" dirty="0"/>
              <a:t> </a:t>
            </a:r>
            <a:r>
              <a:rPr spc="-280" dirty="0"/>
              <a:t>or </a:t>
            </a:r>
            <a:r>
              <a:rPr spc="-340" dirty="0"/>
              <a:t>face </a:t>
            </a:r>
            <a:r>
              <a:rPr spc="-295" dirty="0"/>
              <a:t>authentication</a:t>
            </a:r>
            <a:r>
              <a:rPr spc="-290" dirty="0"/>
              <a:t> </a:t>
            </a:r>
            <a:r>
              <a:rPr spc="-245" dirty="0"/>
              <a:t>for</a:t>
            </a:r>
            <a:r>
              <a:rPr spc="-290" dirty="0"/>
              <a:t> </a:t>
            </a:r>
            <a:r>
              <a:rPr spc="-320" dirty="0"/>
              <a:t>quicker</a:t>
            </a:r>
            <a:r>
              <a:rPr spc="-290" dirty="0"/>
              <a:t> </a:t>
            </a:r>
            <a:r>
              <a:rPr spc="-340" dirty="0"/>
              <a:t>access.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452</Words>
  <Application>Microsoft Office PowerPoint</Application>
  <PresentationFormat>Custom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Black</vt:lpstr>
      <vt:lpstr>Lucida Sans Unicode</vt:lpstr>
      <vt:lpstr>Tahoma</vt:lpstr>
      <vt:lpstr>Times New Roman</vt:lpstr>
      <vt:lpstr>Trebuchet MS</vt:lpstr>
      <vt:lpstr>Office Theme</vt:lpstr>
      <vt:lpstr>CALCVAULT</vt:lpstr>
      <vt:lpstr>INTRODUCTION</vt:lpstr>
      <vt:lpstr>OBJECTIVE</vt:lpstr>
      <vt:lpstr>SYSTEM ARCHITECTURE</vt:lpstr>
      <vt:lpstr>METHODOLOGY</vt:lpstr>
      <vt:lpstr>IMPLEMENTATION</vt:lpstr>
      <vt:lpstr>RESULT</vt:lpstr>
      <vt:lpstr>RESULT</vt:lpstr>
      <vt:lpstr>CONCLUSION &amp; FUTURE WORKS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CALCVAULT</dc:title>
  <dc:creator>M Akash</dc:creator>
  <cp:keywords>DAGnNTuETpQ,BAGPZMKHe48,0</cp:keywords>
  <cp:lastModifiedBy>Jyothi Sakthi</cp:lastModifiedBy>
  <cp:revision>1</cp:revision>
  <dcterms:created xsi:type="dcterms:W3CDTF">2025-05-12T13:59:18Z</dcterms:created>
  <dcterms:modified xsi:type="dcterms:W3CDTF">2025-05-12T14:03:05Z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2025-05-12T00:00:00Z</vt:filetime>
  </property>
  <property fmtid="{D5CDD505-2E9C-101B-9397-08002B2CF9AE}" pid="3" name="Creator">
    <vt:lpwstr>Canva</vt:lpwstr>
  </property>
  <property fmtid="{D5CDD505-2E9C-101B-9397-08002B2CF9AE}" pid="4" name="LastSaved">
    <vt:filetime>2025-05-12T00:00:00Z</vt:filetime>
  </property>
  <property fmtid="{D5CDD505-2E9C-101B-9397-08002B2CF9AE}" pid="5" name="Producer">
    <vt:lpwstr>Canva</vt:lpwstr>
  </property>
</Properties>
</file>