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0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8186" y="1950847"/>
            <a:ext cx="1595755" cy="543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FF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235" y="2743326"/>
            <a:ext cx="7288530" cy="294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33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54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69.png"/><Relationship Id="rId16" Type="http://schemas.openxmlformats.org/officeDocument/2006/relationships/image" Target="../media/image85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33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7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33.png"/><Relationship Id="rId10" Type="http://schemas.openxmlformats.org/officeDocument/2006/relationships/image" Target="../media/image95.png"/><Relationship Id="rId4" Type="http://schemas.openxmlformats.org/officeDocument/2006/relationships/image" Target="../media/image90.png"/><Relationship Id="rId9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27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761" y="4509897"/>
            <a:ext cx="5553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solidFill>
                  <a:srgbClr val="EBEBEB"/>
                </a:solidFill>
                <a:latin typeface="Tahoma"/>
                <a:cs typeface="Tahoma"/>
              </a:rPr>
              <a:t>Firewall</a:t>
            </a:r>
            <a:r>
              <a:rPr sz="4000" b="1" spc="-170" dirty="0">
                <a:solidFill>
                  <a:srgbClr val="EBEBEB"/>
                </a:solidFill>
                <a:latin typeface="Tahoma"/>
                <a:cs typeface="Tahoma"/>
              </a:rPr>
              <a:t> </a:t>
            </a:r>
            <a:r>
              <a:rPr sz="4000" b="1" spc="-10" dirty="0">
                <a:solidFill>
                  <a:srgbClr val="EBEBEB"/>
                </a:solidFill>
                <a:latin typeface="Tahoma"/>
                <a:cs typeface="Tahoma"/>
              </a:rPr>
              <a:t>Technologies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41854" y="1879854"/>
            <a:ext cx="3784600" cy="2641600"/>
            <a:chOff x="2641854" y="1879854"/>
            <a:chExt cx="3784600" cy="2641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000" y="1905000"/>
              <a:ext cx="3733800" cy="2590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54427" y="1892427"/>
              <a:ext cx="3759200" cy="2616200"/>
            </a:xfrm>
            <a:custGeom>
              <a:avLst/>
              <a:gdLst/>
              <a:ahLst/>
              <a:cxnLst/>
              <a:rect l="l" t="t" r="r" b="b"/>
              <a:pathLst>
                <a:path w="3759200" h="2616200">
                  <a:moveTo>
                    <a:pt x="0" y="2615946"/>
                  </a:moveTo>
                  <a:lnTo>
                    <a:pt x="3758946" y="2615946"/>
                  </a:lnTo>
                  <a:lnTo>
                    <a:pt x="3758946" y="0"/>
                  </a:lnTo>
                  <a:lnTo>
                    <a:pt x="0" y="0"/>
                  </a:lnTo>
                  <a:lnTo>
                    <a:pt x="0" y="2615946"/>
                  </a:lnTo>
                  <a:close/>
                </a:path>
              </a:pathLst>
            </a:custGeom>
            <a:ln w="25146">
              <a:solidFill>
                <a:srgbClr val="66CC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2683" y="132587"/>
            <a:ext cx="5097780" cy="12527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756" y="1009905"/>
            <a:ext cx="9163050" cy="58166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  <a:tabLst>
                <a:tab pos="423545" algn="l"/>
              </a:tabLst>
            </a:pPr>
            <a:r>
              <a:rPr sz="1800" spc="145" dirty="0">
                <a:solidFill>
                  <a:srgbClr val="F8F8F8"/>
                </a:solidFill>
                <a:latin typeface="Lucida Sans Unicode"/>
                <a:cs typeface="Lucida Sans Unicode"/>
              </a:rPr>
              <a:t>▣</a:t>
            </a:r>
            <a:r>
              <a:rPr sz="1800" dirty="0">
                <a:solidFill>
                  <a:srgbClr val="F8F8F8"/>
                </a:solidFill>
                <a:latin typeface="Lucida Sans Unicode"/>
                <a:cs typeface="Lucida Sans Unicode"/>
              </a:rPr>
              <a:t>	</a:t>
            </a:r>
            <a:r>
              <a:rPr sz="2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Strengths :</a:t>
            </a:r>
            <a:endParaRPr sz="2800">
              <a:latin typeface="Tahoma"/>
              <a:cs typeface="Tahoma"/>
            </a:endParaRPr>
          </a:p>
          <a:p>
            <a:pPr marL="767080" marR="125730" indent="-342900">
              <a:lnSpc>
                <a:spcPct val="100000"/>
              </a:lnSpc>
              <a:spcBef>
                <a:spcPts val="310"/>
              </a:spcBef>
              <a:buClr>
                <a:srgbClr val="FFFFCC"/>
              </a:buClr>
              <a:buSzPct val="69642"/>
              <a:buFont typeface="Wingdings"/>
              <a:buChar char=""/>
              <a:tabLst>
                <a:tab pos="767080" algn="l"/>
                <a:tab pos="4239260" algn="l"/>
              </a:tabLst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800" spc="-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filtering</a:t>
            </a:r>
            <a:r>
              <a:rPr sz="28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sz="28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typically</a:t>
            </a:r>
            <a:r>
              <a:rPr sz="28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faster</a:t>
            </a:r>
            <a:r>
              <a:rPr sz="2800" spc="-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than</a:t>
            </a:r>
            <a:r>
              <a:rPr sz="28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other</a:t>
            </a:r>
            <a:r>
              <a:rPr sz="28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packet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screening</a:t>
            </a:r>
            <a:r>
              <a:rPr sz="2800" spc="-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methods.</a:t>
            </a:r>
            <a:r>
              <a:rPr sz="2800" spc="-1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Because</a:t>
            </a:r>
            <a:r>
              <a:rPr sz="2800" spc="-1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800" spc="-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filtering</a:t>
            </a:r>
            <a:r>
              <a:rPr sz="2800" spc="-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sz="2800" spc="-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done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at</a:t>
            </a:r>
            <a:r>
              <a:rPr sz="2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lower</a:t>
            </a:r>
            <a:r>
              <a:rPr sz="28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levels</a:t>
            </a:r>
            <a:r>
              <a:rPr sz="2800" spc="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of</a:t>
            </a:r>
            <a:r>
              <a:rPr sz="28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800" spc="-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OSI</a:t>
            </a:r>
            <a:r>
              <a:rPr sz="2800" spc="-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model,</a:t>
            </a:r>
            <a:r>
              <a:rPr sz="2800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8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time</a:t>
            </a:r>
            <a:r>
              <a:rPr sz="2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it</a:t>
            </a:r>
            <a:r>
              <a:rPr sz="2800" spc="-1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takes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28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process</a:t>
            </a:r>
            <a:r>
              <a:rPr sz="2800" spc="-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800" spc="-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8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	much</a:t>
            </a:r>
            <a:r>
              <a:rPr sz="2800" spc="-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quicker.</a:t>
            </a:r>
            <a:endParaRPr sz="2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FFFFCC"/>
              </a:buClr>
              <a:buFont typeface="Wingdings"/>
              <a:buChar char=""/>
            </a:pPr>
            <a:endParaRPr sz="2800">
              <a:latin typeface="Palatino Linotype"/>
              <a:cs typeface="Palatino Linotype"/>
            </a:endParaRPr>
          </a:p>
          <a:p>
            <a:pPr marL="767080" marR="351790" indent="-342900">
              <a:lnSpc>
                <a:spcPct val="100000"/>
              </a:lnSpc>
              <a:spcBef>
                <a:spcPts val="5"/>
              </a:spcBef>
              <a:buClr>
                <a:srgbClr val="FFFFCC"/>
              </a:buClr>
              <a:buSzPct val="69642"/>
              <a:buFont typeface="Wingdings"/>
              <a:buChar char=""/>
              <a:tabLst>
                <a:tab pos="767080" algn="l"/>
                <a:tab pos="3140075" algn="l"/>
              </a:tabLst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800" spc="-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filtering</a:t>
            </a:r>
            <a:r>
              <a:rPr sz="28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firewalls</a:t>
            </a:r>
            <a:r>
              <a:rPr sz="2800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can</a:t>
            </a:r>
            <a:r>
              <a:rPr sz="2800" spc="-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be</a:t>
            </a:r>
            <a:r>
              <a:rPr sz="28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implemented transparently.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	They</a:t>
            </a:r>
            <a:r>
              <a:rPr sz="2800" spc="-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typically</a:t>
            </a:r>
            <a:r>
              <a:rPr sz="28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require</a:t>
            </a:r>
            <a:r>
              <a:rPr sz="28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no</a:t>
            </a:r>
            <a:r>
              <a:rPr sz="2800" spc="-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additional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configuration</a:t>
            </a:r>
            <a:r>
              <a:rPr sz="2800" spc="-114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for</a:t>
            </a:r>
            <a:r>
              <a:rPr sz="2800" spc="-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clients.</a:t>
            </a:r>
            <a:endParaRPr sz="2800">
              <a:latin typeface="Palatino Linotype"/>
              <a:cs typeface="Palatino Linotype"/>
            </a:endParaRPr>
          </a:p>
          <a:p>
            <a:pPr marL="767080" marR="5080" indent="-342900">
              <a:lnSpc>
                <a:spcPct val="100000"/>
              </a:lnSpc>
              <a:spcBef>
                <a:spcPts val="670"/>
              </a:spcBef>
              <a:buClr>
                <a:srgbClr val="FFFFCC"/>
              </a:buClr>
              <a:buSzPct val="69642"/>
              <a:buFont typeface="Wingdings"/>
              <a:buChar char=""/>
              <a:tabLst>
                <a:tab pos="767080" algn="l"/>
                <a:tab pos="1861185" algn="l"/>
              </a:tabLst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800" spc="-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filtering</a:t>
            </a:r>
            <a:r>
              <a:rPr sz="2800" spc="-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firewalls</a:t>
            </a:r>
            <a:r>
              <a:rPr sz="28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are</a:t>
            </a:r>
            <a:r>
              <a:rPr sz="2800" spc="-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typically</a:t>
            </a:r>
            <a:r>
              <a:rPr sz="28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less</a:t>
            </a:r>
            <a:r>
              <a:rPr sz="2800" spc="-1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expensive. </a:t>
            </a:r>
            <a:r>
              <a:rPr sz="2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Many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	hardware</a:t>
            </a:r>
            <a:r>
              <a:rPr sz="2800" spc="-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devices</a:t>
            </a:r>
            <a:r>
              <a:rPr sz="2800" spc="-1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2800" spc="-114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software</a:t>
            </a:r>
            <a:r>
              <a:rPr sz="2800" spc="-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packages</a:t>
            </a:r>
            <a:r>
              <a:rPr sz="2800" spc="-114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have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8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filtering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features</a:t>
            </a:r>
            <a:r>
              <a:rPr sz="2800" spc="-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included</a:t>
            </a:r>
            <a:r>
              <a:rPr sz="2800" spc="-1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as</a:t>
            </a:r>
            <a:r>
              <a:rPr sz="28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part</a:t>
            </a:r>
            <a:r>
              <a:rPr sz="28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of</a:t>
            </a:r>
            <a:r>
              <a:rPr sz="2800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their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standard</a:t>
            </a:r>
            <a:r>
              <a:rPr sz="2800" spc="-1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package.</a:t>
            </a:r>
            <a:endParaRPr sz="28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447" y="213359"/>
            <a:ext cx="3195828" cy="18775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235" y="2011502"/>
            <a:ext cx="640778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Weaknesses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400">
              <a:latin typeface="Tahoma"/>
              <a:cs typeface="Tahoma"/>
            </a:endParaRPr>
          </a:p>
          <a:p>
            <a:pPr marL="451484" indent="-438784">
              <a:lnSpc>
                <a:spcPct val="100000"/>
              </a:lnSpc>
              <a:buClr>
                <a:srgbClr val="FFFFCC"/>
              </a:buClr>
              <a:buSzPct val="68750"/>
              <a:buFont typeface="Wingdings"/>
              <a:buChar char=""/>
              <a:tabLst>
                <a:tab pos="451484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Lack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authentication</a:t>
            </a:r>
            <a:endParaRPr sz="2400">
              <a:latin typeface="Tahoma"/>
              <a:cs typeface="Tahoma"/>
            </a:endParaRPr>
          </a:p>
          <a:p>
            <a:pPr marL="355600" marR="5080" indent="-343535">
              <a:lnSpc>
                <a:spcPct val="100000"/>
              </a:lnSpc>
              <a:spcBef>
                <a:spcPts val="600"/>
              </a:spcBef>
              <a:buClr>
                <a:srgbClr val="FFFFCC"/>
              </a:buClr>
              <a:buSzPct val="6875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Defining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filters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filtering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firewall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complex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task.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288" y="272795"/>
            <a:ext cx="4907280" cy="18775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37057" y="1635379"/>
            <a:ext cx="6225744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l">
              <a:lnSpc>
                <a:spcPct val="100000"/>
              </a:lnSpc>
              <a:spcBef>
                <a:spcPts val="95"/>
              </a:spcBef>
              <a:buClr>
                <a:srgbClr val="FFFFCC"/>
              </a:buClr>
              <a:buSzPct val="69642"/>
              <a:buFont typeface="Wingdings"/>
              <a:buChar char=""/>
              <a:tabLst>
                <a:tab pos="354965" algn="l"/>
                <a:tab pos="1849120" algn="l"/>
                <a:tab pos="3665854" algn="l"/>
                <a:tab pos="5292725" algn="l"/>
                <a:tab pos="6040755" algn="l"/>
              </a:tabLst>
            </a:pP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Stateful</a:t>
            </a:r>
            <a:r>
              <a:rPr sz="28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800" spc="-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inspection</a:t>
            </a:r>
            <a:r>
              <a:rPr sz="2800" spc="-10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uses</a:t>
            </a:r>
            <a:r>
              <a:rPr sz="2800" spc="-10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800" spc="-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same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fundamental</a:t>
            </a:r>
            <a:r>
              <a:rPr sz="2800" spc="-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lang="en-IN" sz="28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screening</a:t>
            </a:r>
            <a:r>
              <a:rPr sz="2800" spc="-10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technique</a:t>
            </a:r>
            <a:r>
              <a:rPr sz="2800" spc="-1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that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8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filtering</a:t>
            </a:r>
            <a:r>
              <a:rPr sz="28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does.</a:t>
            </a:r>
            <a:r>
              <a:rPr sz="2800" spc="-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sz="28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addition,</a:t>
            </a:r>
            <a:r>
              <a:rPr sz="28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5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it</a:t>
            </a:r>
            <a:r>
              <a:rPr lang="en-IN" sz="28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examines </a:t>
            </a:r>
            <a:r>
              <a:rPr sz="28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800" spc="-9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800" spc="-9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header</a:t>
            </a:r>
            <a:r>
              <a:rPr sz="2800" spc="-1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information</a:t>
            </a:r>
            <a:r>
              <a:rPr sz="2800" spc="-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from</a:t>
            </a:r>
            <a:r>
              <a:rPr sz="28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the </a:t>
            </a:r>
            <a:r>
              <a:rPr sz="2800" spc="-1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network</a:t>
            </a:r>
            <a:r>
              <a:rPr lang="en-IN" sz="28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layer</a:t>
            </a:r>
            <a:r>
              <a:rPr sz="2800" spc="-6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of</a:t>
            </a:r>
            <a:r>
              <a:rPr sz="2800" spc="-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800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OSI</a:t>
            </a:r>
            <a:r>
              <a:rPr sz="28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model</a:t>
            </a:r>
            <a:r>
              <a:rPr sz="28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28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the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application</a:t>
            </a:r>
            <a:r>
              <a:rPr sz="2800" spc="-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layer</a:t>
            </a:r>
            <a:r>
              <a:rPr sz="28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28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verify</a:t>
            </a:r>
            <a:r>
              <a:rPr sz="2800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that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	the</a:t>
            </a:r>
            <a:r>
              <a:rPr sz="28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8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is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part</a:t>
            </a:r>
            <a:r>
              <a:rPr sz="28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of</a:t>
            </a:r>
            <a:r>
              <a:rPr sz="28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8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legitimate</a:t>
            </a:r>
            <a:r>
              <a:rPr sz="28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connection</a:t>
            </a:r>
            <a:r>
              <a:rPr sz="2800" spc="-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2800" spc="-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the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protocols</a:t>
            </a:r>
            <a:r>
              <a:rPr sz="2800" spc="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are</a:t>
            </a:r>
            <a:r>
              <a:rPr sz="2800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behaving</a:t>
            </a:r>
            <a:r>
              <a:rPr sz="2800" spc="-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dirty="0">
                <a:solidFill>
                  <a:srgbClr val="FFFFFF"/>
                </a:solidFill>
                <a:latin typeface="Palatino Linotype"/>
                <a:cs typeface="Palatino Linotype"/>
              </a:rPr>
              <a:t>as</a:t>
            </a:r>
            <a:r>
              <a:rPr sz="2800" spc="-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expected.</a:t>
            </a:r>
            <a:endParaRPr sz="2800" dirty="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62801" y="1752600"/>
            <a:ext cx="1981199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541" y="647700"/>
            <a:ext cx="7689342" cy="89916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88186" y="2011807"/>
            <a:ext cx="6680834" cy="2884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636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packets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pass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firewall,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header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examined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fed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dynamic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table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stored.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packets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compared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pre-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configured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filters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allow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deny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decisions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comparison.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table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evaluate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subsequent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packets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verify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part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same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connection.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780" y="647700"/>
            <a:ext cx="7689342" cy="89916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71600" y="1600200"/>
            <a:ext cx="6705600" cy="5039360"/>
            <a:chOff x="1371600" y="1600200"/>
            <a:chExt cx="6705600" cy="50393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1600200"/>
              <a:ext cx="6705600" cy="50391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581" y="4267580"/>
              <a:ext cx="1143000" cy="838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00581" y="4267580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183895" y="0"/>
                  </a:moveTo>
                  <a:lnTo>
                    <a:pt x="959104" y="0"/>
                  </a:lnTo>
                  <a:lnTo>
                    <a:pt x="986282" y="4572"/>
                  </a:lnTo>
                  <a:lnTo>
                    <a:pt x="1036574" y="38989"/>
                  </a:lnTo>
                  <a:lnTo>
                    <a:pt x="1079754" y="102743"/>
                  </a:lnTo>
                  <a:lnTo>
                    <a:pt x="1097914" y="144145"/>
                  </a:lnTo>
                  <a:lnTo>
                    <a:pt x="1113408" y="190881"/>
                  </a:lnTo>
                  <a:lnTo>
                    <a:pt x="1125855" y="242443"/>
                  </a:lnTo>
                  <a:lnTo>
                    <a:pt x="1135252" y="298069"/>
                  </a:lnTo>
                  <a:lnTo>
                    <a:pt x="1140968" y="357124"/>
                  </a:lnTo>
                  <a:lnTo>
                    <a:pt x="1143000" y="419100"/>
                  </a:lnTo>
                  <a:lnTo>
                    <a:pt x="1140968" y="481076"/>
                  </a:lnTo>
                  <a:lnTo>
                    <a:pt x="1135252" y="540131"/>
                  </a:lnTo>
                  <a:lnTo>
                    <a:pt x="1125855" y="595757"/>
                  </a:lnTo>
                  <a:lnTo>
                    <a:pt x="1113408" y="647319"/>
                  </a:lnTo>
                  <a:lnTo>
                    <a:pt x="1097914" y="694055"/>
                  </a:lnTo>
                  <a:lnTo>
                    <a:pt x="1079754" y="735457"/>
                  </a:lnTo>
                  <a:lnTo>
                    <a:pt x="1059180" y="770636"/>
                  </a:lnTo>
                  <a:lnTo>
                    <a:pt x="1012189" y="820420"/>
                  </a:lnTo>
                  <a:lnTo>
                    <a:pt x="959104" y="838200"/>
                  </a:lnTo>
                  <a:lnTo>
                    <a:pt x="183895" y="838200"/>
                  </a:lnTo>
                  <a:lnTo>
                    <a:pt x="130810" y="820420"/>
                  </a:lnTo>
                  <a:lnTo>
                    <a:pt x="83693" y="770636"/>
                  </a:lnTo>
                  <a:lnTo>
                    <a:pt x="63245" y="735457"/>
                  </a:lnTo>
                  <a:lnTo>
                    <a:pt x="45085" y="694055"/>
                  </a:lnTo>
                  <a:lnTo>
                    <a:pt x="29591" y="647319"/>
                  </a:lnTo>
                  <a:lnTo>
                    <a:pt x="17144" y="595757"/>
                  </a:lnTo>
                  <a:lnTo>
                    <a:pt x="7746" y="540131"/>
                  </a:lnTo>
                  <a:lnTo>
                    <a:pt x="2031" y="481076"/>
                  </a:lnTo>
                  <a:lnTo>
                    <a:pt x="0" y="419100"/>
                  </a:lnTo>
                  <a:lnTo>
                    <a:pt x="2031" y="357124"/>
                  </a:lnTo>
                  <a:lnTo>
                    <a:pt x="7746" y="298069"/>
                  </a:lnTo>
                  <a:lnTo>
                    <a:pt x="17144" y="242443"/>
                  </a:lnTo>
                  <a:lnTo>
                    <a:pt x="29591" y="190881"/>
                  </a:lnTo>
                  <a:lnTo>
                    <a:pt x="45085" y="144145"/>
                  </a:lnTo>
                  <a:lnTo>
                    <a:pt x="63245" y="102743"/>
                  </a:lnTo>
                  <a:lnTo>
                    <a:pt x="83693" y="67564"/>
                  </a:lnTo>
                  <a:lnTo>
                    <a:pt x="130810" y="17780"/>
                  </a:lnTo>
                  <a:lnTo>
                    <a:pt x="183895" y="0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5873" y="4450841"/>
            <a:ext cx="6781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Trusted 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62200" y="4262628"/>
            <a:ext cx="5720715" cy="2399030"/>
            <a:chOff x="2362200" y="4262628"/>
            <a:chExt cx="5720715" cy="239903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580" y="4267581"/>
              <a:ext cx="1143000" cy="838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34580" y="4267581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183896" y="0"/>
                  </a:moveTo>
                  <a:lnTo>
                    <a:pt x="959103" y="0"/>
                  </a:lnTo>
                  <a:lnTo>
                    <a:pt x="986282" y="4572"/>
                  </a:lnTo>
                  <a:lnTo>
                    <a:pt x="1036574" y="38989"/>
                  </a:lnTo>
                  <a:lnTo>
                    <a:pt x="1079753" y="102743"/>
                  </a:lnTo>
                  <a:lnTo>
                    <a:pt x="1097915" y="144145"/>
                  </a:lnTo>
                  <a:lnTo>
                    <a:pt x="1113409" y="190881"/>
                  </a:lnTo>
                  <a:lnTo>
                    <a:pt x="1125854" y="242443"/>
                  </a:lnTo>
                  <a:lnTo>
                    <a:pt x="1135252" y="298069"/>
                  </a:lnTo>
                  <a:lnTo>
                    <a:pt x="1140968" y="357124"/>
                  </a:lnTo>
                  <a:lnTo>
                    <a:pt x="1143000" y="419100"/>
                  </a:lnTo>
                  <a:lnTo>
                    <a:pt x="1140968" y="481076"/>
                  </a:lnTo>
                  <a:lnTo>
                    <a:pt x="1135252" y="540131"/>
                  </a:lnTo>
                  <a:lnTo>
                    <a:pt x="1125854" y="595757"/>
                  </a:lnTo>
                  <a:lnTo>
                    <a:pt x="1113409" y="647319"/>
                  </a:lnTo>
                  <a:lnTo>
                    <a:pt x="1097915" y="694055"/>
                  </a:lnTo>
                  <a:lnTo>
                    <a:pt x="1079753" y="735457"/>
                  </a:lnTo>
                  <a:lnTo>
                    <a:pt x="1059179" y="770636"/>
                  </a:lnTo>
                  <a:lnTo>
                    <a:pt x="1012190" y="820420"/>
                  </a:lnTo>
                  <a:lnTo>
                    <a:pt x="959103" y="838200"/>
                  </a:lnTo>
                  <a:lnTo>
                    <a:pt x="183896" y="838200"/>
                  </a:lnTo>
                  <a:lnTo>
                    <a:pt x="130810" y="820420"/>
                  </a:lnTo>
                  <a:lnTo>
                    <a:pt x="83693" y="770636"/>
                  </a:lnTo>
                  <a:lnTo>
                    <a:pt x="63246" y="735457"/>
                  </a:lnTo>
                  <a:lnTo>
                    <a:pt x="45085" y="694055"/>
                  </a:lnTo>
                  <a:lnTo>
                    <a:pt x="29591" y="647319"/>
                  </a:lnTo>
                  <a:lnTo>
                    <a:pt x="17145" y="595757"/>
                  </a:lnTo>
                  <a:lnTo>
                    <a:pt x="7747" y="540131"/>
                  </a:lnTo>
                  <a:lnTo>
                    <a:pt x="2032" y="481076"/>
                  </a:lnTo>
                  <a:lnTo>
                    <a:pt x="0" y="419100"/>
                  </a:lnTo>
                  <a:lnTo>
                    <a:pt x="2032" y="357124"/>
                  </a:lnTo>
                  <a:lnTo>
                    <a:pt x="7747" y="298069"/>
                  </a:lnTo>
                  <a:lnTo>
                    <a:pt x="17145" y="242443"/>
                  </a:lnTo>
                  <a:lnTo>
                    <a:pt x="29591" y="190881"/>
                  </a:lnTo>
                  <a:lnTo>
                    <a:pt x="45085" y="144145"/>
                  </a:lnTo>
                  <a:lnTo>
                    <a:pt x="63246" y="102743"/>
                  </a:lnTo>
                  <a:lnTo>
                    <a:pt x="83693" y="67564"/>
                  </a:lnTo>
                  <a:lnTo>
                    <a:pt x="130810" y="17780"/>
                  </a:lnTo>
                  <a:lnTo>
                    <a:pt x="183896" y="0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2200" y="6324600"/>
              <a:ext cx="3200400" cy="33680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440939" y="6357315"/>
            <a:ext cx="2724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Blocked</a:t>
            </a:r>
            <a:r>
              <a:rPr sz="16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Discarded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5197" y="4527041"/>
            <a:ext cx="7893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Untrusted Network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1119" y="213359"/>
            <a:ext cx="5108575" cy="2461260"/>
            <a:chOff x="1341119" y="213359"/>
            <a:chExt cx="5108575" cy="24612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2287" y="213359"/>
              <a:ext cx="4907280" cy="18775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1119" y="2095499"/>
              <a:ext cx="1761744" cy="57912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Strengths</a:t>
            </a:r>
            <a:r>
              <a:rPr spc="-140" dirty="0"/>
              <a:t> </a:t>
            </a:r>
            <a:r>
              <a:rPr spc="-50" dirty="0"/>
              <a:t>: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519" y="2424048"/>
            <a:ext cx="1456944" cy="882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54608" y="2860548"/>
            <a:ext cx="7553959" cy="1481455"/>
            <a:chOff x="1054608" y="2860548"/>
            <a:chExt cx="7553959" cy="148145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608" y="2980182"/>
              <a:ext cx="363474" cy="3779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406" y="2860548"/>
              <a:ext cx="6826758" cy="5669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3406" y="3165348"/>
              <a:ext cx="1168145" cy="566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54758" y="3165348"/>
              <a:ext cx="6353556" cy="5669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406" y="3470148"/>
              <a:ext cx="6608826" cy="5669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3406" y="3774948"/>
              <a:ext cx="1506474" cy="56692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054608" y="4506467"/>
            <a:ext cx="7288530" cy="1176655"/>
            <a:chOff x="1054608" y="4506467"/>
            <a:chExt cx="7288530" cy="117665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608" y="4626101"/>
              <a:ext cx="363474" cy="3779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3406" y="4506467"/>
              <a:ext cx="6999732" cy="5669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3406" y="4811267"/>
              <a:ext cx="6645402" cy="5669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3406" y="5116067"/>
              <a:ext cx="2605277" cy="566928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145235" y="2926156"/>
            <a:ext cx="7181850" cy="2580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secure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than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basic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filtering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firewalls.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Because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stateful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inspection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digs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deeper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header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information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determine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connection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state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between endpoints.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Clr>
                <a:srgbClr val="FFFFCC"/>
              </a:buClr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355600" marR="260985" indent="-343535">
              <a:lnSpc>
                <a:spcPct val="100000"/>
              </a:lnSpc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Usually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logging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capabilities.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Logging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help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identify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track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different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types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pass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though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firewall.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541" y="647700"/>
            <a:ext cx="5942838" cy="8991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heavy" spc="-10" dirty="0">
                <a:uFill>
                  <a:solidFill>
                    <a:srgbClr val="FF0000"/>
                  </a:solidFill>
                </a:uFill>
              </a:rPr>
              <a:t>Weaknesses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235" y="2549779"/>
            <a:ext cx="7289800" cy="165417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marR="5080" indent="-343535">
              <a:lnSpc>
                <a:spcPct val="79300"/>
              </a:lnSpc>
              <a:spcBef>
                <a:spcPts val="600"/>
              </a:spcBef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filtering,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stateful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inspection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does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break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client/server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20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therefore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allows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direct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connection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endpoints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buClr>
                <a:srgbClr val="FFFFCC"/>
              </a:buClr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355600" marR="78740" indent="-343535">
              <a:lnSpc>
                <a:spcPct val="79000"/>
              </a:lnSpc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filters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screening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become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complex,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hard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manage,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prone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error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difficult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test.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567" y="272795"/>
            <a:ext cx="5757672" cy="18775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9035" y="1872462"/>
            <a:ext cx="6904990" cy="322961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0"/>
              </a:spcBef>
              <a:buClr>
                <a:srgbClr val="FFFFCC"/>
              </a:buClr>
              <a:buSzPct val="7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proxy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plays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middleman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connection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attempts.</a:t>
            </a:r>
            <a:endParaRPr sz="2000">
              <a:latin typeface="Tahoma"/>
              <a:cs typeface="Tahoma"/>
            </a:endParaRPr>
          </a:p>
          <a:p>
            <a:pPr marL="355600" marR="5080" indent="-343535">
              <a:lnSpc>
                <a:spcPct val="130000"/>
              </a:lnSpc>
              <a:spcBef>
                <a:spcPts val="130"/>
              </a:spcBef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gateway/proxy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acts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intermediary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endpoints.</a:t>
            </a:r>
            <a:r>
              <a:rPr sz="20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screening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method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actually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breaks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client/server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two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connections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required: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the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gateway/proxy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gateway/proxy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destination.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endpoint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communicate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going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gateway/proxy.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7541" y="647700"/>
            <a:ext cx="6692900" cy="899160"/>
            <a:chOff x="907541" y="647700"/>
            <a:chExt cx="6692900" cy="899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541" y="647700"/>
              <a:ext cx="5181600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5741" y="647700"/>
              <a:ext cx="2044445" cy="899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5235" y="1990166"/>
            <a:ext cx="7312659" cy="374660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305"/>
              </a:spcBef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firewall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operates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level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OSI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model.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destination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endpoints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able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communicate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other,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proxy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must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be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implemented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protocol.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50000"/>
              </a:lnSpc>
              <a:spcBef>
                <a:spcPts val="640"/>
              </a:spcBef>
              <a:buClr>
                <a:srgbClr val="FFFFCC"/>
              </a:buClr>
              <a:buFont typeface="Wingdings"/>
              <a:buChar char=""/>
            </a:pPr>
            <a:endParaRPr sz="2000" dirty="0">
              <a:latin typeface="Tahoma"/>
              <a:cs typeface="Tahoma"/>
            </a:endParaRPr>
          </a:p>
          <a:p>
            <a:pPr marL="355600" marR="455295" indent="-343535">
              <a:lnSpc>
                <a:spcPct val="150000"/>
              </a:lnSpc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gateways/proxies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carefully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designed</a:t>
            </a:r>
            <a:r>
              <a:rPr sz="2000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reliable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secure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because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connection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point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networks.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5821679"/>
            <a:ext cx="9137904" cy="64617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095" y="6095"/>
            <a:ext cx="9138285" cy="5575300"/>
            <a:chOff x="6095" y="6095"/>
            <a:chExt cx="9138285" cy="55753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" y="6095"/>
              <a:ext cx="9137904" cy="53827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5" y="5413248"/>
              <a:ext cx="9135110" cy="167640"/>
            </a:xfrm>
            <a:custGeom>
              <a:avLst/>
              <a:gdLst/>
              <a:ahLst/>
              <a:cxnLst/>
              <a:rect l="l" t="t" r="r" b="b"/>
              <a:pathLst>
                <a:path w="9135110" h="167639">
                  <a:moveTo>
                    <a:pt x="9134856" y="167640"/>
                  </a:moveTo>
                  <a:lnTo>
                    <a:pt x="0" y="167640"/>
                  </a:lnTo>
                  <a:lnTo>
                    <a:pt x="0" y="0"/>
                  </a:lnTo>
                  <a:lnTo>
                    <a:pt x="9134856" y="0"/>
                  </a:lnTo>
                  <a:lnTo>
                    <a:pt x="9134856" y="167640"/>
                  </a:lnTo>
                  <a:close/>
                </a:path>
              </a:pathLst>
            </a:custGeom>
            <a:solidFill>
              <a:srgbClr val="807E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20883" y="5340350"/>
            <a:ext cx="78168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6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spc="-85" dirty="0">
                <a:solidFill>
                  <a:srgbClr val="FFFFFF"/>
                </a:solidFill>
                <a:latin typeface="Arial MT"/>
                <a:cs typeface="Arial MT"/>
              </a:rPr>
              <a:t>Link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67" y="205740"/>
            <a:ext cx="3505200" cy="18760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5235" y="2383663"/>
            <a:ext cx="7361555" cy="13823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indent="-343535">
              <a:lnSpc>
                <a:spcPct val="90300"/>
              </a:lnSpc>
              <a:spcBef>
                <a:spcPts val="380"/>
              </a:spcBef>
              <a:buClr>
                <a:srgbClr val="FFFFCC"/>
              </a:buClr>
              <a:buSzPct val="68750"/>
              <a:buFont typeface="Wingdings"/>
              <a:buChar char=""/>
              <a:tabLst>
                <a:tab pos="355600" algn="l"/>
                <a:tab pos="2164715" algn="l"/>
              </a:tabLst>
            </a:pP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Definition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A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Firewall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group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2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between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networks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trusted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untrusted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pre-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configured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filters.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4191000"/>
            <a:ext cx="51054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7541" y="403859"/>
            <a:ext cx="6815455" cy="1386840"/>
            <a:chOff x="907541" y="403859"/>
            <a:chExt cx="6815455" cy="1386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541" y="403859"/>
              <a:ext cx="5181600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5741" y="403859"/>
              <a:ext cx="2167127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541" y="891540"/>
              <a:ext cx="2158746" cy="89916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54608" y="1915667"/>
            <a:ext cx="7660005" cy="3347720"/>
            <a:chOff x="1054608" y="1915667"/>
            <a:chExt cx="7660005" cy="334772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608" y="2035301"/>
              <a:ext cx="363474" cy="3779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406" y="1915667"/>
              <a:ext cx="4873752" cy="5669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8829" y="1915667"/>
              <a:ext cx="1411224" cy="5669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1736" y="1915667"/>
              <a:ext cx="1613153" cy="566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406" y="2189987"/>
              <a:ext cx="7304532" cy="5669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3406" y="2464307"/>
              <a:ext cx="7207758" cy="5669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3406" y="2738627"/>
              <a:ext cx="6674358" cy="56692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3406" y="3012947"/>
              <a:ext cx="7370826" cy="5669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3406" y="3287267"/>
              <a:ext cx="7194804" cy="56692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3406" y="3561588"/>
              <a:ext cx="778001" cy="5669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3080" y="3561588"/>
              <a:ext cx="1411224" cy="56692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35986" y="3561588"/>
              <a:ext cx="5055870" cy="56692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43406" y="3835907"/>
              <a:ext cx="5682234" cy="5669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57400" y="4419600"/>
              <a:ext cx="5010150" cy="81000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20180" y="4419980"/>
              <a:ext cx="1143000" cy="838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020180" y="4419980"/>
              <a:ext cx="1143000" cy="838200"/>
            </a:xfrm>
            <a:custGeom>
              <a:avLst/>
              <a:gdLst/>
              <a:ahLst/>
              <a:cxnLst/>
              <a:rect l="l" t="t" r="r" b="b"/>
              <a:pathLst>
                <a:path w="1143000" h="838200">
                  <a:moveTo>
                    <a:pt x="183896" y="0"/>
                  </a:moveTo>
                  <a:lnTo>
                    <a:pt x="959103" y="0"/>
                  </a:lnTo>
                  <a:lnTo>
                    <a:pt x="986282" y="4572"/>
                  </a:lnTo>
                  <a:lnTo>
                    <a:pt x="1036574" y="38989"/>
                  </a:lnTo>
                  <a:lnTo>
                    <a:pt x="1079753" y="102743"/>
                  </a:lnTo>
                  <a:lnTo>
                    <a:pt x="1097915" y="144145"/>
                  </a:lnTo>
                  <a:lnTo>
                    <a:pt x="1113409" y="190881"/>
                  </a:lnTo>
                  <a:lnTo>
                    <a:pt x="1125854" y="242443"/>
                  </a:lnTo>
                  <a:lnTo>
                    <a:pt x="1135252" y="298069"/>
                  </a:lnTo>
                  <a:lnTo>
                    <a:pt x="1140968" y="357124"/>
                  </a:lnTo>
                  <a:lnTo>
                    <a:pt x="1143000" y="419100"/>
                  </a:lnTo>
                  <a:lnTo>
                    <a:pt x="1140968" y="481076"/>
                  </a:lnTo>
                  <a:lnTo>
                    <a:pt x="1135252" y="540131"/>
                  </a:lnTo>
                  <a:lnTo>
                    <a:pt x="1125854" y="595757"/>
                  </a:lnTo>
                  <a:lnTo>
                    <a:pt x="1113409" y="647319"/>
                  </a:lnTo>
                  <a:lnTo>
                    <a:pt x="1097915" y="694055"/>
                  </a:lnTo>
                  <a:lnTo>
                    <a:pt x="1079753" y="735457"/>
                  </a:lnTo>
                  <a:lnTo>
                    <a:pt x="1059179" y="770636"/>
                  </a:lnTo>
                  <a:lnTo>
                    <a:pt x="1012190" y="820420"/>
                  </a:lnTo>
                  <a:lnTo>
                    <a:pt x="959103" y="838200"/>
                  </a:lnTo>
                  <a:lnTo>
                    <a:pt x="183896" y="838200"/>
                  </a:lnTo>
                  <a:lnTo>
                    <a:pt x="130810" y="820420"/>
                  </a:lnTo>
                  <a:lnTo>
                    <a:pt x="83693" y="770636"/>
                  </a:lnTo>
                  <a:lnTo>
                    <a:pt x="63246" y="735457"/>
                  </a:lnTo>
                  <a:lnTo>
                    <a:pt x="45085" y="694055"/>
                  </a:lnTo>
                  <a:lnTo>
                    <a:pt x="29591" y="647319"/>
                  </a:lnTo>
                  <a:lnTo>
                    <a:pt x="17145" y="595757"/>
                  </a:lnTo>
                  <a:lnTo>
                    <a:pt x="7747" y="540131"/>
                  </a:lnTo>
                  <a:lnTo>
                    <a:pt x="2032" y="481076"/>
                  </a:lnTo>
                  <a:lnTo>
                    <a:pt x="0" y="419100"/>
                  </a:lnTo>
                  <a:lnTo>
                    <a:pt x="2032" y="357124"/>
                  </a:lnTo>
                  <a:lnTo>
                    <a:pt x="7747" y="298069"/>
                  </a:lnTo>
                  <a:lnTo>
                    <a:pt x="17145" y="242443"/>
                  </a:lnTo>
                  <a:lnTo>
                    <a:pt x="29591" y="190881"/>
                  </a:lnTo>
                  <a:lnTo>
                    <a:pt x="45085" y="144145"/>
                  </a:lnTo>
                  <a:lnTo>
                    <a:pt x="63246" y="102743"/>
                  </a:lnTo>
                  <a:lnTo>
                    <a:pt x="83693" y="67564"/>
                  </a:lnTo>
                  <a:lnTo>
                    <a:pt x="130810" y="17780"/>
                  </a:lnTo>
                  <a:lnTo>
                    <a:pt x="183896" y="0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30797" y="4679441"/>
            <a:ext cx="7886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Untrusted Network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572000" y="4267200"/>
            <a:ext cx="1295400" cy="64008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145235" y="1990166"/>
            <a:ext cx="7296150" cy="27000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55600" marR="5080" indent="-343535">
              <a:lnSpc>
                <a:spcPct val="91700"/>
              </a:lnSpc>
              <a:spcBef>
                <a:spcPts val="305"/>
              </a:spcBef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When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client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issues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untrusted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network,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connection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established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gateway/proxy.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proxy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determines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valid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(by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comparing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it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any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or filters)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sends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behalf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client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destination.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method,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direct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connection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never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trusted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untrusted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request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appears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originated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gateway/proxy.</a:t>
            </a:r>
            <a:endParaRPr sz="2000">
              <a:latin typeface="Tahoma"/>
              <a:cs typeface="Tahoma"/>
            </a:endParaRPr>
          </a:p>
          <a:p>
            <a:pPr marL="3517900">
              <a:lnSpc>
                <a:spcPct val="100000"/>
              </a:lnSpc>
              <a:spcBef>
                <a:spcPts val="375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endParaRPr sz="1200">
              <a:latin typeface="Tahoma"/>
              <a:cs typeface="Tahoma"/>
            </a:endParaRPr>
          </a:p>
          <a:p>
            <a:pPr marL="3517900">
              <a:lnSpc>
                <a:spcPct val="100000"/>
              </a:lnSpc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Gateway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(Proxy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50994" y="4664709"/>
            <a:ext cx="549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service)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28800" y="5105400"/>
            <a:ext cx="1066800" cy="27431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907285" y="5137150"/>
            <a:ext cx="876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Work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Station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7541" y="403859"/>
            <a:ext cx="6815455" cy="1386840"/>
            <a:chOff x="907541" y="403859"/>
            <a:chExt cx="6815455" cy="1386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541" y="403859"/>
              <a:ext cx="5181600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5741" y="403859"/>
              <a:ext cx="2167127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541" y="891540"/>
              <a:ext cx="2158746" cy="89916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07541" y="1905000"/>
            <a:ext cx="7550659" cy="425892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 marR="195580" indent="-343535">
              <a:lnSpc>
                <a:spcPct val="150000"/>
              </a:lnSpc>
              <a:spcBef>
                <a:spcPts val="300"/>
              </a:spcBef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response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sent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back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gateway/proxy,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determines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valid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then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sends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client.</a:t>
            </a:r>
            <a:endParaRPr sz="2000" dirty="0">
              <a:latin typeface="Tahoma"/>
              <a:cs typeface="Tahoma"/>
            </a:endParaRPr>
          </a:p>
          <a:p>
            <a:pPr marL="355600" marR="158115" indent="-343535">
              <a:lnSpc>
                <a:spcPct val="150000"/>
              </a:lnSpc>
              <a:spcBef>
                <a:spcPts val="505"/>
              </a:spcBef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breaking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client/server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model,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firewall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can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effectively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hide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trusted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untrusted network.</a:t>
            </a:r>
            <a:endParaRPr sz="2000" dirty="0">
              <a:latin typeface="Tahoma"/>
              <a:cs typeface="Tahoma"/>
            </a:endParaRPr>
          </a:p>
          <a:p>
            <a:pPr marL="355600" marR="5080" indent="-343535">
              <a:lnSpc>
                <a:spcPct val="150000"/>
              </a:lnSpc>
              <a:spcBef>
                <a:spcPts val="500"/>
              </a:spcBef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important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note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gateway/proxy </a:t>
            </a:r>
            <a:r>
              <a:rPr sz="2000" spc="-45" dirty="0" smtClean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copying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known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acceptable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commands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before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sending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destination</a:t>
            </a:r>
            <a:r>
              <a:rPr sz="2000" spc="-10" dirty="0" smtClean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7541" y="647700"/>
            <a:ext cx="6692900" cy="899160"/>
            <a:chOff x="907541" y="647700"/>
            <a:chExt cx="6692900" cy="899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541" y="647700"/>
              <a:ext cx="5181600" cy="89916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5741" y="647700"/>
              <a:ext cx="2044445" cy="89916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3000" y="2057400"/>
            <a:ext cx="7263765" cy="2559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u="heavy" spc="-10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Strengths</a:t>
            </a:r>
            <a:endParaRPr sz="2400" b="1" dirty="0">
              <a:solidFill>
                <a:schemeClr val="bg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2000" dirty="0">
              <a:latin typeface="Tahoma"/>
              <a:cs typeface="Tahoma"/>
            </a:endParaRPr>
          </a:p>
          <a:p>
            <a:pPr marL="355600" marR="5080" indent="-343535">
              <a:lnSpc>
                <a:spcPct val="79300"/>
              </a:lnSpc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gateways/proxies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do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allow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direct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connection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endpoints.</a:t>
            </a:r>
            <a:r>
              <a:rPr sz="20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actually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break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client/server</a:t>
            </a:r>
            <a:r>
              <a:rPr sz="20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model.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FFFFCC"/>
              </a:buClr>
              <a:buFont typeface="Wingdings"/>
              <a:buChar char=""/>
            </a:pPr>
            <a:endParaRPr sz="2000" dirty="0">
              <a:latin typeface="Tahoma"/>
              <a:cs typeface="Tahoma"/>
            </a:endParaRPr>
          </a:p>
          <a:p>
            <a:pPr marL="355600" marR="172720" indent="-343535">
              <a:lnSpc>
                <a:spcPct val="79300"/>
              </a:lnSpc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Allow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administrator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over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passing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firewall.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They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permit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deny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applications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specific</a:t>
            </a:r>
            <a:r>
              <a:rPr sz="20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application.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43405" y="213359"/>
            <a:ext cx="5911215" cy="2299970"/>
            <a:chOff x="1343405" y="213359"/>
            <a:chExt cx="5911215" cy="2299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6567" y="213359"/>
              <a:ext cx="5757672" cy="18775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3405" y="1946148"/>
              <a:ext cx="1909571" cy="5669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Weaknesses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5805" y="2272410"/>
            <a:ext cx="1604771" cy="783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54608" y="2677667"/>
            <a:ext cx="7656830" cy="1542415"/>
            <a:chOff x="1054608" y="2677667"/>
            <a:chExt cx="7656830" cy="15424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608" y="2797301"/>
              <a:ext cx="363474" cy="3779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406" y="2677667"/>
              <a:ext cx="7367778" cy="5669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3406" y="2982467"/>
              <a:ext cx="1908047" cy="5669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43406" y="3348227"/>
              <a:ext cx="6994398" cy="5669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3406" y="3653027"/>
              <a:ext cx="4637532" cy="566928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054608" y="4384547"/>
            <a:ext cx="7630159" cy="1481455"/>
            <a:chOff x="1054608" y="4384547"/>
            <a:chExt cx="7630159" cy="148145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608" y="4504181"/>
              <a:ext cx="363474" cy="3779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3406" y="4384547"/>
              <a:ext cx="7341108" cy="5669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3406" y="4689347"/>
              <a:ext cx="6925056" cy="5669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3406" y="4994147"/>
              <a:ext cx="5821680" cy="5669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43406" y="5298947"/>
              <a:ext cx="2154173" cy="566928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most</a:t>
            </a:r>
            <a:r>
              <a:rPr spc="-70" dirty="0"/>
              <a:t> </a:t>
            </a:r>
            <a:r>
              <a:rPr dirty="0"/>
              <a:t>significant</a:t>
            </a:r>
            <a:r>
              <a:rPr spc="-35" dirty="0"/>
              <a:t> </a:t>
            </a:r>
            <a:r>
              <a:rPr dirty="0"/>
              <a:t>weakness</a:t>
            </a:r>
            <a:r>
              <a:rPr spc="-8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impact</a:t>
            </a:r>
            <a:r>
              <a:rPr spc="-45" dirty="0"/>
              <a:t> </a:t>
            </a:r>
            <a:r>
              <a:rPr dirty="0"/>
              <a:t>they</a:t>
            </a:r>
            <a:r>
              <a:rPr spc="-35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have</a:t>
            </a:r>
            <a:r>
              <a:rPr spc="-60" dirty="0"/>
              <a:t> </a:t>
            </a:r>
            <a:r>
              <a:rPr spc="-25" dirty="0"/>
              <a:t>on </a:t>
            </a:r>
            <a:r>
              <a:rPr spc="-10" dirty="0"/>
              <a:t>performance.</a:t>
            </a:r>
          </a:p>
          <a:p>
            <a:pPr marL="355600" marR="381635">
              <a:lnSpc>
                <a:spcPct val="100000"/>
              </a:lnSpc>
              <a:spcBef>
                <a:spcPts val="490"/>
              </a:spcBef>
            </a:pPr>
            <a:r>
              <a:rPr dirty="0"/>
              <a:t>it</a:t>
            </a:r>
            <a:r>
              <a:rPr spc="-20" dirty="0"/>
              <a:t> </a:t>
            </a:r>
            <a:r>
              <a:rPr dirty="0"/>
              <a:t>requires</a:t>
            </a:r>
            <a:r>
              <a:rPr spc="-70" dirty="0"/>
              <a:t> </a:t>
            </a:r>
            <a:r>
              <a:rPr dirty="0"/>
              <a:t>more</a:t>
            </a:r>
            <a:r>
              <a:rPr spc="-45" dirty="0"/>
              <a:t> </a:t>
            </a:r>
            <a:r>
              <a:rPr dirty="0"/>
              <a:t>processing</a:t>
            </a:r>
            <a:r>
              <a:rPr spc="-90" dirty="0"/>
              <a:t> </a:t>
            </a:r>
            <a:r>
              <a:rPr dirty="0"/>
              <a:t>power</a:t>
            </a:r>
            <a:r>
              <a:rPr spc="-5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has</a:t>
            </a:r>
            <a:r>
              <a:rPr spc="-6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potential</a:t>
            </a:r>
            <a:r>
              <a:rPr spc="-40" dirty="0"/>
              <a:t> </a:t>
            </a:r>
            <a:r>
              <a:rPr spc="-25" dirty="0"/>
              <a:t>to </a:t>
            </a:r>
            <a:r>
              <a:rPr dirty="0"/>
              <a:t>become</a:t>
            </a:r>
            <a:r>
              <a:rPr spc="-9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bottleneck</a:t>
            </a:r>
            <a:r>
              <a:rPr spc="-6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network.</a:t>
            </a: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pc="-10" dirty="0"/>
          </a:p>
          <a:p>
            <a:pPr marL="355600" marR="52069" indent="-343535">
              <a:lnSpc>
                <a:spcPct val="100000"/>
              </a:lnSpc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pc="-20" dirty="0"/>
              <a:t>Typically</a:t>
            </a:r>
            <a:r>
              <a:rPr spc="-75" dirty="0"/>
              <a:t> </a:t>
            </a:r>
            <a:r>
              <a:rPr dirty="0"/>
              <a:t>require</a:t>
            </a:r>
            <a:r>
              <a:rPr spc="-75" dirty="0"/>
              <a:t> </a:t>
            </a:r>
            <a:r>
              <a:rPr dirty="0"/>
              <a:t>additional</a:t>
            </a:r>
            <a:r>
              <a:rPr spc="-75" dirty="0"/>
              <a:t> </a:t>
            </a:r>
            <a:r>
              <a:rPr dirty="0"/>
              <a:t>client</a:t>
            </a:r>
            <a:r>
              <a:rPr spc="-60" dirty="0"/>
              <a:t> </a:t>
            </a:r>
            <a:r>
              <a:rPr dirty="0"/>
              <a:t>configuration.</a:t>
            </a:r>
            <a:r>
              <a:rPr spc="-85" dirty="0"/>
              <a:t> </a:t>
            </a:r>
            <a:r>
              <a:rPr dirty="0"/>
              <a:t>Clients</a:t>
            </a:r>
            <a:r>
              <a:rPr spc="-75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spc="-25" dirty="0"/>
              <a:t>the </a:t>
            </a:r>
            <a:r>
              <a:rPr dirty="0"/>
              <a:t>network</a:t>
            </a:r>
            <a:r>
              <a:rPr spc="-70" dirty="0"/>
              <a:t> </a:t>
            </a:r>
            <a:r>
              <a:rPr dirty="0"/>
              <a:t>may</a:t>
            </a:r>
            <a:r>
              <a:rPr spc="-85" dirty="0"/>
              <a:t> </a:t>
            </a:r>
            <a:r>
              <a:rPr dirty="0"/>
              <a:t>require</a:t>
            </a:r>
            <a:r>
              <a:rPr spc="-75" dirty="0"/>
              <a:t> </a:t>
            </a:r>
            <a:r>
              <a:rPr dirty="0"/>
              <a:t>specialized</a:t>
            </a:r>
            <a:r>
              <a:rPr spc="-80" dirty="0"/>
              <a:t> </a:t>
            </a:r>
            <a:r>
              <a:rPr dirty="0"/>
              <a:t>software</a:t>
            </a:r>
            <a:r>
              <a:rPr spc="-85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spc="-10" dirty="0"/>
              <a:t>configuration </a:t>
            </a:r>
            <a:r>
              <a:rPr dirty="0"/>
              <a:t>changes</a:t>
            </a:r>
            <a:r>
              <a:rPr spc="-10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dirty="0"/>
              <a:t>able</a:t>
            </a:r>
            <a:r>
              <a:rPr spc="-6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connect</a:t>
            </a:r>
            <a:r>
              <a:rPr spc="-5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application gateway/proxy.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990600"/>
            <a:ext cx="8906933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5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4138" y="205740"/>
            <a:ext cx="7722870" cy="4669155"/>
            <a:chOff x="1104138" y="205740"/>
            <a:chExt cx="7722870" cy="4669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2768" y="205740"/>
              <a:ext cx="3505200" cy="18760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808" y="1928622"/>
              <a:ext cx="6839711" cy="6781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0" y="2367534"/>
              <a:ext cx="7588758" cy="6781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4138" y="2733294"/>
              <a:ext cx="4482084" cy="6781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2361" y="2733294"/>
              <a:ext cx="3302508" cy="6781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0526" y="3099054"/>
              <a:ext cx="3656838" cy="6781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13503" y="3099054"/>
              <a:ext cx="1138427" cy="6781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43322" y="3099054"/>
              <a:ext cx="3240785" cy="6781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45613" y="3464813"/>
              <a:ext cx="1832610" cy="6781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74364" y="3464813"/>
              <a:ext cx="1689354" cy="6781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53584" y="3464813"/>
              <a:ext cx="3431286" cy="6781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04872" y="3830574"/>
              <a:ext cx="6079235" cy="67818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8064" y="4196334"/>
              <a:ext cx="1689353" cy="6781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93557" y="4196334"/>
              <a:ext cx="496061" cy="67818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80922" y="1934845"/>
            <a:ext cx="7226300" cy="27393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46685" indent="654050">
              <a:lnSpc>
                <a:spcPct val="100000"/>
              </a:lnSpc>
              <a:spcBef>
                <a:spcPts val="700"/>
              </a:spcBef>
              <a:tabLst>
                <a:tab pos="1207135" algn="l"/>
              </a:tabLst>
            </a:pP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	is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combination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hardware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software</a:t>
            </a:r>
            <a:endParaRPr sz="2400">
              <a:latin typeface="Tahoma"/>
              <a:cs typeface="Tahoma"/>
            </a:endParaRPr>
          </a:p>
          <a:p>
            <a:pPr marL="12700" marR="5080" indent="133985">
              <a:lnSpc>
                <a:spcPct val="100000"/>
              </a:lnSpc>
              <a:spcBef>
                <a:spcPts val="605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method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access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organization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large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internet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world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,it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allows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network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administrator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acess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between</a:t>
            </a:r>
            <a:r>
              <a:rPr sz="24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outside</a:t>
            </a:r>
            <a:endParaRPr sz="2400">
              <a:latin typeface="Tahoma"/>
              <a:cs typeface="Tahoma"/>
            </a:endParaRPr>
          </a:p>
          <a:p>
            <a:pPr marL="1355090" marR="316230" indent="-173990" algn="r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world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resourses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managing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flow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endParaRPr sz="2400">
              <a:latin typeface="Tahoma"/>
              <a:cs typeface="Tahoma"/>
            </a:endParaRPr>
          </a:p>
          <a:p>
            <a:pPr marR="312420" algn="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resourses.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224" y="205740"/>
            <a:ext cx="3505200" cy="18760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7686" y="2057527"/>
            <a:ext cx="6278245" cy="18624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431165" indent="-342900">
              <a:lnSpc>
                <a:spcPts val="2590"/>
              </a:lnSpc>
              <a:spcBef>
                <a:spcPts val="425"/>
              </a:spcBef>
              <a:buClr>
                <a:srgbClr val="FFFFCC"/>
              </a:buClr>
              <a:buSzPct val="6875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All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outside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inside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,and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vice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versa,passes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firewall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ts val="2740"/>
              </a:lnSpc>
              <a:spcBef>
                <a:spcPts val="290"/>
              </a:spcBef>
              <a:buClr>
                <a:srgbClr val="FFFFCC"/>
              </a:buClr>
              <a:buSzPct val="6875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autorized</a:t>
            </a:r>
            <a:r>
              <a:rPr sz="24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2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defined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local</a:t>
            </a:r>
            <a:endParaRPr sz="2400" dirty="0">
              <a:latin typeface="Tahoma"/>
              <a:cs typeface="Tahoma"/>
            </a:endParaRPr>
          </a:p>
          <a:p>
            <a:pPr marL="355600">
              <a:lnSpc>
                <a:spcPts val="2740"/>
              </a:lnSpc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policy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allowed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pass.</a:t>
            </a:r>
            <a:endParaRPr sz="2400" dirty="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FFFFCC"/>
              </a:buClr>
              <a:buSzPct val="6875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firewall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itself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2400" dirty="0" smtClean="0">
                <a:solidFill>
                  <a:srgbClr val="FFFFFF"/>
                </a:solidFill>
                <a:latin typeface="Tahoma"/>
                <a:cs typeface="Tahoma"/>
              </a:rPr>
              <a:t>resistant to penetration.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9461" y="213359"/>
            <a:ext cx="3775710" cy="2393950"/>
            <a:chOff x="1029461" y="213359"/>
            <a:chExt cx="3775710" cy="2393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419" y="213359"/>
              <a:ext cx="3349752" cy="18775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9461" y="2060448"/>
              <a:ext cx="411480" cy="4648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8041" y="1928621"/>
              <a:ext cx="3122676" cy="67817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47182" y="1928622"/>
            <a:ext cx="514350" cy="67817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439417" y="2806445"/>
            <a:ext cx="4864100" cy="1556385"/>
            <a:chOff x="1439417" y="2806445"/>
            <a:chExt cx="4864100" cy="155638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9417" y="2842259"/>
              <a:ext cx="619506" cy="6301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9101" y="2806445"/>
              <a:ext cx="2461260" cy="6781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9417" y="3281171"/>
              <a:ext cx="619506" cy="6301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9101" y="3245357"/>
              <a:ext cx="1434846" cy="6781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4575" y="3245357"/>
              <a:ext cx="2780538" cy="6781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9417" y="3720083"/>
              <a:ext cx="619506" cy="6301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9101" y="3684269"/>
              <a:ext cx="4344162" cy="67818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45235" y="2011502"/>
            <a:ext cx="4933950" cy="214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230">
              <a:lnSpc>
                <a:spcPct val="100000"/>
              </a:lnSpc>
              <a:spcBef>
                <a:spcPts val="100"/>
              </a:spcBef>
              <a:buSzPct val="66666"/>
              <a:buAutoNum type="arabicPeriod"/>
              <a:tabLst>
                <a:tab pos="328930" algn="l"/>
              </a:tabLst>
            </a:pP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By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Firewalls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methodology</a:t>
            </a:r>
            <a:r>
              <a:rPr sz="24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65"/>
              </a:spcBef>
              <a:buClr>
                <a:srgbClr val="FFFFFF"/>
              </a:buClr>
              <a:buFont typeface="Tahoma"/>
              <a:buAutoNum type="arabicPeriod"/>
            </a:pPr>
            <a:endParaRPr sz="2400">
              <a:latin typeface="Tahoma"/>
              <a:cs typeface="Tahoma"/>
            </a:endParaRPr>
          </a:p>
          <a:p>
            <a:pPr marL="1003300" lvl="1" indent="-533400">
              <a:lnSpc>
                <a:spcPct val="100000"/>
              </a:lnSpc>
              <a:buFont typeface="Wingdings"/>
              <a:buChar char=""/>
              <a:tabLst>
                <a:tab pos="1003300" algn="l"/>
              </a:tabLst>
            </a:pP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400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Filtering</a:t>
            </a:r>
            <a:endParaRPr sz="2400">
              <a:latin typeface="Tahoma"/>
              <a:cs typeface="Tahoma"/>
            </a:endParaRPr>
          </a:p>
          <a:p>
            <a:pPr marL="1003300" lvl="1" indent="-5334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10033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Stateful</a:t>
            </a:r>
            <a:r>
              <a:rPr sz="2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4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Inspection</a:t>
            </a:r>
            <a:endParaRPr sz="2400">
              <a:latin typeface="Tahoma"/>
              <a:cs typeface="Tahoma"/>
            </a:endParaRPr>
          </a:p>
          <a:p>
            <a:pPr marL="1003300" lvl="1" indent="-533400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100330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Application</a:t>
            </a:r>
            <a:r>
              <a:rPr sz="24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Gateways/Proxies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675" y="213359"/>
            <a:ext cx="5097780" cy="18775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31544" y="1524380"/>
            <a:ext cx="743775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 marR="46355" indent="-248920">
              <a:lnSpc>
                <a:spcPct val="150100"/>
              </a:lnSpc>
              <a:spcBef>
                <a:spcPts val="95"/>
              </a:spcBef>
              <a:tabLst>
                <a:tab pos="6322695" algn="l"/>
              </a:tabLst>
            </a:pPr>
            <a:r>
              <a:rPr sz="1550" spc="145" dirty="0">
                <a:solidFill>
                  <a:srgbClr val="F8F8F8"/>
                </a:solidFill>
                <a:latin typeface="Lucida Sans Unicode"/>
                <a:cs typeface="Lucida Sans Unicode"/>
              </a:rPr>
              <a:t>▣</a:t>
            </a:r>
            <a:r>
              <a:rPr sz="1550" spc="35" dirty="0">
                <a:solidFill>
                  <a:srgbClr val="F8F8F8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As</a:t>
            </a:r>
            <a:r>
              <a:rPr sz="24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each</a:t>
            </a:r>
            <a:r>
              <a:rPr sz="2400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4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passes</a:t>
            </a:r>
            <a:r>
              <a:rPr sz="2400" spc="-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through</a:t>
            </a:r>
            <a:r>
              <a:rPr sz="2400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firewall,</a:t>
            </a:r>
            <a:r>
              <a:rPr sz="2400" spc="-6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it</a:t>
            </a:r>
            <a:r>
              <a:rPr sz="24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is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examined</a:t>
            </a:r>
            <a:r>
              <a:rPr sz="2400" spc="-1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information</a:t>
            </a:r>
            <a:r>
              <a:rPr sz="24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contained</a:t>
            </a:r>
            <a:r>
              <a:rPr sz="2400" spc="-8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in</a:t>
            </a:r>
            <a:r>
              <a:rPr sz="24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header</a:t>
            </a:r>
            <a:r>
              <a:rPr sz="2400" spc="-1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is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compared</a:t>
            </a:r>
            <a:r>
              <a:rPr sz="2400" spc="-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pre-configured</a:t>
            </a:r>
            <a:r>
              <a:rPr sz="2400" spc="-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set</a:t>
            </a:r>
            <a:r>
              <a:rPr sz="2400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rules</a:t>
            </a:r>
            <a:r>
              <a:rPr sz="2400" spc="-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or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filters.</a:t>
            </a:r>
            <a:endParaRPr sz="2400">
              <a:latin typeface="Palatino Linotype"/>
              <a:cs typeface="Palatino Linotype"/>
            </a:endParaRPr>
          </a:p>
          <a:p>
            <a:pPr marL="260985" marR="5080">
              <a:lnSpc>
                <a:spcPct val="150000"/>
              </a:lnSpc>
              <a:tabLst>
                <a:tab pos="5315585" algn="l"/>
                <a:tab pos="5854700" algn="l"/>
              </a:tabLst>
            </a:pP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An</a:t>
            </a:r>
            <a:r>
              <a:rPr sz="2400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allow</a:t>
            </a:r>
            <a:r>
              <a:rPr sz="2400" spc="-3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or</a:t>
            </a:r>
            <a:r>
              <a:rPr sz="24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deny</a:t>
            </a:r>
            <a:r>
              <a:rPr sz="2400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decision</a:t>
            </a:r>
            <a:r>
              <a:rPr sz="24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made</a:t>
            </a:r>
            <a:r>
              <a:rPr sz="2400" spc="-5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based</a:t>
            </a:r>
            <a:r>
              <a:rPr sz="2400" spc="-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on</a:t>
            </a:r>
            <a:r>
              <a:rPr sz="24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the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results</a:t>
            </a:r>
            <a:r>
              <a:rPr sz="2400" spc="-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400" spc="-4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comparison.</a:t>
            </a:r>
            <a:r>
              <a:rPr sz="24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Each</a:t>
            </a:r>
            <a:r>
              <a:rPr sz="2400" spc="-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packet</a:t>
            </a:r>
            <a:r>
              <a:rPr sz="2400" spc="-5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is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examined individually</a:t>
            </a:r>
            <a:r>
              <a:rPr sz="2400" spc="-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without</a:t>
            </a:r>
            <a:r>
              <a:rPr sz="2400" spc="-7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regard</a:t>
            </a:r>
            <a:r>
              <a:rPr sz="2400" spc="-10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other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	packets</a:t>
            </a:r>
            <a:r>
              <a:rPr sz="24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that</a:t>
            </a:r>
            <a:r>
              <a:rPr sz="2400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Palatino Linotype"/>
                <a:cs typeface="Palatino Linotype"/>
              </a:rPr>
              <a:t>are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part</a:t>
            </a:r>
            <a:r>
              <a:rPr sz="24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FFFFFF"/>
                </a:solidFill>
                <a:latin typeface="Palatino Linotype"/>
                <a:cs typeface="Palatino Linotype"/>
              </a:rPr>
              <a:t>same</a:t>
            </a:r>
            <a:r>
              <a:rPr sz="24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connection.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675" y="213359"/>
            <a:ext cx="5097780" cy="18775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95500" y="2967101"/>
            <a:ext cx="5986780" cy="2357755"/>
            <a:chOff x="1595500" y="2967101"/>
            <a:chExt cx="5986780" cy="23577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199" y="2971800"/>
              <a:ext cx="5981700" cy="23530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580" y="2972181"/>
              <a:ext cx="990600" cy="762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00580" y="2972181"/>
              <a:ext cx="990600" cy="762000"/>
            </a:xfrm>
            <a:custGeom>
              <a:avLst/>
              <a:gdLst/>
              <a:ahLst/>
              <a:cxnLst/>
              <a:rect l="l" t="t" r="r" b="b"/>
              <a:pathLst>
                <a:path w="990600" h="762000">
                  <a:moveTo>
                    <a:pt x="159385" y="0"/>
                  </a:moveTo>
                  <a:lnTo>
                    <a:pt x="831214" y="0"/>
                  </a:lnTo>
                  <a:lnTo>
                    <a:pt x="857123" y="4953"/>
                  </a:lnTo>
                  <a:lnTo>
                    <a:pt x="904494" y="42545"/>
                  </a:lnTo>
                  <a:lnTo>
                    <a:pt x="943863" y="111633"/>
                  </a:lnTo>
                  <a:lnTo>
                    <a:pt x="959866" y="155956"/>
                  </a:lnTo>
                  <a:lnTo>
                    <a:pt x="972819" y="205867"/>
                  </a:lnTo>
                  <a:lnTo>
                    <a:pt x="982471" y="260604"/>
                  </a:lnTo>
                  <a:lnTo>
                    <a:pt x="988568" y="319151"/>
                  </a:lnTo>
                  <a:lnTo>
                    <a:pt x="990600" y="381000"/>
                  </a:lnTo>
                  <a:lnTo>
                    <a:pt x="988568" y="442849"/>
                  </a:lnTo>
                  <a:lnTo>
                    <a:pt x="982471" y="501396"/>
                  </a:lnTo>
                  <a:lnTo>
                    <a:pt x="972819" y="556133"/>
                  </a:lnTo>
                  <a:lnTo>
                    <a:pt x="959866" y="606044"/>
                  </a:lnTo>
                  <a:lnTo>
                    <a:pt x="943863" y="650367"/>
                  </a:lnTo>
                  <a:lnTo>
                    <a:pt x="925321" y="688467"/>
                  </a:lnTo>
                  <a:lnTo>
                    <a:pt x="881633" y="742569"/>
                  </a:lnTo>
                  <a:lnTo>
                    <a:pt x="831214" y="762000"/>
                  </a:lnTo>
                  <a:lnTo>
                    <a:pt x="159385" y="762000"/>
                  </a:lnTo>
                  <a:lnTo>
                    <a:pt x="108966" y="742569"/>
                  </a:lnTo>
                  <a:lnTo>
                    <a:pt x="65277" y="688467"/>
                  </a:lnTo>
                  <a:lnTo>
                    <a:pt x="46736" y="650367"/>
                  </a:lnTo>
                  <a:lnTo>
                    <a:pt x="30733" y="606044"/>
                  </a:lnTo>
                  <a:lnTo>
                    <a:pt x="17780" y="556133"/>
                  </a:lnTo>
                  <a:lnTo>
                    <a:pt x="8128" y="501396"/>
                  </a:lnTo>
                  <a:lnTo>
                    <a:pt x="2031" y="442849"/>
                  </a:lnTo>
                  <a:lnTo>
                    <a:pt x="0" y="381000"/>
                  </a:lnTo>
                  <a:lnTo>
                    <a:pt x="2031" y="319151"/>
                  </a:lnTo>
                  <a:lnTo>
                    <a:pt x="8128" y="260604"/>
                  </a:lnTo>
                  <a:lnTo>
                    <a:pt x="17780" y="205867"/>
                  </a:lnTo>
                  <a:lnTo>
                    <a:pt x="30733" y="155956"/>
                  </a:lnTo>
                  <a:lnTo>
                    <a:pt x="46736" y="111633"/>
                  </a:lnTo>
                  <a:lnTo>
                    <a:pt x="65277" y="73533"/>
                  </a:lnTo>
                  <a:lnTo>
                    <a:pt x="108966" y="19431"/>
                  </a:lnTo>
                  <a:lnTo>
                    <a:pt x="159385" y="0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85873" y="3078861"/>
            <a:ext cx="6781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Trusted 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86580" y="2967101"/>
            <a:ext cx="3815079" cy="919480"/>
            <a:chOff x="3886580" y="2967101"/>
            <a:chExt cx="3815079" cy="9194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580" y="2972181"/>
              <a:ext cx="1143000" cy="7620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553580" y="2972181"/>
              <a:ext cx="1143000" cy="762000"/>
            </a:xfrm>
            <a:custGeom>
              <a:avLst/>
              <a:gdLst/>
              <a:ahLst/>
              <a:cxnLst/>
              <a:rect l="l" t="t" r="r" b="b"/>
              <a:pathLst>
                <a:path w="1143000" h="762000">
                  <a:moveTo>
                    <a:pt x="183896" y="0"/>
                  </a:moveTo>
                  <a:lnTo>
                    <a:pt x="959103" y="0"/>
                  </a:lnTo>
                  <a:lnTo>
                    <a:pt x="988949" y="4953"/>
                  </a:lnTo>
                  <a:lnTo>
                    <a:pt x="1043559" y="42545"/>
                  </a:lnTo>
                  <a:lnTo>
                    <a:pt x="1067689" y="73533"/>
                  </a:lnTo>
                  <a:lnTo>
                    <a:pt x="1089152" y="111633"/>
                  </a:lnTo>
                  <a:lnTo>
                    <a:pt x="1107567" y="155956"/>
                  </a:lnTo>
                  <a:lnTo>
                    <a:pt x="1122426" y="205867"/>
                  </a:lnTo>
                  <a:lnTo>
                    <a:pt x="1133602" y="260604"/>
                  </a:lnTo>
                  <a:lnTo>
                    <a:pt x="1140587" y="319151"/>
                  </a:lnTo>
                  <a:lnTo>
                    <a:pt x="1143000" y="381000"/>
                  </a:lnTo>
                  <a:lnTo>
                    <a:pt x="1140587" y="442849"/>
                  </a:lnTo>
                  <a:lnTo>
                    <a:pt x="1133602" y="501396"/>
                  </a:lnTo>
                  <a:lnTo>
                    <a:pt x="1122426" y="556133"/>
                  </a:lnTo>
                  <a:lnTo>
                    <a:pt x="1107567" y="606044"/>
                  </a:lnTo>
                  <a:lnTo>
                    <a:pt x="1089152" y="650367"/>
                  </a:lnTo>
                  <a:lnTo>
                    <a:pt x="1067689" y="688467"/>
                  </a:lnTo>
                  <a:lnTo>
                    <a:pt x="1043559" y="719455"/>
                  </a:lnTo>
                  <a:lnTo>
                    <a:pt x="988949" y="757047"/>
                  </a:lnTo>
                  <a:lnTo>
                    <a:pt x="959103" y="762000"/>
                  </a:lnTo>
                  <a:lnTo>
                    <a:pt x="183896" y="762000"/>
                  </a:lnTo>
                  <a:lnTo>
                    <a:pt x="125729" y="742569"/>
                  </a:lnTo>
                  <a:lnTo>
                    <a:pt x="75311" y="688467"/>
                  </a:lnTo>
                  <a:lnTo>
                    <a:pt x="53848" y="650367"/>
                  </a:lnTo>
                  <a:lnTo>
                    <a:pt x="35433" y="606044"/>
                  </a:lnTo>
                  <a:lnTo>
                    <a:pt x="20574" y="556133"/>
                  </a:lnTo>
                  <a:lnTo>
                    <a:pt x="9398" y="501396"/>
                  </a:lnTo>
                  <a:lnTo>
                    <a:pt x="2413" y="442849"/>
                  </a:lnTo>
                  <a:lnTo>
                    <a:pt x="0" y="381000"/>
                  </a:lnTo>
                  <a:lnTo>
                    <a:pt x="2413" y="319151"/>
                  </a:lnTo>
                  <a:lnTo>
                    <a:pt x="9398" y="260604"/>
                  </a:lnTo>
                  <a:lnTo>
                    <a:pt x="20574" y="205867"/>
                  </a:lnTo>
                  <a:lnTo>
                    <a:pt x="35433" y="155956"/>
                  </a:lnTo>
                  <a:lnTo>
                    <a:pt x="53848" y="111633"/>
                  </a:lnTo>
                  <a:lnTo>
                    <a:pt x="75311" y="73533"/>
                  </a:lnTo>
                  <a:lnTo>
                    <a:pt x="99314" y="42545"/>
                  </a:lnTo>
                  <a:lnTo>
                    <a:pt x="154050" y="4953"/>
                  </a:lnTo>
                  <a:lnTo>
                    <a:pt x="183896" y="0"/>
                  </a:lnTo>
                  <a:close/>
                </a:path>
              </a:pathLst>
            </a:custGeom>
            <a:ln w="990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6580" y="2972181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886580" y="2972180"/>
            <a:ext cx="914400" cy="914400"/>
          </a:xfrm>
          <a:prstGeom prst="rect">
            <a:avLst/>
          </a:prstGeom>
          <a:ln w="9904">
            <a:solidFill>
              <a:srgbClr val="FFFFFF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92075" marR="139700">
              <a:lnSpc>
                <a:spcPct val="100000"/>
              </a:lnSpc>
              <a:spcBef>
                <a:spcPts val="944"/>
              </a:spcBef>
            </a:pPr>
            <a:r>
              <a:rPr sz="1600" spc="-20" dirty="0">
                <a:solidFill>
                  <a:srgbClr val="FFFFFF"/>
                </a:solidFill>
                <a:latin typeface="Tahoma"/>
                <a:cs typeface="Tahoma"/>
              </a:rPr>
              <a:t>Firewall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rule</a:t>
            </a:r>
            <a:r>
              <a:rPr sz="16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9780" y="5029580"/>
            <a:ext cx="3124199" cy="4572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819780" y="5029580"/>
            <a:ext cx="3124200" cy="457200"/>
          </a:xfrm>
          <a:prstGeom prst="rect">
            <a:avLst/>
          </a:prstGeom>
          <a:ln w="9904">
            <a:solidFill>
              <a:srgbClr val="FFFFFF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50"/>
              </a:spcBef>
            </a:pP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6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Blocked</a:t>
            </a:r>
            <a:r>
              <a:rPr sz="16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6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Discarded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1435" y="2009901"/>
            <a:ext cx="24917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Filtering</a:t>
            </a:r>
            <a:r>
              <a:rPr sz="16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Firewall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0397" y="3155061"/>
            <a:ext cx="7886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Untrusted Network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4608" y="213359"/>
            <a:ext cx="7529830" cy="3214370"/>
            <a:chOff x="1054608" y="213359"/>
            <a:chExt cx="7529830" cy="3214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7676" y="213359"/>
              <a:ext cx="5097780" cy="187756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4608" y="2065781"/>
              <a:ext cx="363474" cy="3779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3406" y="1946148"/>
              <a:ext cx="6651498" cy="5669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3406" y="2250948"/>
              <a:ext cx="7240524" cy="5669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3406" y="2555748"/>
              <a:ext cx="7005828" cy="5669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3406" y="2860548"/>
              <a:ext cx="2808732" cy="56692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45235" y="2011807"/>
            <a:ext cx="717169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lr>
                <a:srgbClr val="FFFFCC"/>
              </a:buClr>
              <a:buSzPct val="7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filtering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firewall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often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called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layer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firewall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because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filtering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primarily</a:t>
            </a:r>
            <a:r>
              <a:rPr sz="20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done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network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20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(layer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three)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transport</a:t>
            </a:r>
            <a:r>
              <a:rPr sz="20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layer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(layer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four)</a:t>
            </a:r>
            <a:r>
              <a:rPr sz="20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OSI</a:t>
            </a:r>
            <a:r>
              <a:rPr sz="2000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reference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model.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76800" y="3124200"/>
            <a:ext cx="2552700" cy="32484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8502" y="213359"/>
            <a:ext cx="7471409" cy="3015615"/>
            <a:chOff x="968502" y="213359"/>
            <a:chExt cx="7471409" cy="30156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502" y="1892045"/>
              <a:ext cx="7312914" cy="6781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1402" y="2221230"/>
              <a:ext cx="7128509" cy="6781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1402" y="2550414"/>
              <a:ext cx="2993898" cy="6781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7676" y="213359"/>
              <a:ext cx="5097780" cy="187756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424939" y="3353561"/>
            <a:ext cx="4098925" cy="2291715"/>
            <a:chOff x="1424939" y="3353561"/>
            <a:chExt cx="4098925" cy="229171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4939" y="3353561"/>
              <a:ext cx="573023" cy="6819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1451" y="3355085"/>
              <a:ext cx="2928366" cy="6781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4939" y="3755897"/>
              <a:ext cx="573023" cy="6819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1451" y="3757421"/>
              <a:ext cx="3523488" cy="67818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4939" y="4158233"/>
              <a:ext cx="573023" cy="6819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1451" y="4159757"/>
              <a:ext cx="3812286" cy="6781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4939" y="4560569"/>
              <a:ext cx="573023" cy="6819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1451" y="4562094"/>
              <a:ext cx="2055114" cy="67818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4939" y="4962905"/>
              <a:ext cx="573023" cy="6819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1451" y="4964429"/>
              <a:ext cx="2650236" cy="67817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145235" y="1981327"/>
            <a:ext cx="6960234" cy="34601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55600" marR="5080" indent="-343535">
              <a:lnSpc>
                <a:spcPct val="90200"/>
              </a:lnSpc>
              <a:spcBef>
                <a:spcPts val="380"/>
              </a:spcBef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Packet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filtering</a:t>
            </a:r>
            <a:r>
              <a:rPr sz="24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rules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filters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configured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to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allow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deny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traffic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2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2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sz="2400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variables: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400">
              <a:latin typeface="Tahoma"/>
              <a:cs typeface="Tahoma"/>
            </a:endParaRPr>
          </a:p>
          <a:p>
            <a:pPr marL="756285" indent="-286385">
              <a:lnSpc>
                <a:spcPct val="100000"/>
              </a:lnSpc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2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  <a:p>
            <a:pPr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Destination</a:t>
            </a: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IP</a:t>
            </a:r>
            <a:r>
              <a:rPr sz="2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address</a:t>
            </a:r>
            <a:endParaRPr sz="2400">
              <a:latin typeface="Tahoma"/>
              <a:cs typeface="Tahoma"/>
            </a:endParaRPr>
          </a:p>
          <a:p>
            <a:pPr marL="755650" indent="-285750">
              <a:lnSpc>
                <a:spcPct val="100000"/>
              </a:lnSpc>
              <a:spcBef>
                <a:spcPts val="305"/>
              </a:spcBef>
              <a:buChar char="–"/>
              <a:tabLst>
                <a:tab pos="755650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Protocol</a:t>
            </a:r>
            <a:r>
              <a:rPr sz="24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type</a:t>
            </a:r>
            <a:r>
              <a:rPr sz="2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ahoma"/>
                <a:cs typeface="Tahoma"/>
              </a:rPr>
              <a:t>(TCP/UDP)</a:t>
            </a:r>
            <a:endParaRPr sz="2400">
              <a:latin typeface="Tahoma"/>
              <a:cs typeface="Tahoma"/>
            </a:endParaRPr>
          </a:p>
          <a:p>
            <a:pPr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r>
              <a:rPr sz="240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  <a:p>
            <a:pPr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285" algn="l"/>
              </a:tabLst>
            </a:pP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Destination</a:t>
            </a:r>
            <a:r>
              <a:rPr sz="24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ahoma"/>
                <a:cs typeface="Tahoma"/>
              </a:rPr>
              <a:t>port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819</Words>
  <Application>Microsoft Office PowerPoint</Application>
  <PresentationFormat>On-screen Show (4:3)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 MT</vt:lpstr>
      <vt:lpstr>Lucida Sans Unicode</vt:lpstr>
      <vt:lpstr>Palatino Linotype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Strengths :</vt:lpstr>
      <vt:lpstr>Weaknesses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Weaknesses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2025-04-24T15:23:02Z</dcterms:created>
  <dcterms:modified xsi:type="dcterms:W3CDTF">2025-04-24T18:22:06Z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2025-04-24T00:00:00Z</vt:filetime>
  </property>
  <property fmtid="{D5CDD505-2E9C-101B-9397-08002B2CF9AE}" pid="3" name="LastSaved">
    <vt:filetime>2025-04-24T00:00:00Z</vt:filetime>
  </property>
  <property fmtid="{D5CDD505-2E9C-101B-9397-08002B2CF9AE}" pid="4" name="Producer">
    <vt:lpwstr>iLovePDF</vt:lpwstr>
  </property>
</Properties>
</file>