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263" r:id="rId3"/>
    <p:sldId id="439" r:id="rId4"/>
    <p:sldId id="257" r:id="rId5"/>
    <p:sldId id="446" r:id="rId6"/>
    <p:sldId id="401" r:id="rId7"/>
    <p:sldId id="402" r:id="rId8"/>
    <p:sldId id="396" r:id="rId9"/>
    <p:sldId id="404" r:id="rId10"/>
    <p:sldId id="336" r:id="rId11"/>
    <p:sldId id="359" r:id="rId12"/>
    <p:sldId id="364" r:id="rId13"/>
    <p:sldId id="369" r:id="rId14"/>
    <p:sldId id="447" r:id="rId15"/>
    <p:sldId id="440" r:id="rId16"/>
    <p:sldId id="356" r:id="rId17"/>
    <p:sldId id="441" r:id="rId18"/>
    <p:sldId id="442" r:id="rId19"/>
    <p:sldId id="443" r:id="rId20"/>
    <p:sldId id="445" r:id="rId21"/>
    <p:sldId id="421" r:id="rId22"/>
    <p:sldId id="423" r:id="rId23"/>
    <p:sldId id="424" r:id="rId24"/>
    <p:sldId id="426" r:id="rId25"/>
    <p:sldId id="427" r:id="rId26"/>
    <p:sldId id="448" r:id="rId27"/>
    <p:sldId id="407"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p:scale>
          <a:sx n="76" d="100"/>
          <a:sy n="76" d="100"/>
        </p:scale>
        <p:origin x="-1230" y="210"/>
      </p:cViewPr>
      <p:guideLst>
        <p:guide orient="horz" pos="2156"/>
        <p:guide pos="292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4/24/2023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val="2600411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4/24/2023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p14="http://schemas.microsoft.com/office/powerpoint/2010/main" val="1998955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3A841A-6EB6-4F47-9F88-5A1E5D12F621}"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3A841A-6EB6-4F47-9F88-5A1E5D12F621}"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3A841A-6EB6-4F47-9F88-5A1E5D12F621}"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A841A-6EB6-4F47-9F88-5A1E5D12F621}"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3A841A-6EB6-4F47-9F88-5A1E5D12F621}"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A841A-6EB6-4F47-9F88-5A1E5D12F621}"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3A841A-6EB6-4F47-9F88-5A1E5D12F621}"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3A841A-6EB6-4F47-9F88-5A1E5D12F621}" type="datetimeFigureOut">
              <a:rPr lang="en-US" smtClean="0"/>
              <a:pPr/>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3A841A-6EB6-4F47-9F88-5A1E5D12F621}" type="datetimeFigureOut">
              <a:rPr lang="en-US" smtClean="0"/>
              <a:pPr/>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A841A-6EB6-4F47-9F88-5A1E5D12F621}" type="datetimeFigureOut">
              <a:rPr lang="en-US" smtClean="0"/>
              <a:pPr/>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A841A-6EB6-4F47-9F88-5A1E5D12F621}"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A841A-6EB6-4F47-9F88-5A1E5D12F621}"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A841A-6EB6-4F47-9F88-5A1E5D12F621}" type="datetimeFigureOut">
              <a:rPr lang="en-US" smtClean="0"/>
              <a:pPr/>
              <a:t>4/24/2023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C9E7B-903B-481D-93EF-86425B7BAB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515" y="404495"/>
            <a:ext cx="7750810" cy="2143125"/>
          </a:xfrm>
        </p:spPr>
        <p:txBody>
          <a:bodyPr>
            <a:normAutofit/>
          </a:bodyPr>
          <a:lstStyle/>
          <a:p>
            <a:pPr algn="ctr"/>
            <a:r>
              <a:rPr lang="en-US"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Fertilizers Recommendation For </a:t>
            </a:r>
            <a:r>
              <a:rPr lang="en-US"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fruits Disease </a:t>
            </a:r>
            <a:r>
              <a:rPr lang="en-US"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Prediction</a:t>
            </a:r>
            <a:endParaRPr lang="en-US" altLang="en-US"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2971800"/>
            <a:ext cx="7688580" cy="2646679"/>
          </a:xfrm>
        </p:spPr>
        <p:style>
          <a:lnRef idx="2">
            <a:schemeClr val="dk1"/>
          </a:lnRef>
          <a:fillRef idx="1">
            <a:schemeClr val="lt1"/>
          </a:fillRef>
          <a:effectRef idx="0">
            <a:schemeClr val="dk1"/>
          </a:effectRef>
          <a:fontRef idx="minor">
            <a:schemeClr val="dk1"/>
          </a:fontRef>
        </p:style>
        <p:txBody>
          <a:bodyPr>
            <a:noAutofit/>
          </a:bodyPr>
          <a:lstStyle/>
          <a:p>
            <a:pPr lvl="0">
              <a:lnSpc>
                <a:spcPct val="90000"/>
              </a:lnSpc>
            </a:pPr>
            <a:r>
              <a:rPr lang="en-US" sz="2400" b="1" i="1" u="sng" spc="-1" dirty="0" smtClean="0">
                <a:solidFill>
                  <a:srgbClr val="000000"/>
                </a:solidFill>
                <a:latin typeface="Verdana"/>
                <a:ea typeface="Verdana"/>
              </a:rPr>
              <a:t>                                                 </a:t>
            </a:r>
            <a:endParaRPr lang="en-US" sz="2400" b="1" i="1" u="sng" spc="-1" dirty="0" smtClean="0">
              <a:solidFill>
                <a:srgbClr val="000000"/>
              </a:solidFill>
              <a:latin typeface="Verdana"/>
              <a:ea typeface="Verdana"/>
            </a:endParaRPr>
          </a:p>
          <a:p>
            <a:endParaRPr lang="en-US" sz="2000" b="1" dirty="0" smtClean="0">
              <a:solidFill>
                <a:schemeClr val="tx1"/>
              </a:solidFill>
            </a:endParaRPr>
          </a:p>
          <a:p>
            <a:pPr algn="l"/>
            <a:r>
              <a:rPr lang="en-US" sz="2000" b="1" u="sng" dirty="0" smtClean="0">
                <a:solidFill>
                  <a:schemeClr val="tx1"/>
                </a:solidFill>
              </a:rPr>
              <a:t>GUIDED BY</a:t>
            </a:r>
            <a:r>
              <a:rPr lang="en-US" sz="2000" b="1" dirty="0" smtClean="0">
                <a:solidFill>
                  <a:schemeClr val="tx1"/>
                </a:solidFill>
              </a:rPr>
              <a:t>                                                                   </a:t>
            </a:r>
            <a:r>
              <a:rPr lang="en-US" sz="2000" b="1" u="sng" dirty="0" smtClean="0">
                <a:solidFill>
                  <a:schemeClr val="tx1"/>
                </a:solidFill>
              </a:rPr>
              <a:t>SUBMITTED BY                                                               </a:t>
            </a:r>
          </a:p>
          <a:p>
            <a:pPr algn="l"/>
            <a:endParaRPr lang="en-US" sz="2000" b="1" dirty="0" smtClean="0">
              <a:solidFill>
                <a:schemeClr val="tx1"/>
              </a:solidFill>
            </a:endParaRPr>
          </a:p>
          <a:p>
            <a:pPr algn="l"/>
            <a:r>
              <a:rPr lang="en-US" sz="2000" b="1" dirty="0" smtClean="0">
                <a:solidFill>
                  <a:schemeClr val="tx1"/>
                </a:solidFill>
              </a:rPr>
              <a:t> </a:t>
            </a:r>
            <a:r>
              <a:rPr lang="en-US" sz="2000" b="1" dirty="0" err="1" smtClean="0">
                <a:solidFill>
                  <a:schemeClr val="tx1"/>
                </a:solidFill>
              </a:rPr>
              <a:t>Devika</a:t>
            </a:r>
            <a:r>
              <a:rPr lang="en-US" sz="2000" b="1" dirty="0" smtClean="0">
                <a:solidFill>
                  <a:schemeClr val="tx1"/>
                </a:solidFill>
              </a:rPr>
              <a:t> M                                 </a:t>
            </a:r>
            <a:r>
              <a:rPr lang="en-US" sz="2000" b="1" dirty="0" smtClean="0">
                <a:solidFill>
                  <a:schemeClr val="tx1"/>
                </a:solidFill>
              </a:rPr>
              <a:t>                      </a:t>
            </a:r>
            <a:r>
              <a:rPr lang="en-US" sz="2000" b="1" dirty="0" smtClean="0">
                <a:solidFill>
                  <a:schemeClr val="tx1"/>
                </a:solidFill>
              </a:rPr>
              <a:t>Jyothisri P       (420419104024)</a:t>
            </a:r>
          </a:p>
          <a:p>
            <a:pPr algn="l"/>
            <a:r>
              <a:rPr lang="en-US" sz="2000" b="1" dirty="0" smtClean="0">
                <a:solidFill>
                  <a:schemeClr val="tx1"/>
                </a:solidFill>
              </a:rPr>
              <a:t> (Assistant professor /CSE)   </a:t>
            </a:r>
            <a:r>
              <a:rPr lang="en-US" sz="2000" b="1" dirty="0" smtClean="0">
                <a:solidFill>
                  <a:schemeClr val="tx1"/>
                </a:solidFill>
              </a:rPr>
              <a:t>                      </a:t>
            </a:r>
            <a:r>
              <a:rPr lang="en-US" sz="2000" b="1" dirty="0" err="1" smtClean="0">
                <a:solidFill>
                  <a:schemeClr val="tx1"/>
                </a:solidFill>
              </a:rPr>
              <a:t>Kalaivani</a:t>
            </a:r>
            <a:r>
              <a:rPr lang="en-US" sz="2000" b="1" dirty="0" smtClean="0">
                <a:solidFill>
                  <a:schemeClr val="tx1"/>
                </a:solidFill>
              </a:rPr>
              <a:t> A     (420419104025)</a:t>
            </a:r>
          </a:p>
          <a:p>
            <a:pPr algn="l"/>
            <a:r>
              <a:rPr lang="en-US" sz="2000" b="1" dirty="0" smtClean="0">
                <a:solidFill>
                  <a:schemeClr val="tx1"/>
                </a:solidFill>
              </a:rPr>
              <a:t>                                     </a:t>
            </a:r>
            <a:r>
              <a:rPr lang="en-US" sz="2000" b="1" dirty="0" smtClean="0">
                <a:solidFill>
                  <a:schemeClr val="tx1"/>
                </a:solidFill>
              </a:rPr>
              <a:t>                                    </a:t>
            </a:r>
            <a:r>
              <a:rPr lang="en-US" sz="2000" b="1" dirty="0" err="1" smtClean="0">
                <a:solidFill>
                  <a:schemeClr val="tx1"/>
                </a:solidFill>
              </a:rPr>
              <a:t>Gajalaxmi</a:t>
            </a:r>
            <a:r>
              <a:rPr lang="en-US" sz="2000" b="1" dirty="0" smtClean="0">
                <a:solidFill>
                  <a:schemeClr val="tx1"/>
                </a:solidFill>
              </a:rPr>
              <a:t> S    (420419104019)      </a:t>
            </a:r>
            <a:endParaRPr lang="en-US" altLang="en-IN" sz="2000" b="1"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olidFill>
                  <a:srgbClr val="C0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Autofit/>
          </a:bodyPr>
          <a:lstStyle/>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To improve </a:t>
            </a:r>
            <a:r>
              <a:rPr lang="en-US" sz="2400" dirty="0" smtClean="0">
                <a:latin typeface="Times New Roman" panose="02020603050405020304" pitchFamily="18" charset="0"/>
                <a:cs typeface="Times New Roman" panose="02020603050405020304" pitchFamily="18" charset="0"/>
              </a:rPr>
              <a:t>fruit </a:t>
            </a:r>
            <a:r>
              <a:rPr lang="en-US" sz="2400" dirty="0">
                <a:latin typeface="Times New Roman" panose="02020603050405020304" pitchFamily="18" charset="0"/>
                <a:cs typeface="Times New Roman" panose="02020603050405020304" pitchFamily="18" charset="0"/>
              </a:rPr>
              <a:t>health and yield by detecting and addressing nutrient deficiencies and other factors that contribute to the onset of plant diseases. </a:t>
            </a: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This can be accomplished through the following specific </a:t>
            </a:r>
            <a:r>
              <a:rPr lang="en-US" sz="2400" dirty="0" err="1">
                <a:latin typeface="Times New Roman" panose="02020603050405020304" pitchFamily="18" charset="0"/>
                <a:cs typeface="Times New Roman" panose="02020603050405020304" pitchFamily="18" charset="0"/>
              </a:rPr>
              <a:t>objectives:Disease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detection,Nutrient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assessment,Fertilizer</a:t>
            </a:r>
            <a:r>
              <a:rPr lang="en-US" sz="2400" dirty="0">
                <a:latin typeface="Times New Roman" panose="02020603050405020304" pitchFamily="18" charset="0"/>
                <a:cs typeface="Times New Roman" panose="02020603050405020304" pitchFamily="18" charset="0"/>
              </a:rPr>
              <a:t> recommendation.</a:t>
            </a:r>
          </a:p>
        </p:txBody>
      </p:sp>
      <p:sp>
        <p:nvSpPr>
          <p:cNvPr id="4" name="Slide Number Placeholder 3"/>
          <p:cNvSpPr>
            <a:spLocks noGrp="1"/>
          </p:cNvSpPr>
          <p:nvPr>
            <p:ph type="sldNum" sz="quarter" idx="12"/>
          </p:nvPr>
        </p:nvSpPr>
        <p:spPr/>
        <p:txBody>
          <a:bodyPr/>
          <a:lstStyle/>
          <a:p>
            <a:fld id="{593C9E7B-903B-481D-93EF-86425B7BAB6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olidFill>
                  <a:srgbClr val="C00000"/>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57200" y="1223010"/>
            <a:ext cx="8229600" cy="5359400"/>
          </a:xfrm>
        </p:spPr>
        <p:txBody>
          <a:bodyPr>
            <a:noAutofit/>
          </a:bodyPr>
          <a:lstStyle/>
          <a:p>
            <a:pPr marL="0" indent="0" algn="just">
              <a:lnSpc>
                <a:spcPct val="160000"/>
              </a:lnSpc>
              <a:buFont typeface="Wingdings" panose="05000000000000000000" charset="0"/>
              <a:buNone/>
            </a:pPr>
            <a:r>
              <a:rPr lang="en-US" sz="2400" b="1" u="sng" dirty="0">
                <a:latin typeface="Times New Roman" panose="02020603050405020304" pitchFamily="18" charset="0"/>
                <a:cs typeface="Times New Roman" panose="02020603050405020304" pitchFamily="18" charset="0"/>
              </a:rPr>
              <a:t>STATEMENT 1</a:t>
            </a:r>
          </a:p>
          <a:p>
            <a:pPr algn="just">
              <a:lnSpc>
                <a:spcPct val="16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To Collect a dataset of images of healthy and diseased </a:t>
            </a:r>
            <a:r>
              <a:rPr lang="en-US" sz="2400" dirty="0" smtClean="0">
                <a:latin typeface="Times New Roman" panose="02020603050405020304" pitchFamily="18" charset="0"/>
                <a:cs typeface="Times New Roman" panose="02020603050405020304" pitchFamily="18" charset="0"/>
              </a:rPr>
              <a:t>fruits .</a:t>
            </a:r>
            <a:endParaRPr lang="en-US" sz="2400" dirty="0">
              <a:latin typeface="Times New Roman" panose="02020603050405020304" pitchFamily="18" charset="0"/>
              <a:cs typeface="Times New Roman" panose="02020603050405020304" pitchFamily="18" charset="0"/>
            </a:endParaRPr>
          </a:p>
          <a:p>
            <a:pPr marL="0" indent="0" algn="just">
              <a:lnSpc>
                <a:spcPct val="160000"/>
              </a:lnSpc>
              <a:buFont typeface="Wingdings" panose="05000000000000000000" charset="0"/>
              <a:buNone/>
            </a:pPr>
            <a:r>
              <a:rPr lang="en-US" sz="2400" b="1" u="sng" dirty="0">
                <a:latin typeface="Times New Roman" panose="02020603050405020304" pitchFamily="18" charset="0"/>
                <a:cs typeface="Times New Roman" panose="02020603050405020304" pitchFamily="18" charset="0"/>
                <a:sym typeface="+mn-ea"/>
              </a:rPr>
              <a:t>STATEMENT 2</a:t>
            </a:r>
            <a:endParaRPr lang="en-US" sz="24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To use the collected dataset to train a YOLOv5 model for detecting </a:t>
            </a:r>
            <a:r>
              <a:rPr lang="en-US" sz="2400" dirty="0" smtClean="0">
                <a:latin typeface="Times New Roman" panose="02020603050405020304" pitchFamily="18" charset="0"/>
                <a:cs typeface="Times New Roman" panose="02020603050405020304" pitchFamily="18" charset="0"/>
              </a:rPr>
              <a:t>fruits </a:t>
            </a:r>
            <a:r>
              <a:rPr lang="en-US" sz="2400" dirty="0">
                <a:latin typeface="Times New Roman" panose="02020603050405020304" pitchFamily="18" charset="0"/>
                <a:cs typeface="Times New Roman" panose="02020603050405020304" pitchFamily="18" charset="0"/>
              </a:rPr>
              <a:t>diseases in images.</a:t>
            </a:r>
          </a:p>
          <a:p>
            <a:pPr marL="0" indent="0" algn="just">
              <a:lnSpc>
                <a:spcPct val="160000"/>
              </a:lnSpc>
              <a:buFont typeface="Wingdings" panose="05000000000000000000" charset="0"/>
              <a:buNone/>
            </a:pPr>
            <a:r>
              <a:rPr lang="en-US" sz="2400" b="1" u="sng" dirty="0">
                <a:latin typeface="Times New Roman" panose="02020603050405020304" pitchFamily="18" charset="0"/>
                <a:cs typeface="Times New Roman" panose="02020603050405020304" pitchFamily="18" charset="0"/>
                <a:sym typeface="+mn-ea"/>
              </a:rPr>
              <a:t>STATEMENT 3</a:t>
            </a:r>
            <a:endParaRPr lang="en-US" sz="2400" b="1" u="sng"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To develop a fertilizer recommendation system.</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980123"/>
            <a:ext cx="8229600" cy="1143000"/>
          </a:xfrm>
        </p:spPr>
        <p:txBody>
          <a:bodyPr>
            <a:normAutofit fontScale="90000"/>
          </a:bodyPr>
          <a:lstStyle/>
          <a:p>
            <a:r>
              <a:rPr lang="en-IN" sz="3110" b="1" dirty="0" smtClean="0">
                <a:solidFill>
                  <a:srgbClr val="C00000"/>
                </a:solidFill>
                <a:latin typeface="Times New Roman" panose="02020603050405020304" pitchFamily="18" charset="0"/>
                <a:cs typeface="Times New Roman" panose="02020603050405020304" pitchFamily="18" charset="0"/>
                <a:sym typeface="+mn-ea"/>
              </a:rPr>
              <a:t>YOLO (You Only Look Once)</a:t>
            </a:r>
            <a:r>
              <a:rPr lang="en-US" altLang="en-IN" sz="3110" b="1" dirty="0" smtClean="0">
                <a:solidFill>
                  <a:srgbClr val="C00000"/>
                </a:solidFill>
                <a:latin typeface="Times New Roman" panose="02020603050405020304" pitchFamily="18" charset="0"/>
                <a:cs typeface="Times New Roman" panose="02020603050405020304" pitchFamily="18" charset="0"/>
                <a:sym typeface="+mn-ea"/>
              </a:rPr>
              <a:t> Algorithm</a:t>
            </a:r>
            <a:br>
              <a:rPr lang="en-US" altLang="en-IN" sz="3110" b="1" dirty="0" smtClean="0">
                <a:solidFill>
                  <a:srgbClr val="C00000"/>
                </a:solidFill>
                <a:latin typeface="Times New Roman" panose="02020603050405020304" pitchFamily="18" charset="0"/>
                <a:cs typeface="Times New Roman" panose="02020603050405020304" pitchFamily="18" charset="0"/>
                <a:sym typeface="+mn-ea"/>
              </a:rPr>
            </a:br>
            <a:r>
              <a:rPr lang="en-US" sz="3110">
                <a:latin typeface="Times New Roman" panose="02020603050405020304" pitchFamily="18" charset="0"/>
                <a:cs typeface="Times New Roman" panose="02020603050405020304" pitchFamily="18" charset="0"/>
              </a:rPr>
              <a:t/>
            </a:r>
            <a:br>
              <a:rPr lang="en-US" sz="3110">
                <a:latin typeface="Times New Roman" panose="02020603050405020304" pitchFamily="18" charset="0"/>
                <a:cs typeface="Times New Roman" panose="02020603050405020304" pitchFamily="18" charset="0"/>
              </a:rPr>
            </a:br>
            <a:endParaRPr lang="en-US" sz="311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10000"/>
              </a:lnSpc>
              <a:buFont typeface="Wingdings" panose="05000000000000000000" pitchFamily="2" charset="2"/>
              <a:buChar char="Ø"/>
            </a:pPr>
            <a:r>
              <a:rPr lang="en-US" sz="2665" dirty="0">
                <a:latin typeface="Times New Roman" panose="02020603050405020304" pitchFamily="18" charset="0"/>
                <a:cs typeface="Times New Roman" panose="02020603050405020304" pitchFamily="18" charset="0"/>
                <a:sym typeface="+mn-ea"/>
              </a:rPr>
              <a:t>YOLO is a popular object detection algorithm that uses a single neural network to predict multiple bounding boxes and class probabilities in an image.</a:t>
            </a:r>
            <a:endParaRPr lang="en-US" sz="2665"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sz="2665" dirty="0">
                <a:latin typeface="Times New Roman" panose="02020603050405020304" pitchFamily="18" charset="0"/>
                <a:cs typeface="Times New Roman" panose="02020603050405020304" pitchFamily="18" charset="0"/>
                <a:sym typeface="+mn-ea"/>
              </a:rPr>
              <a:t> It can be trained on a large dataset of annotated images to recognize different objects and their locations within an image.</a:t>
            </a:r>
            <a:endParaRPr lang="en-US" sz="2665"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sz="2665" dirty="0">
                <a:latin typeface="Times New Roman" panose="02020603050405020304" pitchFamily="18" charset="0"/>
                <a:cs typeface="Times New Roman" panose="02020603050405020304" pitchFamily="18" charset="0"/>
                <a:sym typeface="+mn-ea"/>
              </a:rPr>
              <a:t>To use YOLO for fertilizers recommendation and disease prediction, the drone would need to capture images of the </a:t>
            </a:r>
            <a:r>
              <a:rPr lang="en-US" sz="2665" dirty="0" smtClean="0">
                <a:latin typeface="Times New Roman" panose="02020603050405020304" pitchFamily="18" charset="0"/>
                <a:cs typeface="Times New Roman" panose="02020603050405020304" pitchFamily="18" charset="0"/>
                <a:sym typeface="+mn-ea"/>
              </a:rPr>
              <a:t>fruits </a:t>
            </a:r>
            <a:r>
              <a:rPr lang="en-US" sz="2665" dirty="0">
                <a:latin typeface="Times New Roman" panose="02020603050405020304" pitchFamily="18" charset="0"/>
                <a:cs typeface="Times New Roman" panose="02020603050405020304" pitchFamily="18" charset="0"/>
                <a:sym typeface="+mn-ea"/>
              </a:rPr>
              <a:t>from different angles and heights.</a:t>
            </a:r>
            <a:endParaRPr lang="en-US" sz="2665" dirty="0">
              <a:latin typeface="Times New Roman" panose="02020603050405020304" pitchFamily="18" charset="0"/>
              <a:cs typeface="Times New Roman" panose="02020603050405020304" pitchFamily="18" charset="0"/>
            </a:endParaRPr>
          </a:p>
          <a:p>
            <a:pPr algn="just">
              <a:lnSpc>
                <a:spcPct val="110000"/>
              </a:lnSpc>
            </a:pPr>
            <a:endParaRPr lang="en-US" sz="2665" dirty="0">
              <a:latin typeface="Times New Roman" panose="02020603050405020304" pitchFamily="18" charset="0"/>
              <a:cs typeface="Times New Roman" panose="02020603050405020304" pitchFamily="18" charset="0"/>
            </a:endParaRPr>
          </a:p>
          <a:p>
            <a:pPr algn="just">
              <a:lnSpc>
                <a:spcPct val="110000"/>
              </a:lnSpc>
            </a:pPr>
            <a:endParaRPr lang="en-US" sz="266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olidFill>
                  <a:srgbClr val="C00000"/>
                </a:solidFill>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idx="1"/>
          </p:nvPr>
        </p:nvSpPr>
        <p:spPr/>
        <p:txBody>
          <a:bodyPr>
            <a:normAutofit/>
          </a:bodyPr>
          <a:lstStyle/>
          <a:p>
            <a:pPr algn="just">
              <a:lnSpc>
                <a:spcPct val="12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These images would then be fed into a YOLO model that has been trained on a dataset of annotated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images.</a:t>
            </a: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The YOLO model would be able to detect and identify different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features, such as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color, texture, and shape, and use this information to make recommendations for the appropriate type and amount of fertilizer to apply.</a:t>
            </a: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Architecture diagram</a:t>
            </a:r>
            <a:endParaRPr lang="en-US" dirty="0"/>
          </a:p>
        </p:txBody>
      </p:sp>
      <p:sp>
        <p:nvSpPr>
          <p:cNvPr id="4" name="Slide Number Placeholder 3"/>
          <p:cNvSpPr>
            <a:spLocks noGrp="1"/>
          </p:cNvSpPr>
          <p:nvPr>
            <p:ph type="sldNum" sz="quarter" idx="12"/>
          </p:nvPr>
        </p:nvSpPr>
        <p:spPr/>
        <p:txBody>
          <a:bodyPr/>
          <a:lstStyle/>
          <a:p>
            <a:fld id="{593C9E7B-903B-481D-93EF-86425B7BAB68}" type="slidenum">
              <a:rPr lang="en-US" smtClean="0"/>
              <a:pPr/>
              <a:t>14</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09587" y="1620044"/>
            <a:ext cx="8124825" cy="44862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olidFill>
                  <a:srgbClr val="C00000"/>
                </a:solidFill>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p:txBody>
          <a:bodyPr>
            <a:normAutofit/>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Module -1 :</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Data Collection</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Data Preprocessing</a:t>
            </a: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Module - 2 :</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Training</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Evaluation</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Testing</a:t>
            </a:r>
          </a:p>
          <a:p>
            <a:pPr>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Module - 3 :</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Fertilizer Recommendation</a:t>
            </a:r>
          </a:p>
          <a:p>
            <a:pPr>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404178"/>
            <a:ext cx="8229600" cy="1143000"/>
          </a:xfrm>
        </p:spPr>
        <p:txBody>
          <a:bodyPr>
            <a:normAutofit fontScale="90000"/>
          </a:bodyPr>
          <a:lstStyle/>
          <a:p>
            <a:r>
              <a:rPr lang="en-US" sz="3110" b="1" dirty="0">
                <a:solidFill>
                  <a:srgbClr val="C00000"/>
                </a:solidFill>
                <a:latin typeface="Times New Roman" panose="02020603050405020304" pitchFamily="18" charset="0"/>
                <a:cs typeface="Times New Roman" panose="02020603050405020304" pitchFamily="18" charset="0"/>
                <a:sym typeface="+mn-ea"/>
              </a:rPr>
              <a:t>Module - 1</a:t>
            </a:r>
            <a:br>
              <a:rPr lang="en-US" sz="3110" b="1" dirty="0">
                <a:solidFill>
                  <a:srgbClr val="C00000"/>
                </a:solidFill>
                <a:latin typeface="Times New Roman" panose="02020603050405020304" pitchFamily="18" charset="0"/>
                <a:cs typeface="Times New Roman" panose="02020603050405020304" pitchFamily="18" charset="0"/>
                <a:sym typeface="+mn-ea"/>
              </a:rPr>
            </a:br>
            <a:r>
              <a:rPr lang="en-US" sz="3110">
                <a:latin typeface="Times New Roman" panose="02020603050405020304" pitchFamily="18" charset="0"/>
                <a:cs typeface="Times New Roman" panose="02020603050405020304" pitchFamily="18" charset="0"/>
              </a:rPr>
              <a:t/>
            </a:r>
            <a:br>
              <a:rPr lang="en-US" sz="3110">
                <a:latin typeface="Times New Roman" panose="02020603050405020304" pitchFamily="18" charset="0"/>
                <a:cs typeface="Times New Roman" panose="02020603050405020304" pitchFamily="18" charset="0"/>
              </a:rPr>
            </a:br>
            <a:endParaRPr lang="en-US" sz="311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219200"/>
            <a:ext cx="8153400" cy="4907280"/>
          </a:xfrm>
        </p:spPr>
        <p:txBody>
          <a:bodyPr>
            <a:normAutofit/>
          </a:bodyPr>
          <a:lstStyle/>
          <a:p>
            <a:pPr algn="just" fontAlgn="base">
              <a:lnSpc>
                <a:spcPct val="11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fontAlgn="base">
              <a:lnSpc>
                <a:spcPct val="11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The first step is to collect a large dataset of images of healthy and diseased </a:t>
            </a:r>
            <a:r>
              <a:rPr lang="en-US" sz="2400" dirty="0" smtClean="0">
                <a:latin typeface="Times New Roman" panose="02020603050405020304" pitchFamily="18" charset="0"/>
                <a:cs typeface="Times New Roman" panose="02020603050405020304" pitchFamily="18" charset="0"/>
              </a:rPr>
              <a:t>fruits. </a:t>
            </a:r>
            <a:endParaRPr lang="en-US" sz="2400" dirty="0">
              <a:latin typeface="Times New Roman" panose="02020603050405020304" pitchFamily="18" charset="0"/>
              <a:cs typeface="Times New Roman" panose="02020603050405020304" pitchFamily="18" charset="0"/>
            </a:endParaRPr>
          </a:p>
          <a:p>
            <a:pPr algn="just" fontAlgn="base">
              <a:lnSpc>
                <a:spcPct val="11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fontAlgn="base">
              <a:lnSpc>
                <a:spcPct val="11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fontAlgn="base">
              <a:lnSpc>
                <a:spcPct val="11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Data Preprocessing:</a:t>
            </a:r>
            <a:r>
              <a:rPr lang="en-US" sz="2400" dirty="0">
                <a:latin typeface="Times New Roman" panose="02020603050405020304" pitchFamily="18" charset="0"/>
                <a:cs typeface="Times New Roman" panose="02020603050405020304" pitchFamily="18" charset="0"/>
              </a:rPr>
              <a:t> The collected images need to be preprocessed to enhance the quality and improve the model's accuracy.</a:t>
            </a:r>
          </a:p>
        </p:txBody>
      </p:sp>
      <p:sp>
        <p:nvSpPr>
          <p:cNvPr id="4" name="Slide Number Placeholder 3"/>
          <p:cNvSpPr>
            <a:spLocks noGrp="1"/>
          </p:cNvSpPr>
          <p:nvPr>
            <p:ph type="sldNum" sz="quarter" idx="12"/>
          </p:nvPr>
        </p:nvSpPr>
        <p:spPr/>
        <p:txBody>
          <a:bodyPr/>
          <a:lstStyle/>
          <a:p>
            <a:fld id="{593C9E7B-903B-481D-93EF-86425B7BAB68}" type="slidenum">
              <a:rPr lang="en-US" smtClean="0"/>
              <a:pPr/>
              <a:t>16</a:t>
            </a:fld>
            <a:endParaRPr lang="en-US"/>
          </a:p>
        </p:txBody>
      </p:sp>
      <p:sp>
        <p:nvSpPr>
          <p:cNvPr id="10" name="Content Placeholder 9"/>
          <p:cNvSpPr>
            <a:spLocks noGrp="1"/>
          </p:cNvSpPr>
          <p:nvPr>
            <p:ph sz="half" idx="2"/>
          </p:nvPr>
        </p:nvSpPr>
        <p:spPr>
          <a:xfrm>
            <a:off x="7010400" y="3886200"/>
            <a:ext cx="1676400" cy="2239963"/>
          </a:xfrm>
        </p:spPr>
        <p:txBody>
          <a:bodyPr>
            <a:norm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olidFill>
                  <a:srgbClr val="C00000"/>
                </a:solidFill>
                <a:latin typeface="Times New Roman" panose="02020603050405020304" pitchFamily="18" charset="0"/>
                <a:cs typeface="Times New Roman" panose="02020603050405020304" pitchFamily="18" charset="0"/>
              </a:rPr>
              <a:t>Module - 2</a:t>
            </a:r>
          </a:p>
        </p:txBody>
      </p:sp>
      <p:sp>
        <p:nvSpPr>
          <p:cNvPr id="3" name="Content Placeholder 2"/>
          <p:cNvSpPr>
            <a:spLocks noGrp="1"/>
          </p:cNvSpPr>
          <p:nvPr>
            <p:ph sz="half" idx="1"/>
          </p:nvPr>
        </p:nvSpPr>
        <p:spPr>
          <a:xfrm>
            <a:off x="457200" y="1184910"/>
            <a:ext cx="8329930" cy="4941570"/>
          </a:xfrm>
        </p:spPr>
        <p:txBody>
          <a:bodyPr/>
          <a:lstStyle/>
          <a:p>
            <a:pPr>
              <a:buFont typeface="Wingdings" panose="05000000000000000000" charset="0"/>
              <a:buChar char="Ø"/>
            </a:pPr>
            <a:r>
              <a:rPr lang="en-US" sz="2400" b="1" dirty="0">
                <a:latin typeface="Times New Roman" panose="02020603050405020304" pitchFamily="18" charset="0"/>
                <a:cs typeface="Times New Roman" panose="02020603050405020304" pitchFamily="18" charset="0"/>
                <a:sym typeface="+mn-ea"/>
              </a:rPr>
              <a:t>Training:</a:t>
            </a:r>
            <a:r>
              <a:rPr lang="en-US" sz="2400" dirty="0">
                <a:latin typeface="Times New Roman" panose="02020603050405020304" pitchFamily="18" charset="0"/>
                <a:cs typeface="Times New Roman" panose="02020603050405020304" pitchFamily="18" charset="0"/>
                <a:sym typeface="+mn-ea"/>
              </a:rPr>
              <a:t> The next step is to train the YOLOv5 model using the annotated dataset. During training, the model learns to detect and classify the different types of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diseases.</a:t>
            </a:r>
          </a:p>
          <a:p>
            <a:endParaRPr lang="en-US" sz="2400" dirty="0">
              <a:latin typeface="Times New Roman" panose="02020603050405020304" pitchFamily="18" charset="0"/>
              <a:cs typeface="Times New Roman" panose="02020603050405020304" pitchFamily="18" charset="0"/>
              <a:sym typeface="+mn-ea"/>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5" name="Slide Number Placeholder 4"/>
          <p:cNvSpPr>
            <a:spLocks noGrp="1"/>
          </p:cNvSpPr>
          <p:nvPr>
            <p:ph type="sldNum" sz="quarter" idx="12"/>
          </p:nvPr>
        </p:nvSpPr>
        <p:spPr/>
        <p:txBody>
          <a:bodyPr/>
          <a:lstStyle/>
          <a:p>
            <a:fld id="{593C9E7B-903B-481D-93EF-86425B7BAB68}" type="slidenum">
              <a:rPr lang="en-US" smtClean="0"/>
              <a:pPr/>
              <a:t>17</a:t>
            </a:fld>
            <a:endParaRPr lang="en-US"/>
          </a:p>
        </p:txBody>
      </p:sp>
      <p:sp>
        <p:nvSpPr>
          <p:cNvPr id="7" name="Text Box 6"/>
          <p:cNvSpPr txBox="1"/>
          <p:nvPr/>
        </p:nvSpPr>
        <p:spPr>
          <a:xfrm>
            <a:off x="3275965" y="6237605"/>
            <a:ext cx="2064385" cy="368300"/>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Annotation process</a:t>
            </a:r>
          </a:p>
        </p:txBody>
      </p:sp>
      <p:pic>
        <p:nvPicPr>
          <p:cNvPr id="3074" name="Picture 2"/>
          <p:cNvPicPr>
            <a:picLocks noChangeAspect="1" noChangeArrowheads="1"/>
          </p:cNvPicPr>
          <p:nvPr/>
        </p:nvPicPr>
        <p:blipFill>
          <a:blip r:embed="rId2"/>
          <a:srcRect/>
          <a:stretch>
            <a:fillRect/>
          </a:stretch>
        </p:blipFill>
        <p:spPr bwMode="auto">
          <a:xfrm>
            <a:off x="1066800" y="2438400"/>
            <a:ext cx="6915150" cy="388787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2800" b="1">
                <a:solidFill>
                  <a:srgbClr val="C00000"/>
                </a:solidFill>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sz="half" idx="1"/>
          </p:nvPr>
        </p:nvSpPr>
        <p:spPr>
          <a:xfrm>
            <a:off x="457200" y="1600200"/>
            <a:ext cx="8307070" cy="1746250"/>
          </a:xfrm>
        </p:spPr>
        <p:txBody>
          <a:bodyPr/>
          <a:lstStyle/>
          <a:p>
            <a:pPr>
              <a:buFont typeface="Wingdings" panose="05000000000000000000" charset="0"/>
              <a:buChar char="Ø"/>
            </a:pPr>
            <a:r>
              <a:rPr lang="en-US" b="1">
                <a:latin typeface="Times New Roman" panose="02020603050405020304" pitchFamily="18" charset="0"/>
                <a:cs typeface="Times New Roman" panose="02020603050405020304" pitchFamily="18" charset="0"/>
                <a:sym typeface="+mn-ea"/>
              </a:rPr>
              <a:t>Evaluation:</a:t>
            </a:r>
            <a:r>
              <a:rPr lang="en-US">
                <a:latin typeface="Times New Roman" panose="02020603050405020304" pitchFamily="18" charset="0"/>
                <a:cs typeface="Times New Roman" panose="02020603050405020304" pitchFamily="18" charset="0"/>
                <a:sym typeface="+mn-ea"/>
              </a:rPr>
              <a:t> After training, the model needs to be evaluated using a separate validation dataset to check its accuracy and performance.</a:t>
            </a:r>
            <a:endParaRPr lang="en-US">
              <a:latin typeface="Times New Roman" panose="02020603050405020304" pitchFamily="18" charset="0"/>
              <a:cs typeface="Times New Roman" panose="02020603050405020304" pitchFamily="18" charset="0"/>
            </a:endParaRPr>
          </a:p>
          <a:p>
            <a:endParaRPr lang="en-US"/>
          </a:p>
        </p:txBody>
      </p:sp>
      <p:sp>
        <p:nvSpPr>
          <p:cNvPr id="5" name="Slide Number Placeholder 4"/>
          <p:cNvSpPr>
            <a:spLocks noGrp="1"/>
          </p:cNvSpPr>
          <p:nvPr>
            <p:ph type="sldNum" sz="quarter" idx="12"/>
          </p:nvPr>
        </p:nvSpPr>
        <p:spPr/>
        <p:txBody>
          <a:bodyPr/>
          <a:lstStyle/>
          <a:p>
            <a:fld id="{593C9E7B-903B-481D-93EF-86425B7BAB68}" type="slidenum">
              <a:rPr lang="en-US" smtClean="0"/>
              <a:pPr/>
              <a:t>18</a:t>
            </a:fld>
            <a:endParaRPr lang="en-US"/>
          </a:p>
        </p:txBody>
      </p:sp>
      <p:sp>
        <p:nvSpPr>
          <p:cNvPr id="11" name="Content Placeholder 10"/>
          <p:cNvSpPr>
            <a:spLocks noGrp="1"/>
          </p:cNvSpPr>
          <p:nvPr>
            <p:ph sz="half" idx="2"/>
          </p:nvPr>
        </p:nvSpPr>
        <p:spPr>
          <a:xfrm>
            <a:off x="4648200" y="4572000"/>
            <a:ext cx="152400" cy="1554163"/>
          </a:xfrm>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93C9E7B-903B-481D-93EF-86425B7BAB68}" type="slidenum">
              <a:rPr lang="en-US" smtClean="0"/>
              <a:pPr/>
              <a:t>19</a:t>
            </a:fld>
            <a:endParaRPr lang="en-US"/>
          </a:p>
        </p:txBody>
      </p:sp>
      <p:sp>
        <p:nvSpPr>
          <p:cNvPr id="8" name="Title 7"/>
          <p:cNvSpPr>
            <a:spLocks noGrp="1"/>
          </p:cNvSpPr>
          <p:nvPr>
            <p:ph type="title"/>
          </p:nvPr>
        </p:nvSpPr>
        <p:spPr/>
        <p:txBody>
          <a:bodyPr/>
          <a:lstStyle/>
          <a:p>
            <a:endParaRPr lang="en-US"/>
          </a:p>
        </p:txBody>
      </p:sp>
      <p:sp>
        <p:nvSpPr>
          <p:cNvPr id="10" name="Content Placeholder 9"/>
          <p:cNvSpPr>
            <a:spLocks noGrp="1"/>
          </p:cNvSpPr>
          <p:nvPr>
            <p:ph sz="half" idx="2"/>
          </p:nvPr>
        </p:nvSpPr>
        <p:spPr>
          <a:xfrm>
            <a:off x="4648200" y="1600201"/>
            <a:ext cx="3276600" cy="3810000"/>
          </a:xfrm>
        </p:spPr>
        <p:txBody>
          <a:bodyPr/>
          <a:lstStyle/>
          <a:p>
            <a:pPr>
              <a:buNone/>
            </a:pPr>
            <a:endParaRPr 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533400" y="1295400"/>
            <a:ext cx="7924800" cy="4455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latin typeface="Times New Roman" panose="02020603050405020304" pitchFamily="18" charset="0"/>
                <a:cs typeface="Times New Roman" panose="02020603050405020304" pitchFamily="18" charset="0"/>
              </a:rPr>
              <a:t>Agenda</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9840" y="1772920"/>
            <a:ext cx="6999605" cy="4458335"/>
          </a:xfrm>
        </p:spPr>
        <p:txBody>
          <a:bodyPr>
            <a:noAutofit/>
          </a:bodyPr>
          <a:lstStyle/>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rPr>
              <a:t>Literature Review</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Analysis of Literature Review</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Objectives</a:t>
            </a:r>
            <a:endParaRPr 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Problem Statement</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YOLO Algorithm</a:t>
            </a:r>
          </a:p>
          <a:p>
            <a:pPr>
              <a:buFont typeface="Wingdings" panose="05000000000000000000" charset="0"/>
              <a:buChar char="Ø"/>
            </a:pPr>
            <a:r>
              <a:rPr lang="en-US" sz="2400" dirty="0">
                <a:solidFill>
                  <a:schemeClr val="tx1"/>
                </a:solidFill>
                <a:latin typeface="Times New Roman" panose="02020603050405020304" pitchFamily="18" charset="0"/>
                <a:cs typeface="Times New Roman" panose="02020603050405020304" pitchFamily="18" charset="0"/>
                <a:sym typeface="+mn-ea"/>
              </a:rPr>
              <a:t>Architecture diagram</a:t>
            </a:r>
            <a:endPar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Modules</a:t>
            </a:r>
          </a:p>
          <a:p>
            <a:pPr>
              <a:buFont typeface="Wingdings" panose="05000000000000000000" charset="0"/>
              <a:buChar char="Ø"/>
            </a:pPr>
            <a:r>
              <a:rPr lang="en-IN" sz="2400" dirty="0" smtClean="0">
                <a:solidFill>
                  <a:schemeClr val="tx1"/>
                </a:solidFill>
                <a:latin typeface="Times New Roman" panose="02020603050405020304" pitchFamily="18" charset="0"/>
                <a:cs typeface="Times New Roman" panose="02020603050405020304" pitchFamily="18" charset="0"/>
                <a:sym typeface="+mn-ea"/>
              </a:rPr>
              <a:t>Con</a:t>
            </a:r>
            <a:r>
              <a:rPr lang="en-US" altLang="en-IN" sz="2400" dirty="0" smtClean="0">
                <a:solidFill>
                  <a:schemeClr val="tx1"/>
                </a:solidFill>
                <a:latin typeface="Times New Roman" panose="02020603050405020304" pitchFamily="18" charset="0"/>
                <a:cs typeface="Times New Roman" panose="02020603050405020304" pitchFamily="18" charset="0"/>
                <a:sym typeface="+mn-ea"/>
              </a:rPr>
              <a:t>clusion</a:t>
            </a:r>
            <a:endParaRPr lang="en-US" altLang="en-IN"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400" dirty="0">
              <a:solidFill>
                <a:schemeClr val="tx1"/>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endPar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endPar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endParaRPr 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endParaRPr 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C00000"/>
                </a:solidFill>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sz="half" idx="1"/>
          </p:nvPr>
        </p:nvSpPr>
        <p:spPr>
          <a:xfrm>
            <a:off x="457200" y="1600200"/>
            <a:ext cx="8566785" cy="1655445"/>
          </a:xfrm>
        </p:spPr>
        <p:txBody>
          <a:bodyPr/>
          <a:lstStyle/>
          <a:p>
            <a:pPr algn="just">
              <a:buFont typeface="Wingdings" panose="05000000000000000000" charset="0"/>
              <a:buChar char="Ø"/>
            </a:pPr>
            <a:r>
              <a:rPr lang="en-US" sz="2400" b="1" dirty="0">
                <a:latin typeface="Times New Roman" panose="02020603050405020304" pitchFamily="18" charset="0"/>
                <a:cs typeface="Times New Roman" panose="02020603050405020304" pitchFamily="18" charset="0"/>
                <a:sym typeface="+mn-ea"/>
              </a:rPr>
              <a:t>Testing:</a:t>
            </a:r>
            <a:r>
              <a:rPr lang="en-US" sz="2400" dirty="0">
                <a:latin typeface="Times New Roman" panose="02020603050405020304" pitchFamily="18" charset="0"/>
                <a:cs typeface="Times New Roman" panose="02020603050405020304" pitchFamily="18" charset="0"/>
                <a:sym typeface="+mn-ea"/>
              </a:rPr>
              <a:t> Once the model is trained and evaluated, it can be used to test new images of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to identify and classify any diseases present.</a:t>
            </a:r>
            <a:endParaRPr lang="en-US" sz="2400" dirty="0">
              <a:latin typeface="Times New Roman" panose="02020603050405020304" pitchFamily="18" charset="0"/>
              <a:cs typeface="Times New Roman" panose="02020603050405020304" pitchFamily="18" charset="0"/>
            </a:endParaRPr>
          </a:p>
          <a:p>
            <a:pPr algn="just"/>
            <a:endParaRPr lang="en-US" sz="2400" dirty="0"/>
          </a:p>
        </p:txBody>
      </p:sp>
      <p:sp>
        <p:nvSpPr>
          <p:cNvPr id="5" name="Slide Number Placeholder 4"/>
          <p:cNvSpPr>
            <a:spLocks noGrp="1"/>
          </p:cNvSpPr>
          <p:nvPr>
            <p:ph type="sldNum" sz="quarter" idx="12"/>
          </p:nvPr>
        </p:nvSpPr>
        <p:spPr/>
        <p:txBody>
          <a:bodyPr/>
          <a:lstStyle/>
          <a:p>
            <a:fld id="{593C9E7B-903B-481D-93EF-86425B7BAB68}" type="slidenum">
              <a:rPr lang="en-US" smtClean="0"/>
              <a:pPr/>
              <a:t>20</a:t>
            </a:fld>
            <a:endParaRPr lang="en-US"/>
          </a:p>
        </p:txBody>
      </p:sp>
      <p:sp>
        <p:nvSpPr>
          <p:cNvPr id="8" name="Text Box 7"/>
          <p:cNvSpPr txBox="1"/>
          <p:nvPr/>
        </p:nvSpPr>
        <p:spPr>
          <a:xfrm>
            <a:off x="3584575" y="6093460"/>
            <a:ext cx="1975485" cy="368300"/>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Disease Prediction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C9E7B-903B-481D-93EF-86425B7BAB68}" type="slidenum">
              <a:rPr lang="en-US" smtClean="0"/>
              <a:pPr/>
              <a:t>21</a:t>
            </a:fld>
            <a:endParaRPr lang="en-US"/>
          </a:p>
        </p:txBody>
      </p:sp>
      <p:graphicFrame>
        <p:nvGraphicFramePr>
          <p:cNvPr id="5" name="Table 4"/>
          <p:cNvGraphicFramePr/>
          <p:nvPr/>
        </p:nvGraphicFramePr>
        <p:xfrm>
          <a:off x="290195" y="663575"/>
          <a:ext cx="8676640" cy="6162040"/>
        </p:xfrm>
        <a:graphic>
          <a:graphicData uri="http://schemas.openxmlformats.org/drawingml/2006/table">
            <a:tbl>
              <a:tblPr firstRow="1" bandRow="1">
                <a:tableStyleId>{5C22544A-7EE6-4342-B048-85BDC9FD1C3A}</a:tableStyleId>
              </a:tblPr>
              <a:tblGrid>
                <a:gridCol w="1748155"/>
                <a:gridCol w="1772920"/>
                <a:gridCol w="1973580"/>
                <a:gridCol w="3181985"/>
              </a:tblGrid>
              <a:tr h="365760">
                <a:tc>
                  <a:txBody>
                    <a:bodyPr/>
                    <a:lstStyle/>
                    <a:p>
                      <a:pPr algn="just">
                        <a:buNone/>
                      </a:pPr>
                      <a:r>
                        <a:rPr lang="en-US" sz="1800">
                          <a:latin typeface="Times New Roman" panose="02020603050405020304" pitchFamily="18" charset="0"/>
                          <a:cs typeface="Times New Roman" panose="02020603050405020304" pitchFamily="18" charset="0"/>
                        </a:rPr>
                        <a:t>Diseases of Rice</a:t>
                      </a:r>
                    </a:p>
                  </a:txBody>
                  <a:tcPr/>
                </a:tc>
                <a:tc>
                  <a:txBody>
                    <a:bodyPr/>
                    <a:lstStyle/>
                    <a:p>
                      <a:pPr algn="just" fontAlgn="ctr">
                        <a:buNone/>
                      </a:pPr>
                      <a:r>
                        <a:rPr lang="en-US" sz="1800">
                          <a:latin typeface="Times New Roman" panose="02020603050405020304" pitchFamily="18" charset="0"/>
                          <a:cs typeface="Times New Roman" panose="02020603050405020304" pitchFamily="18" charset="0"/>
                        </a:rPr>
                        <a:t>Symptoms</a:t>
                      </a:r>
                    </a:p>
                  </a:txBody>
                  <a:tcPr/>
                </a:tc>
                <a:tc>
                  <a:txBody>
                    <a:bodyPr/>
                    <a:lstStyle/>
                    <a:p>
                      <a:pPr algn="just">
                        <a:buNone/>
                      </a:pPr>
                      <a:r>
                        <a:rPr lang="en-US" sz="1800">
                          <a:latin typeface="Times New Roman" panose="02020603050405020304" pitchFamily="18" charset="0"/>
                          <a:cs typeface="Times New Roman" panose="02020603050405020304" pitchFamily="18" charset="0"/>
                        </a:rPr>
                        <a:t>Images</a:t>
                      </a:r>
                    </a:p>
                  </a:txBody>
                  <a:tcPr/>
                </a:tc>
                <a:tc>
                  <a:txBody>
                    <a:bodyPr/>
                    <a:lstStyle/>
                    <a:p>
                      <a:pPr algn="just">
                        <a:buNone/>
                      </a:pPr>
                      <a:r>
                        <a:rPr lang="en-US" sz="1800">
                          <a:sym typeface="+mn-ea"/>
                        </a:rPr>
                        <a:t>Recommended Fertilizers</a:t>
                      </a:r>
                      <a:endParaRPr lang="en-US" sz="1800">
                        <a:latin typeface="Times New Roman" panose="02020603050405020304" pitchFamily="18" charset="0"/>
                        <a:cs typeface="Times New Roman" panose="02020603050405020304" pitchFamily="18" charset="0"/>
                        <a:sym typeface="+mn-ea"/>
                      </a:endParaRPr>
                    </a:p>
                  </a:txBody>
                  <a:tcPr/>
                </a:tc>
              </a:tr>
              <a:tr h="2898140">
                <a:tc>
                  <a:txBody>
                    <a:bodyPr/>
                    <a:lstStyle/>
                    <a:p>
                      <a:pPr algn="just">
                        <a:buNone/>
                      </a:pPr>
                      <a:r>
                        <a:rPr lang="en-US" sz="1800">
                          <a:latin typeface="Times New Roman" panose="02020603050405020304" pitchFamily="18" charset="0"/>
                          <a:cs typeface="Times New Roman" panose="02020603050405020304" pitchFamily="18" charset="0"/>
                        </a:rPr>
                        <a:t>Leaf Blast</a:t>
                      </a:r>
                    </a:p>
                    <a:p>
                      <a:pPr marL="285750" indent="-285750" algn="just">
                        <a:buFont typeface="Arial" panose="020B0604020202020204" pitchFamily="34" charset="0"/>
                        <a:buNone/>
                      </a:pPr>
                      <a:endParaRPr lang="en-US" sz="1800">
                        <a:latin typeface="Times New Roman" panose="02020603050405020304" pitchFamily="18" charset="0"/>
                        <a:cs typeface="Times New Roman" panose="02020603050405020304" pitchFamily="18" charset="0"/>
                      </a:endParaRPr>
                    </a:p>
                  </a:txBody>
                  <a:tcPr/>
                </a:tc>
                <a:tc>
                  <a:txBody>
                    <a:bodyPr/>
                    <a:lstStyle/>
                    <a:p>
                      <a:pPr algn="just">
                        <a:buNone/>
                      </a:pPr>
                      <a:r>
                        <a:rPr lang="en-US" sz="1800">
                          <a:latin typeface="Times New Roman" panose="02020603050405020304" pitchFamily="18" charset="0"/>
                          <a:cs typeface="Times New Roman" panose="02020603050405020304" pitchFamily="18" charset="0"/>
                        </a:rPr>
                        <a:t>Spindle shaped spots with grey centre and dark brown margin (Leaf blast).</a:t>
                      </a:r>
                    </a:p>
                  </a:txBody>
                  <a:tcPr/>
                </a:tc>
                <a:tc>
                  <a:txBody>
                    <a:bodyPr/>
                    <a:lstStyle/>
                    <a:p>
                      <a:pPr algn="just">
                        <a:buNone/>
                      </a:pPr>
                      <a:endParaRPr lang="en-US" sz="180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Spray the nursery with carbendazim 500mg/L or tricyclazole 300mg/L.</a:t>
                      </a:r>
                    </a:p>
                    <a:p>
                      <a:pPr marL="28575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Spray the main field with Edifenphos 500 ml or Carbendazim 500 g or Tricyclazole 500 g or Iprobenphos (IBP) 500 ml /ha.</a:t>
                      </a:r>
                    </a:p>
                  </a:txBody>
                  <a:tcPr/>
                </a:tc>
              </a:tr>
              <a:tr h="2898140">
                <a:tc>
                  <a:txBody>
                    <a:bodyPr/>
                    <a:lstStyle/>
                    <a:p>
                      <a:pPr indent="0" algn="just">
                        <a:buFont typeface="Arial" panose="020B0604020202020204" pitchFamily="34" charset="0"/>
                        <a:buNone/>
                      </a:pPr>
                      <a:r>
                        <a:rPr lang="en-US" sz="1800">
                          <a:latin typeface="Times New Roman" panose="02020603050405020304" pitchFamily="18" charset="0"/>
                          <a:cs typeface="Times New Roman" panose="02020603050405020304" pitchFamily="18" charset="0"/>
                        </a:rPr>
                        <a:t>Node Blast</a:t>
                      </a:r>
                    </a:p>
                  </a:txBody>
                  <a:tcPr/>
                </a:tc>
                <a:tc>
                  <a:txBody>
                    <a:bodyPr/>
                    <a:lstStyle/>
                    <a:p>
                      <a:pPr algn="just">
                        <a:buNone/>
                      </a:pPr>
                      <a:r>
                        <a:rPr lang="en-US" sz="1800">
                          <a:latin typeface="Times New Roman" panose="02020603050405020304" pitchFamily="18" charset="0"/>
                          <a:cs typeface="Times New Roman" panose="02020603050405020304" pitchFamily="18" charset="0"/>
                        </a:rPr>
                        <a:t>Brownish-black which is referred to as rotten neck /neck rot /panicle blast (neck blast).</a:t>
                      </a:r>
                    </a:p>
                  </a:txBody>
                  <a:tcPr/>
                </a:tc>
                <a:tc>
                  <a:txBody>
                    <a:bodyPr/>
                    <a:lstStyle/>
                    <a:p>
                      <a:pPr algn="just">
                        <a:buNone/>
                      </a:pPr>
                      <a:endParaRPr lang="en-US" sz="180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Spray the main field with Edifenphos 500 ml or Carbendazim 500 g or Tricyclazole 500 g or Iprobenphos (IBP) 500 ml /ha.</a:t>
                      </a:r>
                    </a:p>
                  </a:txBody>
                  <a:tcPr/>
                </a:tc>
              </a:tr>
            </a:tbl>
          </a:graphicData>
        </a:graphic>
      </p:graphicFrame>
      <p:pic>
        <p:nvPicPr>
          <p:cNvPr id="8" name="Picture 7"/>
          <p:cNvPicPr>
            <a:picLocks noChangeAspect="1"/>
          </p:cNvPicPr>
          <p:nvPr/>
        </p:nvPicPr>
        <p:blipFill>
          <a:blip r:embed="rId2"/>
          <a:stretch>
            <a:fillRect/>
          </a:stretch>
        </p:blipFill>
        <p:spPr>
          <a:xfrm>
            <a:off x="3876040" y="1052830"/>
            <a:ext cx="1729105" cy="2844165"/>
          </a:xfrm>
          <a:prstGeom prst="rect">
            <a:avLst/>
          </a:prstGeom>
        </p:spPr>
      </p:pic>
      <p:pic>
        <p:nvPicPr>
          <p:cNvPr id="10" name="Picture 9"/>
          <p:cNvPicPr>
            <a:picLocks noChangeAspect="1"/>
          </p:cNvPicPr>
          <p:nvPr/>
        </p:nvPicPr>
        <p:blipFill>
          <a:blip r:embed="rId3"/>
          <a:stretch>
            <a:fillRect/>
          </a:stretch>
        </p:blipFill>
        <p:spPr>
          <a:xfrm>
            <a:off x="3876040" y="4076700"/>
            <a:ext cx="1825625" cy="2748915"/>
          </a:xfrm>
          <a:prstGeom prst="rect">
            <a:avLst/>
          </a:prstGeom>
        </p:spPr>
      </p:pic>
      <p:sp>
        <p:nvSpPr>
          <p:cNvPr id="11" name="Text Box 10"/>
          <p:cNvSpPr txBox="1"/>
          <p:nvPr/>
        </p:nvSpPr>
        <p:spPr>
          <a:xfrm>
            <a:off x="-107950" y="44450"/>
            <a:ext cx="8677275" cy="521970"/>
          </a:xfrm>
          <a:prstGeom prst="rect">
            <a:avLst/>
          </a:prstGeom>
          <a:noFill/>
        </p:spPr>
        <p:txBody>
          <a:bodyPr wrap="square" rtlCol="0">
            <a:spAutoFit/>
          </a:bodyPr>
          <a:lstStyle/>
          <a:p>
            <a:pPr algn="ctr"/>
            <a:r>
              <a:rPr lang="en-US" sz="2800" b="1">
                <a:solidFill>
                  <a:srgbClr val="C00000"/>
                </a:solidFill>
                <a:latin typeface="Times New Roman" panose="02020603050405020304" pitchFamily="18" charset="0"/>
                <a:cs typeface="Times New Roman" panose="02020603050405020304" pitchFamily="18" charset="0"/>
              </a:rPr>
              <a:t>Fertilizer Recommendation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C9E7B-903B-481D-93EF-86425B7BAB68}" type="slidenum">
              <a:rPr lang="en-US" smtClean="0"/>
              <a:pPr/>
              <a:t>22</a:t>
            </a:fld>
            <a:endParaRPr lang="en-US"/>
          </a:p>
        </p:txBody>
      </p:sp>
      <p:graphicFrame>
        <p:nvGraphicFramePr>
          <p:cNvPr id="5" name="Table 4"/>
          <p:cNvGraphicFramePr/>
          <p:nvPr/>
        </p:nvGraphicFramePr>
        <p:xfrm>
          <a:off x="318135" y="80645"/>
          <a:ext cx="8643620" cy="6078855"/>
        </p:xfrm>
        <a:graphic>
          <a:graphicData uri="http://schemas.openxmlformats.org/drawingml/2006/table">
            <a:tbl>
              <a:tblPr firstRow="1" bandRow="1">
                <a:tableStyleId>{5C22544A-7EE6-4342-B048-85BDC9FD1C3A}</a:tableStyleId>
              </a:tblPr>
              <a:tblGrid>
                <a:gridCol w="1783715"/>
                <a:gridCol w="1724025"/>
                <a:gridCol w="1965960"/>
                <a:gridCol w="3169920"/>
              </a:tblGrid>
              <a:tr h="409575">
                <a:tc>
                  <a:txBody>
                    <a:bodyPr/>
                    <a:lstStyle/>
                    <a:p>
                      <a:pPr algn="just">
                        <a:buNone/>
                      </a:pPr>
                      <a:r>
                        <a:rPr lang="en-US">
                          <a:latin typeface="Times New Roman" panose="02020603050405020304" pitchFamily="18" charset="0"/>
                          <a:cs typeface="Times New Roman" panose="02020603050405020304" pitchFamily="18" charset="0"/>
                        </a:rPr>
                        <a:t>Diseases of Rice</a:t>
                      </a:r>
                    </a:p>
                  </a:txBody>
                  <a:tcPr/>
                </a:tc>
                <a:tc>
                  <a:txBody>
                    <a:bodyPr/>
                    <a:lstStyle/>
                    <a:p>
                      <a:pPr algn="just">
                        <a:buNone/>
                      </a:pPr>
                      <a:r>
                        <a:rPr lang="en-US">
                          <a:latin typeface="Times New Roman" panose="02020603050405020304" pitchFamily="18" charset="0"/>
                          <a:cs typeface="Times New Roman" panose="02020603050405020304" pitchFamily="18" charset="0"/>
                        </a:rPr>
                        <a:t>Symptoms</a:t>
                      </a:r>
                    </a:p>
                  </a:txBody>
                  <a:tcPr/>
                </a:tc>
                <a:tc>
                  <a:txBody>
                    <a:bodyPr/>
                    <a:lstStyle/>
                    <a:p>
                      <a:pPr algn="just">
                        <a:buNone/>
                      </a:pPr>
                      <a:r>
                        <a:rPr lang="en-US" sz="1800">
                          <a:latin typeface="Times New Roman" panose="02020603050405020304" pitchFamily="18" charset="0"/>
                          <a:cs typeface="Times New Roman" panose="02020603050405020304" pitchFamily="18" charset="0"/>
                          <a:sym typeface="+mn-ea"/>
                        </a:rPr>
                        <a:t>Images</a:t>
                      </a:r>
                    </a:p>
                  </a:txBody>
                  <a:tcPr/>
                </a:tc>
                <a:tc>
                  <a:txBody>
                    <a:bodyPr/>
                    <a:lstStyle/>
                    <a:p>
                      <a:pPr algn="just">
                        <a:buNone/>
                      </a:pPr>
                      <a:r>
                        <a:rPr lang="en-US">
                          <a:latin typeface="Times New Roman" panose="02020603050405020304" pitchFamily="18" charset="0"/>
                          <a:cs typeface="Times New Roman" panose="02020603050405020304" pitchFamily="18" charset="0"/>
                        </a:rPr>
                        <a:t>Recommended Fertilizers</a:t>
                      </a:r>
                    </a:p>
                  </a:txBody>
                  <a:tcPr/>
                </a:tc>
              </a:tr>
              <a:tr h="2834640">
                <a:tc>
                  <a:txBody>
                    <a:bodyPr/>
                    <a:lstStyle/>
                    <a:p>
                      <a:pPr algn="just">
                        <a:buNone/>
                      </a:pPr>
                      <a:r>
                        <a:rPr lang="en-US">
                          <a:latin typeface="Times New Roman" panose="02020603050405020304" pitchFamily="18" charset="0"/>
                          <a:cs typeface="Times New Roman" panose="02020603050405020304" pitchFamily="18" charset="0"/>
                        </a:rPr>
                        <a:t>Brown Spot</a:t>
                      </a:r>
                    </a:p>
                  </a:txBody>
                  <a:tcPr/>
                </a:tc>
                <a:tc>
                  <a:txBody>
                    <a:bodyPr/>
                    <a:lstStyle/>
                    <a:p>
                      <a:pPr algn="just">
                        <a:buNone/>
                      </a:pPr>
                      <a:r>
                        <a:rPr lang="en-US">
                          <a:latin typeface="Times New Roman" panose="02020603050405020304" pitchFamily="18" charset="0"/>
                          <a:cs typeface="Times New Roman" panose="02020603050405020304" pitchFamily="18" charset="0"/>
                        </a:rPr>
                        <a:t>Coleoptile, leaf blade,leaf sheath, and glume, being most prominent on the leaf blade and glumes.</a:t>
                      </a:r>
                    </a:p>
                  </a:txBody>
                  <a:tcPr/>
                </a:tc>
                <a:tc>
                  <a:txBody>
                    <a:bodyPr/>
                    <a:lstStyle/>
                    <a:p>
                      <a:pPr algn="just">
                        <a:buNone/>
                      </a:pPr>
                      <a:endParaRPr lang="en-US">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Treat the seeds with Thiram or Captan at 4 g/kg. Spray the nursery with Edifenphos 40 ml or Mancozeb 80 g for 20 cent nursery.</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Spray the crop in the main field with Edifenphos 500 ml or Mancozeb 2 kg/ha when grade reaches 3. If needed repeat after 15 days.</a:t>
                      </a:r>
                    </a:p>
                  </a:txBody>
                  <a:tcPr/>
                </a:tc>
              </a:tr>
              <a:tr h="2834640">
                <a:tc>
                  <a:txBody>
                    <a:bodyPr/>
                    <a:lstStyle/>
                    <a:p>
                      <a:pPr algn="just">
                        <a:buNone/>
                      </a:pPr>
                      <a:r>
                        <a:rPr lang="en-US">
                          <a:latin typeface="Times New Roman" panose="02020603050405020304" pitchFamily="18" charset="0"/>
                          <a:cs typeface="Times New Roman" panose="02020603050405020304" pitchFamily="18" charset="0"/>
                        </a:rPr>
                        <a:t>Narrow brown leaf spot</a:t>
                      </a:r>
                    </a:p>
                  </a:txBody>
                  <a:tcPr/>
                </a:tc>
                <a:tc>
                  <a:txBody>
                    <a:bodyPr/>
                    <a:lstStyle/>
                    <a:p>
                      <a:pPr algn="just">
                        <a:buNone/>
                      </a:pPr>
                      <a:r>
                        <a:rPr lang="en-US">
                          <a:latin typeface="Times New Roman" panose="02020603050405020304" pitchFamily="18" charset="0"/>
                          <a:cs typeface="Times New Roman" panose="02020603050405020304" pitchFamily="18" charset="0"/>
                        </a:rPr>
                        <a:t>Linear brown spots mostly on leaves and also on sheaths, pedicels and glumes.</a:t>
                      </a:r>
                    </a:p>
                  </a:txBody>
                  <a:tcPr/>
                </a:tc>
                <a:tc>
                  <a:txBody>
                    <a:bodyPr/>
                    <a:lstStyle/>
                    <a:p>
                      <a:pPr algn="just">
                        <a:buNone/>
                      </a:pPr>
                      <a:endParaRPr lang="en-US">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Spray Carbendazim 500 g or Mancozeb 2 kg/ha.</a:t>
                      </a:r>
                    </a:p>
                  </a:txBody>
                  <a:tcPr/>
                </a:tc>
              </a:tr>
            </a:tbl>
          </a:graphicData>
        </a:graphic>
      </p:graphicFrame>
      <p:pic>
        <p:nvPicPr>
          <p:cNvPr id="4" name="Picture 3"/>
          <p:cNvPicPr>
            <a:picLocks noChangeAspect="1"/>
          </p:cNvPicPr>
          <p:nvPr/>
        </p:nvPicPr>
        <p:blipFill>
          <a:blip r:embed="rId2"/>
          <a:stretch>
            <a:fillRect/>
          </a:stretch>
        </p:blipFill>
        <p:spPr>
          <a:xfrm>
            <a:off x="3926840" y="591820"/>
            <a:ext cx="1755140" cy="2654935"/>
          </a:xfrm>
          <a:prstGeom prst="rect">
            <a:avLst/>
          </a:prstGeom>
        </p:spPr>
      </p:pic>
      <p:pic>
        <p:nvPicPr>
          <p:cNvPr id="6" name="Picture 5"/>
          <p:cNvPicPr>
            <a:picLocks noChangeAspect="1"/>
          </p:cNvPicPr>
          <p:nvPr/>
        </p:nvPicPr>
        <p:blipFill>
          <a:blip r:embed="rId3"/>
          <a:stretch>
            <a:fillRect/>
          </a:stretch>
        </p:blipFill>
        <p:spPr>
          <a:xfrm>
            <a:off x="3896995" y="3474085"/>
            <a:ext cx="1842770" cy="25927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C9E7B-903B-481D-93EF-86425B7BAB68}" type="slidenum">
              <a:rPr lang="en-US" smtClean="0"/>
              <a:pPr/>
              <a:t>23</a:t>
            </a:fld>
            <a:endParaRPr lang="en-US"/>
          </a:p>
        </p:txBody>
      </p:sp>
      <p:graphicFrame>
        <p:nvGraphicFramePr>
          <p:cNvPr id="5" name="Table 4"/>
          <p:cNvGraphicFramePr/>
          <p:nvPr/>
        </p:nvGraphicFramePr>
        <p:xfrm>
          <a:off x="318135" y="80645"/>
          <a:ext cx="8643620" cy="6078855"/>
        </p:xfrm>
        <a:graphic>
          <a:graphicData uri="http://schemas.openxmlformats.org/drawingml/2006/table">
            <a:tbl>
              <a:tblPr firstRow="1" bandRow="1">
                <a:tableStyleId>{5C22544A-7EE6-4342-B048-85BDC9FD1C3A}</a:tableStyleId>
              </a:tblPr>
              <a:tblGrid>
                <a:gridCol w="1783715"/>
                <a:gridCol w="1724025"/>
                <a:gridCol w="1965960"/>
                <a:gridCol w="3169920"/>
              </a:tblGrid>
              <a:tr h="409575">
                <a:tc>
                  <a:txBody>
                    <a:bodyPr/>
                    <a:lstStyle/>
                    <a:p>
                      <a:pPr algn="just">
                        <a:buNone/>
                      </a:pPr>
                      <a:r>
                        <a:rPr lang="en-US">
                          <a:latin typeface="Times New Roman" panose="02020603050405020304" pitchFamily="18" charset="0"/>
                          <a:cs typeface="Times New Roman" panose="02020603050405020304" pitchFamily="18" charset="0"/>
                        </a:rPr>
                        <a:t>Diseases of Rice</a:t>
                      </a:r>
                    </a:p>
                  </a:txBody>
                  <a:tcPr/>
                </a:tc>
                <a:tc>
                  <a:txBody>
                    <a:bodyPr/>
                    <a:lstStyle/>
                    <a:p>
                      <a:pPr algn="just">
                        <a:buNone/>
                      </a:pPr>
                      <a:r>
                        <a:rPr lang="en-US">
                          <a:latin typeface="Times New Roman" panose="02020603050405020304" pitchFamily="18" charset="0"/>
                          <a:cs typeface="Times New Roman" panose="02020603050405020304" pitchFamily="18" charset="0"/>
                        </a:rPr>
                        <a:t>Symptoms</a:t>
                      </a:r>
                    </a:p>
                  </a:txBody>
                  <a:tcPr/>
                </a:tc>
                <a:tc>
                  <a:txBody>
                    <a:bodyPr/>
                    <a:lstStyle/>
                    <a:p>
                      <a:pPr algn="just">
                        <a:buNone/>
                      </a:pPr>
                      <a:r>
                        <a:rPr lang="en-US" sz="1800">
                          <a:latin typeface="Times New Roman" panose="02020603050405020304" pitchFamily="18" charset="0"/>
                          <a:cs typeface="Times New Roman" panose="02020603050405020304" pitchFamily="18" charset="0"/>
                          <a:sym typeface="+mn-ea"/>
                        </a:rPr>
                        <a:t>Images</a:t>
                      </a:r>
                    </a:p>
                  </a:txBody>
                  <a:tcPr/>
                </a:tc>
                <a:tc>
                  <a:txBody>
                    <a:bodyPr/>
                    <a:lstStyle/>
                    <a:p>
                      <a:pPr algn="just">
                        <a:buNone/>
                      </a:pPr>
                      <a:r>
                        <a:rPr lang="en-US" sz="1800">
                          <a:latin typeface="Times New Roman" panose="02020603050405020304" pitchFamily="18" charset="0"/>
                          <a:cs typeface="Times New Roman" panose="02020603050405020304" pitchFamily="18" charset="0"/>
                          <a:sym typeface="+mn-ea"/>
                        </a:rPr>
                        <a:t>Recommended Fertilizers</a:t>
                      </a:r>
                    </a:p>
                  </a:txBody>
                  <a:tcPr/>
                </a:tc>
              </a:tr>
              <a:tr h="2834640">
                <a:tc>
                  <a:txBody>
                    <a:bodyPr/>
                    <a:lstStyle/>
                    <a:p>
                      <a:pPr algn="just">
                        <a:buNone/>
                      </a:pPr>
                      <a:r>
                        <a:rPr lang="en-US">
                          <a:latin typeface="Times New Roman" panose="02020603050405020304" pitchFamily="18" charset="0"/>
                          <a:cs typeface="Times New Roman" panose="02020603050405020304" pitchFamily="18" charset="0"/>
                        </a:rPr>
                        <a:t>Sheath rot</a:t>
                      </a:r>
                    </a:p>
                  </a:txBody>
                  <a:tcPr/>
                </a:tc>
                <a:tc>
                  <a:txBody>
                    <a:bodyPr/>
                    <a:lstStyle/>
                    <a:p>
                      <a:pPr algn="just">
                        <a:buNone/>
                      </a:pPr>
                      <a:r>
                        <a:rPr lang="en-US">
                          <a:latin typeface="Times New Roman" panose="02020603050405020304" pitchFamily="18" charset="0"/>
                          <a:cs typeface="Times New Roman" panose="02020603050405020304" pitchFamily="18" charset="0"/>
                        </a:rPr>
                        <a:t>Only on the upper most leaf sheath enclosing young panicles.</a:t>
                      </a:r>
                    </a:p>
                  </a:txBody>
                  <a:tcPr/>
                </a:tc>
                <a:tc>
                  <a:txBody>
                    <a:bodyPr/>
                    <a:lstStyle/>
                    <a:p>
                      <a:pPr algn="just">
                        <a:buNone/>
                      </a:pPr>
                      <a:endParaRPr lang="en-US">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Spray Carbendazim 500g or Edifenphos 1L or Mancozeb 2 kg/ha at boot leaf stage and 15 days later.</a:t>
                      </a: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Neem Seed Kernal Extract (NSKE) 5% or neem oil 3 % or Ipomoea or Prosopis leaf powder extract 25 Kg/ha.</a:t>
                      </a:r>
                    </a:p>
                  </a:txBody>
                  <a:tcPr/>
                </a:tc>
              </a:tr>
              <a:tr h="2834640">
                <a:tc>
                  <a:txBody>
                    <a:bodyPr/>
                    <a:lstStyle/>
                    <a:p>
                      <a:pPr algn="just">
                        <a:buNone/>
                      </a:pPr>
                      <a:r>
                        <a:rPr lang="en-US">
                          <a:latin typeface="Times New Roman" panose="02020603050405020304" pitchFamily="18" charset="0"/>
                          <a:cs typeface="Times New Roman" panose="02020603050405020304" pitchFamily="18" charset="0"/>
                        </a:rPr>
                        <a:t>Sheath blight</a:t>
                      </a:r>
                    </a:p>
                  </a:txBody>
                  <a:tcPr/>
                </a:tc>
                <a:tc>
                  <a:txBody>
                    <a:bodyPr/>
                    <a:lstStyle/>
                    <a:p>
                      <a:pPr algn="just">
                        <a:buNone/>
                      </a:pPr>
                      <a:r>
                        <a:rPr lang="en-US" sz="1800">
                          <a:latin typeface="Times New Roman" panose="02020603050405020304" pitchFamily="18" charset="0"/>
                          <a:cs typeface="Times New Roman" panose="02020603050405020304" pitchFamily="18" charset="0"/>
                        </a:rPr>
                        <a:t>Initial noticed on leaf sheaths near water level.</a:t>
                      </a:r>
                    </a:p>
                    <a:p>
                      <a:pPr algn="just">
                        <a:buNone/>
                      </a:pPr>
                      <a:r>
                        <a:rPr lang="en-US" sz="1800">
                          <a:latin typeface="Times New Roman" panose="02020603050405020304" pitchFamily="18" charset="0"/>
                          <a:cs typeface="Times New Roman" panose="02020603050405020304" pitchFamily="18" charset="0"/>
                        </a:rPr>
                        <a:t>On the leaf sheath oval or elliptical or irregular greenish grey spots are formed.</a:t>
                      </a:r>
                    </a:p>
                  </a:txBody>
                  <a:tcPr/>
                </a:tc>
                <a:tc>
                  <a:txBody>
                    <a:bodyPr/>
                    <a:lstStyle/>
                    <a:p>
                      <a:pPr algn="just">
                        <a:buNone/>
                      </a:pPr>
                      <a:endParaRPr lang="en-US">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Apply organic amendments viz., neem cake @ 150Kg/ha or FYM 12.5 tons/ha.</a:t>
                      </a: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Spray Carbendazim 500 g/ha.</a:t>
                      </a:r>
                    </a:p>
                    <a:p>
                      <a:pPr indent="0" algn="just">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Foliar spray P.fluorescens at 0.2% at boot leaf stage and 10 days later.</a:t>
                      </a:r>
                    </a:p>
                  </a:txBody>
                  <a:tcPr/>
                </a:tc>
              </a:tr>
            </a:tbl>
          </a:graphicData>
        </a:graphic>
      </p:graphicFrame>
      <p:pic>
        <p:nvPicPr>
          <p:cNvPr id="4" name="Picture 3"/>
          <p:cNvPicPr>
            <a:picLocks noChangeAspect="1"/>
          </p:cNvPicPr>
          <p:nvPr/>
        </p:nvPicPr>
        <p:blipFill>
          <a:blip r:embed="rId2"/>
          <a:stretch>
            <a:fillRect/>
          </a:stretch>
        </p:blipFill>
        <p:spPr>
          <a:xfrm>
            <a:off x="3938905" y="562610"/>
            <a:ext cx="1775460" cy="2689225"/>
          </a:xfrm>
          <a:prstGeom prst="rect">
            <a:avLst/>
          </a:prstGeom>
        </p:spPr>
      </p:pic>
      <p:pic>
        <p:nvPicPr>
          <p:cNvPr id="6" name="Picture 5"/>
          <p:cNvPicPr>
            <a:picLocks noChangeAspect="1"/>
          </p:cNvPicPr>
          <p:nvPr/>
        </p:nvPicPr>
        <p:blipFill>
          <a:blip r:embed="rId3"/>
          <a:stretch>
            <a:fillRect/>
          </a:stretch>
        </p:blipFill>
        <p:spPr>
          <a:xfrm>
            <a:off x="3912870" y="3423285"/>
            <a:ext cx="1801495" cy="28651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C9E7B-903B-481D-93EF-86425B7BAB68}" type="slidenum">
              <a:rPr lang="en-US" smtClean="0"/>
              <a:pPr/>
              <a:t>24</a:t>
            </a:fld>
            <a:endParaRPr lang="en-US"/>
          </a:p>
        </p:txBody>
      </p:sp>
      <p:graphicFrame>
        <p:nvGraphicFramePr>
          <p:cNvPr id="5" name="Table 4"/>
          <p:cNvGraphicFramePr/>
          <p:nvPr/>
        </p:nvGraphicFramePr>
        <p:xfrm>
          <a:off x="318135" y="80645"/>
          <a:ext cx="8643620" cy="6078855"/>
        </p:xfrm>
        <a:graphic>
          <a:graphicData uri="http://schemas.openxmlformats.org/drawingml/2006/table">
            <a:tbl>
              <a:tblPr firstRow="1" bandRow="1">
                <a:tableStyleId>{5C22544A-7EE6-4342-B048-85BDC9FD1C3A}</a:tableStyleId>
              </a:tblPr>
              <a:tblGrid>
                <a:gridCol w="1783715"/>
                <a:gridCol w="1724025"/>
                <a:gridCol w="1965960"/>
                <a:gridCol w="3169920"/>
              </a:tblGrid>
              <a:tr h="409575">
                <a:tc>
                  <a:txBody>
                    <a:bodyPr/>
                    <a:lstStyle/>
                    <a:p>
                      <a:pPr algn="just">
                        <a:buNone/>
                      </a:pPr>
                      <a:r>
                        <a:rPr lang="en-US">
                          <a:latin typeface="Times New Roman" panose="02020603050405020304" pitchFamily="18" charset="0"/>
                          <a:cs typeface="Times New Roman" panose="02020603050405020304" pitchFamily="18" charset="0"/>
                        </a:rPr>
                        <a:t>Diseases of Rice</a:t>
                      </a:r>
                    </a:p>
                  </a:txBody>
                  <a:tcPr/>
                </a:tc>
                <a:tc>
                  <a:txBody>
                    <a:bodyPr/>
                    <a:lstStyle/>
                    <a:p>
                      <a:pPr algn="just">
                        <a:buNone/>
                      </a:pPr>
                      <a:r>
                        <a:rPr lang="en-US">
                          <a:latin typeface="Times New Roman" panose="02020603050405020304" pitchFamily="18" charset="0"/>
                          <a:cs typeface="Times New Roman" panose="02020603050405020304" pitchFamily="18" charset="0"/>
                        </a:rPr>
                        <a:t>Symptoms</a:t>
                      </a:r>
                    </a:p>
                  </a:txBody>
                  <a:tcPr/>
                </a:tc>
                <a:tc>
                  <a:txBody>
                    <a:bodyPr/>
                    <a:lstStyle/>
                    <a:p>
                      <a:pPr algn="just">
                        <a:buNone/>
                      </a:pPr>
                      <a:r>
                        <a:rPr lang="en-US" sz="1800">
                          <a:latin typeface="Times New Roman" panose="02020603050405020304" pitchFamily="18" charset="0"/>
                          <a:cs typeface="Times New Roman" panose="02020603050405020304" pitchFamily="18" charset="0"/>
                          <a:sym typeface="+mn-ea"/>
                        </a:rPr>
                        <a:t>Images</a:t>
                      </a:r>
                    </a:p>
                  </a:txBody>
                  <a:tcPr/>
                </a:tc>
                <a:tc>
                  <a:txBody>
                    <a:bodyPr/>
                    <a:lstStyle/>
                    <a:p>
                      <a:pPr algn="just">
                        <a:buNone/>
                      </a:pPr>
                      <a:r>
                        <a:rPr lang="en-US" sz="1800">
                          <a:latin typeface="Times New Roman" panose="02020603050405020304" pitchFamily="18" charset="0"/>
                          <a:cs typeface="Times New Roman" panose="02020603050405020304" pitchFamily="18" charset="0"/>
                          <a:sym typeface="+mn-ea"/>
                        </a:rPr>
                        <a:t>Recommended Fertilizers</a:t>
                      </a:r>
                    </a:p>
                  </a:txBody>
                  <a:tcPr/>
                </a:tc>
              </a:tr>
              <a:tr h="2834640">
                <a:tc>
                  <a:txBody>
                    <a:bodyPr/>
                    <a:lstStyle/>
                    <a:p>
                      <a:pPr algn="just">
                        <a:buNone/>
                      </a:pPr>
                      <a:r>
                        <a:rPr lang="en-US">
                          <a:latin typeface="Times New Roman" panose="02020603050405020304" pitchFamily="18" charset="0"/>
                          <a:cs typeface="Times New Roman" panose="02020603050405020304" pitchFamily="18" charset="0"/>
                        </a:rPr>
                        <a:t>False smut</a:t>
                      </a:r>
                    </a:p>
                  </a:txBody>
                  <a:tcPr/>
                </a:tc>
                <a:tc>
                  <a:txBody>
                    <a:bodyPr/>
                    <a:lstStyle/>
                    <a:p>
                      <a:pPr algn="just">
                        <a:buNone/>
                      </a:pPr>
                      <a:r>
                        <a:rPr lang="en-US">
                          <a:latin typeface="Times New Roman" panose="02020603050405020304" pitchFamily="18" charset="0"/>
                          <a:cs typeface="Times New Roman" panose="02020603050405020304" pitchFamily="18" charset="0"/>
                        </a:rPr>
                        <a:t>The fungus transforms individual ovaries / grains into greenish spore balls of velvetty </a:t>
                      </a:r>
                    </a:p>
                    <a:p>
                      <a:pPr algn="just">
                        <a:buNone/>
                      </a:pPr>
                      <a:r>
                        <a:rPr lang="en-US">
                          <a:latin typeface="Times New Roman" panose="02020603050405020304" pitchFamily="18" charset="0"/>
                          <a:cs typeface="Times New Roman" panose="02020603050405020304" pitchFamily="18" charset="0"/>
                        </a:rPr>
                        <a:t>appearance.</a:t>
                      </a:r>
                    </a:p>
                  </a:txBody>
                  <a:tcPr/>
                </a:tc>
                <a:tc>
                  <a:txBody>
                    <a:bodyPr/>
                    <a:lstStyle/>
                    <a:p>
                      <a:pPr algn="just">
                        <a:buNone/>
                      </a:pPr>
                      <a:endParaRPr lang="en-US">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Applying captan, captafol, fentin hydroxide, and mancozeb can be inhibited conidial germination. </a:t>
                      </a:r>
                    </a:p>
                  </a:txBody>
                  <a:tcPr/>
                </a:tc>
              </a:tr>
              <a:tr h="2834640">
                <a:tc>
                  <a:txBody>
                    <a:bodyPr/>
                    <a:lstStyle/>
                    <a:p>
                      <a:pPr algn="just">
                        <a:buNone/>
                      </a:pPr>
                      <a:r>
                        <a:rPr lang="en-US">
                          <a:latin typeface="Times New Roman" panose="02020603050405020304" pitchFamily="18" charset="0"/>
                          <a:cs typeface="Times New Roman" panose="02020603050405020304" pitchFamily="18" charset="0"/>
                        </a:rPr>
                        <a:t>Stackburn disease</a:t>
                      </a:r>
                    </a:p>
                  </a:txBody>
                  <a:tcPr/>
                </a:tc>
                <a:tc>
                  <a:txBody>
                    <a:bodyPr/>
                    <a:lstStyle/>
                    <a:p>
                      <a:pPr algn="just">
                        <a:buNone/>
                      </a:pPr>
                      <a:r>
                        <a:rPr lang="en-US" sz="1800">
                          <a:latin typeface="Times New Roman" panose="02020603050405020304" pitchFamily="18" charset="0"/>
                          <a:cs typeface="Times New Roman" panose="02020603050405020304" pitchFamily="18" charset="0"/>
                        </a:rPr>
                        <a:t>Leaves and ripening grains are affected</a:t>
                      </a:r>
                    </a:p>
                  </a:txBody>
                  <a:tcPr/>
                </a:tc>
                <a:tc>
                  <a:txBody>
                    <a:bodyPr/>
                    <a:lstStyle/>
                    <a:p>
                      <a:pPr algn="just">
                        <a:buNone/>
                      </a:pPr>
                      <a:endParaRPr lang="en-US">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Treat the seeds with Thiram or Captan or Mancozeb at 2g/kg.</a:t>
                      </a:r>
                    </a:p>
                  </a:txBody>
                  <a:tcPr/>
                </a:tc>
              </a:tr>
            </a:tbl>
          </a:graphicData>
        </a:graphic>
      </p:graphicFrame>
      <p:pic>
        <p:nvPicPr>
          <p:cNvPr id="3" name="Picture 2"/>
          <p:cNvPicPr>
            <a:picLocks noChangeAspect="1"/>
          </p:cNvPicPr>
          <p:nvPr/>
        </p:nvPicPr>
        <p:blipFill>
          <a:blip r:embed="rId2"/>
          <a:stretch>
            <a:fillRect/>
          </a:stretch>
        </p:blipFill>
        <p:spPr>
          <a:xfrm>
            <a:off x="3923665" y="563245"/>
            <a:ext cx="1774190" cy="2703195"/>
          </a:xfrm>
          <a:prstGeom prst="rect">
            <a:avLst/>
          </a:prstGeom>
        </p:spPr>
      </p:pic>
      <p:pic>
        <p:nvPicPr>
          <p:cNvPr id="6" name="Picture 5"/>
          <p:cNvPicPr>
            <a:picLocks noChangeAspect="1"/>
          </p:cNvPicPr>
          <p:nvPr/>
        </p:nvPicPr>
        <p:blipFill>
          <a:blip r:embed="rId3"/>
          <a:stretch>
            <a:fillRect/>
          </a:stretch>
        </p:blipFill>
        <p:spPr>
          <a:xfrm>
            <a:off x="3937635" y="3429000"/>
            <a:ext cx="1731010" cy="26549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C9E7B-903B-481D-93EF-86425B7BAB68}" type="slidenum">
              <a:rPr lang="en-US" smtClean="0"/>
              <a:pPr/>
              <a:t>25</a:t>
            </a:fld>
            <a:endParaRPr lang="en-US"/>
          </a:p>
        </p:txBody>
      </p:sp>
      <p:graphicFrame>
        <p:nvGraphicFramePr>
          <p:cNvPr id="5" name="Table 4"/>
          <p:cNvGraphicFramePr/>
          <p:nvPr/>
        </p:nvGraphicFramePr>
        <p:xfrm>
          <a:off x="318135" y="80645"/>
          <a:ext cx="8643620" cy="6078855"/>
        </p:xfrm>
        <a:graphic>
          <a:graphicData uri="http://schemas.openxmlformats.org/drawingml/2006/table">
            <a:tbl>
              <a:tblPr firstRow="1" bandRow="1">
                <a:tableStyleId>{5C22544A-7EE6-4342-B048-85BDC9FD1C3A}</a:tableStyleId>
              </a:tblPr>
              <a:tblGrid>
                <a:gridCol w="1783715"/>
                <a:gridCol w="1724025"/>
                <a:gridCol w="1965960"/>
                <a:gridCol w="3169920"/>
              </a:tblGrid>
              <a:tr h="409575">
                <a:tc>
                  <a:txBody>
                    <a:bodyPr/>
                    <a:lstStyle/>
                    <a:p>
                      <a:pPr algn="just">
                        <a:buNone/>
                      </a:pPr>
                      <a:r>
                        <a:rPr lang="en-US">
                          <a:latin typeface="Times New Roman" panose="02020603050405020304" pitchFamily="18" charset="0"/>
                          <a:cs typeface="Times New Roman" panose="02020603050405020304" pitchFamily="18" charset="0"/>
                        </a:rPr>
                        <a:t>Diseases of Rice</a:t>
                      </a:r>
                    </a:p>
                  </a:txBody>
                  <a:tcPr/>
                </a:tc>
                <a:tc>
                  <a:txBody>
                    <a:bodyPr/>
                    <a:lstStyle/>
                    <a:p>
                      <a:pPr algn="just">
                        <a:buNone/>
                      </a:pPr>
                      <a:r>
                        <a:rPr lang="en-US">
                          <a:latin typeface="Times New Roman" panose="02020603050405020304" pitchFamily="18" charset="0"/>
                          <a:cs typeface="Times New Roman" panose="02020603050405020304" pitchFamily="18" charset="0"/>
                        </a:rPr>
                        <a:t>Symptoms</a:t>
                      </a:r>
                    </a:p>
                  </a:txBody>
                  <a:tcPr/>
                </a:tc>
                <a:tc>
                  <a:txBody>
                    <a:bodyPr/>
                    <a:lstStyle/>
                    <a:p>
                      <a:pPr algn="just">
                        <a:buNone/>
                      </a:pPr>
                      <a:r>
                        <a:rPr lang="en-US" sz="1800">
                          <a:latin typeface="Times New Roman" panose="02020603050405020304" pitchFamily="18" charset="0"/>
                          <a:cs typeface="Times New Roman" panose="02020603050405020304" pitchFamily="18" charset="0"/>
                          <a:sym typeface="+mn-ea"/>
                        </a:rPr>
                        <a:t>Images</a:t>
                      </a:r>
                    </a:p>
                  </a:txBody>
                  <a:tcPr/>
                </a:tc>
                <a:tc>
                  <a:txBody>
                    <a:bodyPr/>
                    <a:lstStyle/>
                    <a:p>
                      <a:pPr algn="just">
                        <a:buNone/>
                      </a:pPr>
                      <a:r>
                        <a:rPr lang="en-US" sz="1800">
                          <a:latin typeface="Times New Roman" panose="02020603050405020304" pitchFamily="18" charset="0"/>
                          <a:cs typeface="Times New Roman" panose="02020603050405020304" pitchFamily="18" charset="0"/>
                          <a:sym typeface="+mn-ea"/>
                        </a:rPr>
                        <a:t>Recommended Fertilizes</a:t>
                      </a:r>
                    </a:p>
                  </a:txBody>
                  <a:tcPr/>
                </a:tc>
              </a:tr>
              <a:tr h="2834640">
                <a:tc>
                  <a:txBody>
                    <a:bodyPr/>
                    <a:lstStyle/>
                    <a:p>
                      <a:pPr algn="just">
                        <a:buNone/>
                      </a:pPr>
                      <a:r>
                        <a:rPr lang="en-US">
                          <a:latin typeface="Times New Roman" panose="02020603050405020304" pitchFamily="18" charset="0"/>
                          <a:cs typeface="Times New Roman" panose="02020603050405020304" pitchFamily="18" charset="0"/>
                        </a:rPr>
                        <a:t>Bacterial leaf blight</a:t>
                      </a:r>
                    </a:p>
                  </a:txBody>
                  <a:tcPr/>
                </a:tc>
                <a:tc>
                  <a:txBody>
                    <a:bodyPr/>
                    <a:lstStyle/>
                    <a:p>
                      <a:pPr algn="just">
                        <a:buNone/>
                      </a:pPr>
                      <a:r>
                        <a:rPr lang="en-US">
                          <a:latin typeface="Times New Roman" panose="02020603050405020304" pitchFamily="18" charset="0"/>
                          <a:cs typeface="Times New Roman" panose="02020603050405020304" pitchFamily="18" charset="0"/>
                        </a:rPr>
                        <a:t>Yellow spots in the margin.</a:t>
                      </a:r>
                    </a:p>
                  </a:txBody>
                  <a:tcPr/>
                </a:tc>
                <a:tc>
                  <a:txBody>
                    <a:bodyPr/>
                    <a:lstStyle/>
                    <a:p>
                      <a:pPr algn="just">
                        <a:buNone/>
                      </a:pPr>
                      <a:endParaRPr lang="en-US">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Spray Streptomycin sulphate and tetracycline combination 300g + Copper oxychloride 1.25 Kg/ha.</a:t>
                      </a:r>
                    </a:p>
                  </a:txBody>
                  <a:tcPr/>
                </a:tc>
              </a:tr>
              <a:tr h="2834640">
                <a:tc>
                  <a:txBody>
                    <a:bodyPr/>
                    <a:lstStyle/>
                    <a:p>
                      <a:pPr algn="just">
                        <a:buNone/>
                      </a:pPr>
                      <a:r>
                        <a:rPr lang="en-US">
                          <a:latin typeface="Times New Roman" panose="02020603050405020304" pitchFamily="18" charset="0"/>
                          <a:cs typeface="Times New Roman" panose="02020603050405020304" pitchFamily="18" charset="0"/>
                        </a:rPr>
                        <a:t>Rice Tungro Disease (RTD)</a:t>
                      </a:r>
                    </a:p>
                  </a:txBody>
                  <a:tcPr/>
                </a:tc>
                <a:tc>
                  <a:txBody>
                    <a:bodyPr/>
                    <a:lstStyle/>
                    <a:p>
                      <a:pPr algn="just">
                        <a:buNone/>
                      </a:pPr>
                      <a:r>
                        <a:rPr lang="en-US" sz="1800">
                          <a:latin typeface="Times New Roman" panose="02020603050405020304" pitchFamily="18" charset="0"/>
                          <a:cs typeface="Times New Roman" panose="02020603050405020304" pitchFamily="18" charset="0"/>
                        </a:rPr>
                        <a:t>Leaves show yellow to orange discoloration.</a:t>
                      </a:r>
                    </a:p>
                  </a:txBody>
                  <a:tcPr/>
                </a:tc>
                <a:tc>
                  <a:txBody>
                    <a:bodyPr/>
                    <a:lstStyle/>
                    <a:p>
                      <a:pPr algn="just">
                        <a:buNone/>
                      </a:pPr>
                      <a:endParaRPr lang="en-US">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Spray Phosphomidan 500 ml or Monocrotophos 1lit/ha (2 ml/litre) or Neem oil 3% or NSKE 5% to control the vector in the main field 15 and 30 days after transplanting.</a:t>
                      </a:r>
                    </a:p>
                  </a:txBody>
                  <a:tcPr/>
                </a:tc>
              </a:tr>
            </a:tbl>
          </a:graphicData>
        </a:graphic>
      </p:graphicFrame>
      <p:pic>
        <p:nvPicPr>
          <p:cNvPr id="4" name="Picture 3"/>
          <p:cNvPicPr>
            <a:picLocks noChangeAspect="1"/>
          </p:cNvPicPr>
          <p:nvPr/>
        </p:nvPicPr>
        <p:blipFill>
          <a:blip r:embed="rId2"/>
          <a:stretch>
            <a:fillRect/>
          </a:stretch>
        </p:blipFill>
        <p:spPr>
          <a:xfrm>
            <a:off x="3940175" y="561975"/>
            <a:ext cx="1796415" cy="2635250"/>
          </a:xfrm>
          <a:prstGeom prst="rect">
            <a:avLst/>
          </a:prstGeom>
        </p:spPr>
      </p:pic>
      <p:pic>
        <p:nvPicPr>
          <p:cNvPr id="7" name="Picture 6"/>
          <p:cNvPicPr>
            <a:picLocks noChangeAspect="1"/>
          </p:cNvPicPr>
          <p:nvPr/>
        </p:nvPicPr>
        <p:blipFill>
          <a:blip r:embed="rId3"/>
          <a:stretch>
            <a:fillRect/>
          </a:stretch>
        </p:blipFill>
        <p:spPr>
          <a:xfrm>
            <a:off x="3975100" y="3429000"/>
            <a:ext cx="1726565" cy="25749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62000" y="609601"/>
            <a:ext cx="7696200" cy="838199"/>
          </a:xfrm>
        </p:spPr>
        <p:txBody>
          <a:bodyPr>
            <a:normAutofit/>
          </a:bodyPr>
          <a:lstStyle/>
          <a:p>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
        <p:nvSpPr>
          <p:cNvPr id="4" name="Subtitle 3"/>
          <p:cNvSpPr>
            <a:spLocks noGrp="1"/>
          </p:cNvSpPr>
          <p:nvPr>
            <p:ph type="subTitle" idx="1"/>
          </p:nvPr>
        </p:nvSpPr>
        <p:spPr>
          <a:xfrm>
            <a:off x="762000" y="1295400"/>
            <a:ext cx="7924800" cy="4648200"/>
          </a:xfrm>
        </p:spPr>
        <p:txBody>
          <a:bodyPr>
            <a:noAutofit/>
          </a:bodyPr>
          <a:lstStyle/>
          <a:p>
            <a:pPr algn="just"/>
            <a:r>
              <a:rPr lang="en-US" sz="2400" dirty="0" smtClean="0">
                <a:solidFill>
                  <a:schemeClr val="tx1"/>
                </a:solidFill>
                <a:latin typeface="Times New Roman" pitchFamily="18" charset="0"/>
                <a:cs typeface="Times New Roman" pitchFamily="18" charset="0"/>
              </a:rPr>
              <a:t>This study tested the improvement of different modules on the performance of the YOLOX algorithm and verified the effectiveness of the improved model. For example, the CSP block is replaced by a self-designed C3HB block in the backbone part; the normalized attention module (NAM) is introduced in the neck and the latest SIOU loss function is embedded. The </a:t>
            </a:r>
            <a:r>
              <a:rPr lang="en-US" sz="2400" dirty="0" err="1" smtClean="0">
                <a:solidFill>
                  <a:schemeClr val="tx1"/>
                </a:solidFill>
                <a:latin typeface="Times New Roman" pitchFamily="18" charset="0"/>
                <a:cs typeface="Times New Roman" pitchFamily="18" charset="0"/>
              </a:rPr>
              <a:t>mAP</a:t>
            </a:r>
            <a:r>
              <a:rPr lang="en-US" sz="2400" dirty="0" smtClean="0">
                <a:solidFill>
                  <a:schemeClr val="tx1"/>
                </a:solidFill>
                <a:latin typeface="Times New Roman" pitchFamily="18" charset="0"/>
                <a:cs typeface="Times New Roman" pitchFamily="18" charset="0"/>
              </a:rPr>
              <a:t>, precision, and recall are improved by 4.08%, 3.64%, and 2.04%, respectively. And compared with five popular detection algorithms, </a:t>
            </a:r>
            <a:r>
              <a:rPr lang="en-US" sz="2400" dirty="0" err="1" smtClean="0">
                <a:solidFill>
                  <a:schemeClr val="tx1"/>
                </a:solidFill>
                <a:latin typeface="Times New Roman" pitchFamily="18" charset="0"/>
                <a:cs typeface="Times New Roman" pitchFamily="18" charset="0"/>
              </a:rPr>
              <a:t>SDNet</a:t>
            </a:r>
            <a:r>
              <a:rPr lang="en-US" sz="2400" dirty="0" smtClean="0">
                <a:solidFill>
                  <a:schemeClr val="tx1"/>
                </a:solidFill>
                <a:latin typeface="Times New Roman" pitchFamily="18" charset="0"/>
                <a:cs typeface="Times New Roman" pitchFamily="18" charset="0"/>
              </a:rPr>
              <a:t> has the best detection</a:t>
            </a:r>
          </a:p>
          <a:p>
            <a:pPr algn="just"/>
            <a:r>
              <a:rPr lang="en-US" sz="2400" dirty="0" smtClean="0">
                <a:solidFill>
                  <a:schemeClr val="tx1"/>
                </a:solidFill>
                <a:latin typeface="Times New Roman" pitchFamily="18" charset="0"/>
                <a:cs typeface="Times New Roman" pitchFamily="18" charset="0"/>
              </a:rPr>
              <a:t>results. SD Net also meets the requirement of real-time</a:t>
            </a:r>
          </a:p>
          <a:p>
            <a:pPr algn="just"/>
            <a:r>
              <a:rPr lang="en-US" sz="2400" dirty="0" smtClean="0">
                <a:solidFill>
                  <a:schemeClr val="tx1"/>
                </a:solidFill>
                <a:latin typeface="Times New Roman" pitchFamily="18" charset="0"/>
                <a:cs typeface="Times New Roman" pitchFamily="18" charset="0"/>
              </a:rPr>
              <a:t>monitoring.</a:t>
            </a:r>
            <a:endParaRPr lang="en-US" sz="24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93C9E7B-903B-481D-93EF-86425B7BAB6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olidFill>
                  <a:srgbClr val="C00000"/>
                </a:solidFill>
                <a:latin typeface="Times New Roman" panose="02020603050405020304" pitchFamily="18" charset="0"/>
                <a:cs typeface="Times New Roman" panose="02020603050405020304" pitchFamily="18" charset="0"/>
              </a:rPr>
              <a:t>Reference works</a:t>
            </a:r>
          </a:p>
        </p:txBody>
      </p:sp>
      <p:sp>
        <p:nvSpPr>
          <p:cNvPr id="3" name="Content Placeholder 2"/>
          <p:cNvSpPr>
            <a:spLocks noGrp="1"/>
          </p:cNvSpPr>
          <p:nvPr>
            <p:ph idx="1"/>
          </p:nvPr>
        </p:nvSpPr>
        <p:spPr>
          <a:xfrm>
            <a:off x="457200" y="1340485"/>
            <a:ext cx="8229600" cy="4525963"/>
          </a:xfrm>
        </p:spPr>
        <p:txBody>
          <a:bodyPr>
            <a:noAutofit/>
          </a:bodyPr>
          <a:lstStyle/>
          <a:p>
            <a:pPr algn="just">
              <a:lnSpc>
                <a:spcPct val="110000"/>
              </a:lnSpc>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rPr>
              <a:t>T. </a:t>
            </a:r>
            <a:r>
              <a:rPr lang="en-US" sz="2400" dirty="0" err="1" smtClean="0">
                <a:latin typeface="Times New Roman" panose="02020603050405020304" pitchFamily="18" charset="0"/>
                <a:cs typeface="Times New Roman" panose="02020603050405020304" pitchFamily="18" charset="0"/>
              </a:rPr>
              <a:t>Ilyas</a:t>
            </a:r>
            <a:r>
              <a:rPr lang="en-US" sz="2400" dirty="0" smtClean="0">
                <a:latin typeface="Times New Roman" panose="02020603050405020304" pitchFamily="18" charset="0"/>
                <a:cs typeface="Times New Roman" panose="02020603050405020304" pitchFamily="18" charset="0"/>
              </a:rPr>
              <a:t>, A. Khan, M. </a:t>
            </a:r>
            <a:r>
              <a:rPr lang="en-US" sz="2400" dirty="0" err="1" smtClean="0">
                <a:latin typeface="Times New Roman" panose="02020603050405020304" pitchFamily="18" charset="0"/>
                <a:cs typeface="Times New Roman" panose="02020603050405020304" pitchFamily="18" charset="0"/>
              </a:rPr>
              <a:t>Umraiz</a:t>
            </a:r>
            <a:r>
              <a:rPr lang="en-US" sz="2400" dirty="0" smtClean="0">
                <a:latin typeface="Times New Roman" panose="02020603050405020304" pitchFamily="18" charset="0"/>
                <a:cs typeface="Times New Roman" panose="02020603050405020304" pitchFamily="18" charset="0"/>
              </a:rPr>
              <a:t>, Y. </a:t>
            </a:r>
            <a:r>
              <a:rPr lang="en-US" sz="2400" dirty="0" err="1" smtClean="0">
                <a:latin typeface="Times New Roman" panose="02020603050405020304" pitchFamily="18" charset="0"/>
                <a:cs typeface="Times New Roman" panose="02020603050405020304" pitchFamily="18" charset="0"/>
              </a:rPr>
              <a:t>Jeong</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H.Kim,‘‘Multiscale</a:t>
            </a:r>
            <a:r>
              <a:rPr lang="en-US" sz="2400" dirty="0" smtClean="0">
                <a:latin typeface="Times New Roman" panose="02020603050405020304" pitchFamily="18" charset="0"/>
                <a:cs typeface="Times New Roman" panose="02020603050405020304" pitchFamily="18" charset="0"/>
              </a:rPr>
              <a:t> context aggregation for strawberry fruit recognition and disease </a:t>
            </a:r>
            <a:r>
              <a:rPr lang="en-US" sz="2400" dirty="0" err="1" smtClean="0">
                <a:latin typeface="Times New Roman" panose="02020603050405020304" pitchFamily="18" charset="0"/>
                <a:cs typeface="Times New Roman" panose="02020603050405020304" pitchFamily="18" charset="0"/>
              </a:rPr>
              <a:t>phenotyping</a:t>
            </a:r>
            <a:r>
              <a:rPr lang="en-US" sz="2400" dirty="0" smtClean="0">
                <a:latin typeface="Times New Roman" panose="02020603050405020304" pitchFamily="18" charset="0"/>
                <a:cs typeface="Times New Roman" panose="02020603050405020304" pitchFamily="18" charset="0"/>
              </a:rPr>
              <a:t>,’’ IEEE Access, vol. 9, pp. 124491–124504, 2021,</a:t>
            </a:r>
          </a:p>
          <a:p>
            <a:pPr algn="just">
              <a:lnSpc>
                <a:spcPct val="110000"/>
              </a:lnSpc>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rPr>
              <a:t>A. </a:t>
            </a:r>
            <a:r>
              <a:rPr lang="en-US" sz="2400" dirty="0" err="1" smtClean="0">
                <a:latin typeface="Times New Roman" panose="02020603050405020304" pitchFamily="18" charset="0"/>
                <a:cs typeface="Times New Roman" panose="02020603050405020304" pitchFamily="18" charset="0"/>
              </a:rPr>
              <a:t>Subeesh</a:t>
            </a:r>
            <a:r>
              <a:rPr lang="en-US" sz="2400" dirty="0" smtClean="0">
                <a:latin typeface="Times New Roman" panose="02020603050405020304" pitchFamily="18" charset="0"/>
                <a:cs typeface="Times New Roman" panose="02020603050405020304" pitchFamily="18" charset="0"/>
              </a:rPr>
              <a:t>, S. </a:t>
            </a:r>
            <a:r>
              <a:rPr lang="en-US" sz="2400" dirty="0" err="1" smtClean="0">
                <a:latin typeface="Times New Roman" panose="02020603050405020304" pitchFamily="18" charset="0"/>
                <a:cs typeface="Times New Roman" panose="02020603050405020304" pitchFamily="18" charset="0"/>
              </a:rPr>
              <a:t>Bhole</a:t>
            </a:r>
            <a:r>
              <a:rPr lang="en-US" sz="2400" dirty="0" smtClean="0">
                <a:latin typeface="Times New Roman" panose="02020603050405020304" pitchFamily="18" charset="0"/>
                <a:cs typeface="Times New Roman" panose="02020603050405020304" pitchFamily="18" charset="0"/>
              </a:rPr>
              <a:t>, K. Singh, N. S. </a:t>
            </a:r>
            <a:r>
              <a:rPr lang="en-US" sz="2400" dirty="0" err="1" smtClean="0">
                <a:latin typeface="Times New Roman" panose="02020603050405020304" pitchFamily="18" charset="0"/>
                <a:cs typeface="Times New Roman" panose="02020603050405020304" pitchFamily="18" charset="0"/>
              </a:rPr>
              <a:t>Chandel</a:t>
            </a:r>
            <a:r>
              <a:rPr lang="en-US" sz="2400" dirty="0" smtClean="0">
                <a:latin typeface="Times New Roman" panose="02020603050405020304" pitchFamily="18" charset="0"/>
                <a:cs typeface="Times New Roman" panose="02020603050405020304" pitchFamily="18" charset="0"/>
              </a:rPr>
              <a:t>, Y. A. </a:t>
            </a:r>
            <a:r>
              <a:rPr lang="en-US" sz="2400" dirty="0" err="1" smtClean="0">
                <a:latin typeface="Times New Roman" panose="02020603050405020304" pitchFamily="18" charset="0"/>
                <a:cs typeface="Times New Roman" panose="02020603050405020304" pitchFamily="18" charset="0"/>
              </a:rPr>
              <a:t>Rajwade</a:t>
            </a:r>
            <a:r>
              <a:rPr lang="en-US" sz="2400" dirty="0" smtClean="0">
                <a:latin typeface="Times New Roman" panose="02020603050405020304" pitchFamily="18" charset="0"/>
                <a:cs typeface="Times New Roman" panose="02020603050405020304" pitchFamily="18" charset="0"/>
              </a:rPr>
              <a:t>,</a:t>
            </a:r>
          </a:p>
          <a:p>
            <a:pPr algn="just">
              <a:lnSpc>
                <a:spcPct val="110000"/>
              </a:lnSpc>
              <a:buNone/>
            </a:pPr>
            <a:r>
              <a:rPr lang="en-US" sz="2400" dirty="0" smtClean="0">
                <a:latin typeface="Times New Roman" panose="02020603050405020304" pitchFamily="18" charset="0"/>
                <a:cs typeface="Times New Roman" panose="02020603050405020304" pitchFamily="18" charset="0"/>
              </a:rPr>
              <a:t>K. V. R. </a:t>
            </a:r>
            <a:r>
              <a:rPr lang="en-US" sz="2400" dirty="0" err="1" smtClean="0">
                <a:latin typeface="Times New Roman" panose="02020603050405020304" pitchFamily="18" charset="0"/>
                <a:cs typeface="Times New Roman" panose="02020603050405020304" pitchFamily="18" charset="0"/>
              </a:rPr>
              <a:t>Rao</a:t>
            </a:r>
            <a:r>
              <a:rPr lang="en-US" sz="2400" dirty="0" smtClean="0">
                <a:latin typeface="Times New Roman" panose="02020603050405020304" pitchFamily="18" charset="0"/>
                <a:cs typeface="Times New Roman" panose="02020603050405020304" pitchFamily="18" charset="0"/>
              </a:rPr>
              <a:t>, S. P. Kumar, and D. </a:t>
            </a:r>
            <a:r>
              <a:rPr lang="en-US" sz="2400" dirty="0" err="1" smtClean="0">
                <a:latin typeface="Times New Roman" panose="02020603050405020304" pitchFamily="18" charset="0"/>
                <a:cs typeface="Times New Roman" panose="02020603050405020304" pitchFamily="18" charset="0"/>
              </a:rPr>
              <a:t>Jat</a:t>
            </a:r>
            <a:r>
              <a:rPr lang="en-US" sz="2400" dirty="0" smtClean="0">
                <a:latin typeface="Times New Roman" panose="02020603050405020304" pitchFamily="18" charset="0"/>
                <a:cs typeface="Times New Roman" panose="02020603050405020304" pitchFamily="18" charset="0"/>
              </a:rPr>
              <a:t>, ‘‘Deep </a:t>
            </a:r>
            <a:r>
              <a:rPr lang="en-US" sz="2400" dirty="0" err="1" smtClean="0">
                <a:latin typeface="Times New Roman" panose="02020603050405020304" pitchFamily="18" charset="0"/>
                <a:cs typeface="Times New Roman" panose="02020603050405020304" pitchFamily="18" charset="0"/>
              </a:rPr>
              <a:t>convolutional</a:t>
            </a:r>
            <a:endParaRPr lang="en-US" sz="2400" dirty="0" smtClean="0">
              <a:latin typeface="Times New Roman" panose="02020603050405020304" pitchFamily="18" charset="0"/>
              <a:cs typeface="Times New Roman" panose="02020603050405020304" pitchFamily="18" charset="0"/>
            </a:endParaRPr>
          </a:p>
          <a:p>
            <a:pPr algn="just">
              <a:lnSpc>
                <a:spcPct val="110000"/>
              </a:lnSpc>
              <a:buNone/>
            </a:pPr>
            <a:r>
              <a:rPr lang="en-US" sz="2400" dirty="0" smtClean="0">
                <a:latin typeface="Times New Roman" panose="02020603050405020304" pitchFamily="18" charset="0"/>
                <a:cs typeface="Times New Roman" panose="02020603050405020304" pitchFamily="18" charset="0"/>
              </a:rPr>
              <a:t>neural network models for weed detection in </a:t>
            </a:r>
            <a:r>
              <a:rPr lang="en-US" sz="2400" dirty="0" err="1" smtClean="0">
                <a:latin typeface="Times New Roman" panose="02020603050405020304" pitchFamily="18" charset="0"/>
                <a:cs typeface="Times New Roman" panose="02020603050405020304" pitchFamily="18" charset="0"/>
              </a:rPr>
              <a:t>polyhouse</a:t>
            </a:r>
            <a:r>
              <a:rPr lang="en-US" sz="2400" dirty="0" smtClean="0">
                <a:latin typeface="Times New Roman" panose="02020603050405020304" pitchFamily="18" charset="0"/>
                <a:cs typeface="Times New Roman" panose="02020603050405020304" pitchFamily="18" charset="0"/>
              </a:rPr>
              <a:t> grown</a:t>
            </a:r>
          </a:p>
          <a:p>
            <a:pPr algn="just">
              <a:lnSpc>
                <a:spcPct val="110000"/>
              </a:lnSpc>
              <a:buNone/>
            </a:pPr>
            <a:r>
              <a:rPr lang="en-US" sz="2400" dirty="0" smtClean="0">
                <a:latin typeface="Times New Roman" panose="02020603050405020304" pitchFamily="18" charset="0"/>
                <a:cs typeface="Times New Roman" panose="02020603050405020304" pitchFamily="18" charset="0"/>
              </a:rPr>
              <a:t>bell peppers,’’ </a:t>
            </a:r>
            <a:r>
              <a:rPr lang="en-US" sz="2400" dirty="0" err="1" smtClean="0">
                <a:latin typeface="Times New Roman" panose="02020603050405020304" pitchFamily="18" charset="0"/>
                <a:cs typeface="Times New Roman" panose="02020603050405020304" pitchFamily="18" charset="0"/>
              </a:rPr>
              <a:t>Artif</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Intell.Agricult</a:t>
            </a:r>
            <a:r>
              <a:rPr lang="en-US" sz="2400" dirty="0" smtClean="0">
                <a:latin typeface="Times New Roman" panose="02020603050405020304" pitchFamily="18" charset="0"/>
                <a:cs typeface="Times New Roman" panose="02020603050405020304" pitchFamily="18" charset="0"/>
              </a:rPr>
              <a:t>., vol. 6, pp. 47–54, Jan. 2022.</a:t>
            </a:r>
          </a:p>
        </p:txBody>
      </p:sp>
      <p:sp>
        <p:nvSpPr>
          <p:cNvPr id="4" name="Slide Number Placeholder 3"/>
          <p:cNvSpPr>
            <a:spLocks noGrp="1"/>
          </p:cNvSpPr>
          <p:nvPr>
            <p:ph type="sldNum" sz="quarter" idx="12"/>
          </p:nvPr>
        </p:nvSpPr>
        <p:spPr/>
        <p:txBody>
          <a:bodyPr/>
          <a:lstStyle/>
          <a:p>
            <a:fld id="{593C9E7B-903B-481D-93EF-86425B7BAB6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85" y="3244334"/>
            <a:ext cx="4429156" cy="707886"/>
          </a:xfrm>
          <a:prstGeom prst="rect">
            <a:avLst/>
          </a:prstGeom>
        </p:spPr>
        <p:txBody>
          <a:bodyPr wrap="square">
            <a:spAutoFit/>
          </a:bodyPr>
          <a:lstStyle/>
          <a:p>
            <a:pPr algn="ctr"/>
            <a:r>
              <a:rPr lang="en-IN" sz="4000" dirty="0" smtClean="0">
                <a:solidFill>
                  <a:srgbClr val="C00000"/>
                </a:solidFill>
                <a:latin typeface="Times New Roman" panose="02020603050405020304" pitchFamily="18" charset="0"/>
                <a:cs typeface="Times New Roman" panose="02020603050405020304" pitchFamily="18" charset="0"/>
              </a:rPr>
              <a:t>THANK YOU</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93C9E7B-903B-481D-93EF-86425B7BAB68}" type="slidenum">
              <a:rPr lang="en-US" smtClean="0"/>
              <a:pPr/>
              <a:t>28</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olidFill>
                  <a:srgbClr val="C00000"/>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4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system uses deep learning techniques to detect and classify </a:t>
            </a:r>
            <a:r>
              <a:rPr lang="en-US" sz="2400" dirty="0" smtClean="0">
                <a:latin typeface="Times New Roman" panose="02020603050405020304" pitchFamily="18" charset="0"/>
                <a:cs typeface="Times New Roman" panose="02020603050405020304" pitchFamily="18" charset="0"/>
              </a:rPr>
              <a:t>fruits </a:t>
            </a:r>
            <a:r>
              <a:rPr lang="en-US" sz="2400" dirty="0">
                <a:latin typeface="Times New Roman" panose="02020603050405020304" pitchFamily="18" charset="0"/>
                <a:cs typeface="Times New Roman" panose="02020603050405020304" pitchFamily="18" charset="0"/>
              </a:rPr>
              <a:t>diseases from images and recommends fertilizers based on the disease detected. </a:t>
            </a:r>
          </a:p>
          <a:p>
            <a:pPr algn="just">
              <a:lnSpc>
                <a:spcPct val="14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Trained on a large dataset of </a:t>
            </a:r>
            <a:r>
              <a:rPr lang="en-US" sz="2400" dirty="0" smtClean="0">
                <a:latin typeface="Times New Roman" panose="02020603050405020304" pitchFamily="18" charset="0"/>
                <a:cs typeface="Times New Roman" panose="02020603050405020304" pitchFamily="18" charset="0"/>
              </a:rPr>
              <a:t>fruits </a:t>
            </a:r>
            <a:r>
              <a:rPr lang="en-US" sz="2400" dirty="0">
                <a:latin typeface="Times New Roman" panose="02020603050405020304" pitchFamily="18" charset="0"/>
                <a:cs typeface="Times New Roman" panose="02020603050405020304" pitchFamily="18" charset="0"/>
              </a:rPr>
              <a:t>disease images, achieving high accuracy in disease detection. </a:t>
            </a:r>
          </a:p>
          <a:p>
            <a:pPr algn="just">
              <a:lnSpc>
                <a:spcPct val="14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proposed system can help farmers in making informed decisions on fertilizers to use for their </a:t>
            </a:r>
            <a:r>
              <a:rPr lang="en-US" sz="2400" dirty="0" smtClean="0">
                <a:latin typeface="Times New Roman" panose="02020603050405020304" pitchFamily="18" charset="0"/>
                <a:cs typeface="Times New Roman" panose="02020603050405020304" pitchFamily="18" charset="0"/>
              </a:rPr>
              <a:t>fruits </a:t>
            </a:r>
            <a:r>
              <a:rPr lang="en-US" sz="2400" dirty="0">
                <a:latin typeface="Times New Roman" panose="02020603050405020304" pitchFamily="18" charset="0"/>
                <a:cs typeface="Times New Roman" panose="02020603050405020304" pitchFamily="18" charset="0"/>
              </a:rPr>
              <a:t>and reduced losses due to disease.</a:t>
            </a:r>
          </a:p>
        </p:txBody>
      </p:sp>
      <p:sp>
        <p:nvSpPr>
          <p:cNvPr id="4" name="Slide Number Placeholder 3"/>
          <p:cNvSpPr>
            <a:spLocks noGrp="1"/>
          </p:cNvSpPr>
          <p:nvPr>
            <p:ph type="sldNum" sz="quarter" idx="12"/>
          </p:nvPr>
        </p:nvSpPr>
        <p:spPr/>
        <p:txBody>
          <a:bodyPr/>
          <a:lstStyle/>
          <a:p>
            <a:fld id="{593C9E7B-903B-481D-93EF-86425B7BAB6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latin typeface="Times New Roman" panose="02020603050405020304" pitchFamily="18" charset="0"/>
                <a:cs typeface="Times New Roman" panose="02020603050405020304" pitchFamily="18" charset="0"/>
              </a:rPr>
              <a:t>Introduction</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2240"/>
            <a:ext cx="8229600" cy="4525963"/>
          </a:xfrm>
        </p:spPr>
        <p:txBody>
          <a:bodyPr>
            <a:noAutofit/>
          </a:bodyPr>
          <a:lstStyle/>
          <a:p>
            <a:pPr algn="just" fontAlgn="base">
              <a:lnSpc>
                <a:spcPct val="150000"/>
              </a:lnSpc>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rPr>
              <a:t>Fertilizer recommendation and fruit disease prediction are two important aspects of modern agriculture. Fertilizer recommendation involves providing guidance on the type and amount of fertilizers that should be applied to crops to maximize yield and quality.</a:t>
            </a:r>
          </a:p>
          <a:p>
            <a:pPr algn="just" fontAlgn="base">
              <a:lnSpc>
                <a:spcPct val="150000"/>
              </a:lnSpc>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rPr>
              <a:t> This involves considering factors such as the type of soil, the type of crop being grown, and the stage of growth. Fertilizer recommendations can be based on soil testing, plant tissue analysis, or other methods.</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Continue...</a:t>
            </a:r>
            <a:br>
              <a:rPr lang="en-US" sz="3200" b="1" dirty="0">
                <a:solidFill>
                  <a:srgbClr val="C00000"/>
                </a:solidFill>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a:xfrm>
            <a:off x="457200" y="990600"/>
            <a:ext cx="8229600" cy="4525963"/>
          </a:xfrm>
        </p:spPr>
        <p:txBody>
          <a:bodyPr>
            <a:noAutofit/>
          </a:bodyPr>
          <a:lstStyle/>
          <a:p>
            <a:pPr>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Fruit disease prediction involves using data and </a:t>
            </a:r>
            <a:r>
              <a:rPr lang="en-US" sz="2400" dirty="0" smtClean="0">
                <a:latin typeface="Times New Roman" panose="02020603050405020304" pitchFamily="18" charset="0"/>
                <a:cs typeface="Times New Roman" panose="02020603050405020304" pitchFamily="18" charset="0"/>
              </a:rPr>
              <a:t>technology </a:t>
            </a:r>
            <a:r>
              <a:rPr lang="en-US" sz="2400" dirty="0">
                <a:latin typeface="Times New Roman" panose="02020603050405020304" pitchFamily="18" charset="0"/>
                <a:cs typeface="Times New Roman" panose="02020603050405020304" pitchFamily="18" charset="0"/>
              </a:rPr>
              <a:t>to forecast the </a:t>
            </a:r>
            <a:r>
              <a:rPr lang="en-US" sz="2400" dirty="0" err="1">
                <a:latin typeface="Times New Roman" panose="02020603050405020304" pitchFamily="18" charset="0"/>
                <a:cs typeface="Times New Roman" panose="02020603050405020304" pitchFamily="18" charset="0"/>
              </a:rPr>
              <a:t>likehood</a:t>
            </a:r>
            <a:r>
              <a:rPr lang="en-US" sz="2400" dirty="0">
                <a:latin typeface="Times New Roman" panose="02020603050405020304" pitchFamily="18" charset="0"/>
                <a:cs typeface="Times New Roman" panose="02020603050405020304" pitchFamily="18" charset="0"/>
              </a:rPr>
              <a:t> of disease outbreaks in fruit crops. This can include monitoring weather conditions, pest populations, and other factors that can contribute to disease development.</a:t>
            </a:r>
          </a:p>
          <a:p>
            <a:pPr>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 By predicting disease outbreaks, farmers can take proactive measures to prevent or mitigate the impact of the disease on their crops. Both fertilizer recommendation and fruit disease prediction are important tools for modern farmers, helping them to optimize their crop yields and ensure the health and quality of their produce.</a:t>
            </a:r>
          </a:p>
          <a:p>
            <a:pPr>
              <a:lnSpc>
                <a:spcPct val="150000"/>
              </a:lnSpc>
              <a:buFont typeface="Wingdings" pitchFamily="2" charset="2"/>
              <a:buChar char="Ø"/>
            </a:pPr>
            <a:endParaRPr lang="en-US" sz="2400" dirty="0"/>
          </a:p>
        </p:txBody>
      </p:sp>
      <p:sp>
        <p:nvSpPr>
          <p:cNvPr id="4" name="Slide Number Placeholder 3"/>
          <p:cNvSpPr>
            <a:spLocks noGrp="1"/>
          </p:cNvSpPr>
          <p:nvPr>
            <p:ph type="sldNum" sz="quarter" idx="12"/>
          </p:nvPr>
        </p:nvSpPr>
        <p:spPr/>
        <p:txBody>
          <a:bodyPr/>
          <a:lstStyle/>
          <a:p>
            <a:fld id="{593C9E7B-903B-481D-93EF-86425B7BAB6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29830" y="476825"/>
            <a:ext cx="7884810" cy="9922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Autofit/>
          </a:bodyPr>
          <a:lstStyle/>
          <a:p>
            <a:pPr algn="ctr">
              <a:lnSpc>
                <a:spcPct val="90000"/>
              </a:lnSpc>
            </a:pPr>
            <a:r>
              <a:rPr lang="en-US" altLang="en-IN" sz="2800" b="1" dirty="0" smtClean="0">
                <a:solidFill>
                  <a:srgbClr val="C00000"/>
                </a:solidFill>
                <a:latin typeface="Times New Roman" panose="02020603050405020304" pitchFamily="18" charset="0"/>
                <a:cs typeface="Times New Roman" panose="02020603050405020304" pitchFamily="18" charset="0"/>
                <a:sym typeface="+mn-ea"/>
              </a:rPr>
              <a:t>Literature Review</a:t>
            </a:r>
            <a:endParaRPr lang="en-US" altLang="en-IN" sz="2800" b="1" dirty="0" smtClean="0">
              <a:solidFill>
                <a:srgbClr val="C00000"/>
              </a:solidFill>
              <a:latin typeface="Times New Roman" panose="02020603050405020304" pitchFamily="18" charset="0"/>
              <a:cs typeface="Times New Roman" panose="02020603050405020304" pitchFamily="18" charset="0"/>
            </a:endParaRPr>
          </a:p>
          <a:p>
            <a:pPr algn="ctr">
              <a:lnSpc>
                <a:spcPct val="90000"/>
              </a:lnSpc>
            </a:pPr>
            <a:endParaRPr lang="en-US" altLang="en-IN" sz="2800" b="1" strike="noStrike" spc="-1" dirty="0" smtClean="0">
              <a:solidFill>
                <a:srgbClr val="C00000"/>
              </a:solidFill>
              <a:latin typeface="Times New Roman" panose="02020603050405020304" pitchFamily="18" charset="0"/>
              <a:cs typeface="Times New Roman" panose="02020603050405020304" pitchFamily="18" charset="0"/>
            </a:endParaRPr>
          </a:p>
        </p:txBody>
      </p:sp>
      <p:sp>
        <p:nvSpPr>
          <p:cNvPr id="91" name="CustomShape 2"/>
          <p:cNvSpPr/>
          <p:nvPr/>
        </p:nvSpPr>
        <p:spPr>
          <a:xfrm>
            <a:off x="369900" y="2226420"/>
            <a:ext cx="8143740" cy="3261600"/>
          </a:xfrm>
          <a:prstGeom prst="rect">
            <a:avLst/>
          </a:prstGeom>
          <a:noFill/>
          <a:ln>
            <a:noFill/>
          </a:ln>
        </p:spPr>
        <p:style>
          <a:lnRef idx="0">
            <a:scrgbClr r="0" g="0" b="0"/>
          </a:lnRef>
          <a:fillRef idx="0">
            <a:scrgbClr r="0" g="0" b="0"/>
          </a:fillRef>
          <a:effectRef idx="0">
            <a:scrgbClr r="0" g="0" b="0"/>
          </a:effectRef>
          <a:fontRef idx="minor"/>
        </p:style>
      </p:sp>
      <p:sp>
        <p:nvSpPr>
          <p:cNvPr id="92" name="CustomShape 3"/>
          <p:cNvSpPr/>
          <p:nvPr/>
        </p:nvSpPr>
        <p:spPr>
          <a:xfrm>
            <a:off x="251460" y="1147445"/>
            <a:ext cx="8609330" cy="510222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Autofit/>
          </a:bodyPr>
          <a:lstStyle/>
          <a:p>
            <a:pPr algn="just">
              <a:lnSpc>
                <a:spcPct val="140000"/>
              </a:lnSpc>
            </a:pPr>
            <a:r>
              <a:rPr lang="en-IN" sz="2400" b="1" u="sng" strike="noStrike"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PAPER NAME</a:t>
            </a:r>
            <a:r>
              <a:rPr lang="en-IN" sz="2400" b="0" strike="noStrike"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sym typeface="+mn-ea"/>
              </a:rPr>
              <a:t>Nithya, P. "</a:t>
            </a:r>
            <a:r>
              <a:rPr lang="en-US" sz="2400" b="1">
                <a:latin typeface="Times New Roman" panose="02020603050405020304" pitchFamily="18" charset="0"/>
                <a:cs typeface="Times New Roman" panose="02020603050405020304" pitchFamily="18" charset="0"/>
                <a:sym typeface="+mn-ea"/>
              </a:rPr>
              <a:t>Fertilizers recommendation system for disease prediction in tree leave.</a:t>
            </a:r>
            <a:r>
              <a:rPr lang="en-US" sz="2400">
                <a:latin typeface="Times New Roman" panose="02020603050405020304" pitchFamily="18" charset="0"/>
                <a:cs typeface="Times New Roman" panose="02020603050405020304" pitchFamily="18" charset="0"/>
                <a:sym typeface="+mn-ea"/>
              </a:rPr>
              <a:t>" International Journal of Scientific and Technology Research 8, no. 11 (2019): 3343-3346.</a:t>
            </a:r>
            <a:endParaRPr lang="en-US" sz="2400">
              <a:latin typeface="Times New Roman" panose="02020603050405020304" pitchFamily="18" charset="0"/>
              <a:cs typeface="Times New Roman" panose="02020603050405020304" pitchFamily="18" charset="0"/>
            </a:endParaRPr>
          </a:p>
          <a:p>
            <a:pPr algn="just">
              <a:lnSpc>
                <a:spcPct val="140000"/>
              </a:lnSpc>
            </a:pPr>
            <a:r>
              <a:rPr lang="en-IN" sz="2400" b="1" u="sng"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PAPER DESCRIPTION</a:t>
            </a:r>
            <a:r>
              <a:rPr lang="en-US" altLang="en-IN" sz="2400" b="1" u="sng"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 :</a:t>
            </a:r>
            <a:endParaRPr lang="en-IN" sz="2400" b="1" u="sng"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lnSpc>
                <a:spcPct val="140000"/>
              </a:lnSpc>
              <a:buFont typeface="Wingdings" panose="05000000000000000000" charset="0"/>
              <a:buChar char="Ø"/>
            </a:pPr>
            <a:r>
              <a:rPr lang="en-IN" sz="2400" b="0" strike="noStrike" spc="-1" dirty="0">
                <a:latin typeface="Times New Roman" panose="02020603050405020304" pitchFamily="18" charset="0"/>
                <a:cs typeface="Times New Roman" panose="02020603050405020304" pitchFamily="18" charset="0"/>
              </a:rPr>
              <a:t>Finding the leaf disease is an important role of</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agriculture preservation. After pre-processing using a median filter, segmentation is done by Guided Active Contour method and finally, the leaf diseaseis identified by using Support Vector Machine. The disease-based similarity measure is used for fertilizer recommendation.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29830" y="476825"/>
            <a:ext cx="7884810" cy="9922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Autofit/>
          </a:bodyPr>
          <a:lstStyle/>
          <a:p>
            <a:pPr algn="ctr">
              <a:lnSpc>
                <a:spcPct val="90000"/>
              </a:lnSpc>
            </a:pPr>
            <a:r>
              <a:rPr lang="en-US" sz="2800" b="1" dirty="0">
                <a:solidFill>
                  <a:srgbClr val="C00000"/>
                </a:solidFill>
                <a:latin typeface="Times New Roman" panose="02020603050405020304" pitchFamily="18" charset="0"/>
                <a:cs typeface="Times New Roman" panose="02020603050405020304" pitchFamily="18" charset="0"/>
              </a:rPr>
              <a:t>	Continue...</a:t>
            </a:r>
            <a:r>
              <a:rPr sz="2800" b="1" dirty="0">
                <a:solidFill>
                  <a:srgbClr val="C00000"/>
                </a:solidFill>
                <a:latin typeface="Times New Roman" panose="02020603050405020304" pitchFamily="18" charset="0"/>
                <a:cs typeface="Times New Roman" panose="02020603050405020304" pitchFamily="18" charset="0"/>
              </a:rPr>
              <a:t/>
            </a:r>
            <a:br>
              <a:rPr sz="2800" b="1" dirty="0">
                <a:solidFill>
                  <a:srgbClr val="C00000"/>
                </a:solidFill>
                <a:latin typeface="Times New Roman" panose="02020603050405020304" pitchFamily="18" charset="0"/>
                <a:cs typeface="Times New Roman" panose="02020603050405020304" pitchFamily="18" charset="0"/>
              </a:rPr>
            </a:br>
            <a:r>
              <a:rPr sz="2800" b="1" dirty="0">
                <a:solidFill>
                  <a:srgbClr val="C00000"/>
                </a:solidFill>
                <a:latin typeface="Times New Roman" panose="02020603050405020304" pitchFamily="18" charset="0"/>
                <a:cs typeface="Times New Roman" panose="02020603050405020304" pitchFamily="18" charset="0"/>
              </a:rPr>
              <a:t/>
            </a:r>
            <a:br>
              <a:rPr sz="2800" b="1" dirty="0">
                <a:solidFill>
                  <a:srgbClr val="C00000"/>
                </a:solidFill>
                <a:latin typeface="Times New Roman" panose="02020603050405020304" pitchFamily="18" charset="0"/>
                <a:cs typeface="Times New Roman" panose="02020603050405020304" pitchFamily="18" charset="0"/>
              </a:rPr>
            </a:br>
            <a:endParaRPr lang="en-IN" sz="28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91" name="CustomShape 2"/>
          <p:cNvSpPr/>
          <p:nvPr/>
        </p:nvSpPr>
        <p:spPr>
          <a:xfrm>
            <a:off x="369900" y="2226420"/>
            <a:ext cx="8143740" cy="3261600"/>
          </a:xfrm>
          <a:prstGeom prst="rect">
            <a:avLst/>
          </a:prstGeom>
          <a:noFill/>
          <a:ln>
            <a:noFill/>
          </a:ln>
        </p:spPr>
        <p:style>
          <a:lnRef idx="0">
            <a:scrgbClr r="0" g="0" b="0"/>
          </a:lnRef>
          <a:fillRef idx="0">
            <a:scrgbClr r="0" g="0" b="0"/>
          </a:fillRef>
          <a:effectRef idx="0">
            <a:scrgbClr r="0" g="0" b="0"/>
          </a:effectRef>
          <a:fontRef idx="minor"/>
        </p:style>
      </p:sp>
      <p:sp>
        <p:nvSpPr>
          <p:cNvPr id="92" name="CustomShape 3"/>
          <p:cNvSpPr/>
          <p:nvPr/>
        </p:nvSpPr>
        <p:spPr>
          <a:xfrm>
            <a:off x="370205" y="908685"/>
            <a:ext cx="8549640" cy="405955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Autofit/>
          </a:bodyPr>
          <a:lstStyle/>
          <a:p>
            <a:pPr algn="just">
              <a:lnSpc>
                <a:spcPct val="140000"/>
              </a:lnSpc>
            </a:pPr>
            <a:r>
              <a:rPr lang="en-IN" sz="2400" b="1" u="sng" strike="noStrike"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PAPER NAME</a:t>
            </a:r>
            <a:r>
              <a:rPr lang="en-IN" sz="2400" b="0" strike="noStrike"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sym typeface="+mn-ea"/>
              </a:rPr>
              <a:t>Anjanadevi, B., I. Charmila, N. S. Akhil, and R. Anusha. "</a:t>
            </a:r>
            <a:r>
              <a:rPr lang="en-US" sz="2400" b="1">
                <a:latin typeface="Times New Roman" panose="02020603050405020304" pitchFamily="18" charset="0"/>
                <a:cs typeface="Times New Roman" panose="02020603050405020304" pitchFamily="18" charset="0"/>
                <a:sym typeface="+mn-ea"/>
              </a:rPr>
              <a:t>An improved deep learning model for plant disease detection.</a:t>
            </a:r>
            <a:r>
              <a:rPr lang="en-US" sz="2400">
                <a:latin typeface="Times New Roman" panose="02020603050405020304" pitchFamily="18" charset="0"/>
                <a:cs typeface="Times New Roman" panose="02020603050405020304" pitchFamily="18" charset="0"/>
                <a:sym typeface="+mn-ea"/>
              </a:rPr>
              <a:t>" International Journal of Recent Technology and Engineering 8, no. 6 (2020): 5389-5392.</a:t>
            </a:r>
            <a:endParaRPr lang="en-US" sz="2400">
              <a:latin typeface="Times New Roman" panose="02020603050405020304" pitchFamily="18" charset="0"/>
              <a:cs typeface="Times New Roman" panose="02020603050405020304" pitchFamily="18" charset="0"/>
            </a:endParaRPr>
          </a:p>
          <a:p>
            <a:pPr algn="just">
              <a:lnSpc>
                <a:spcPct val="140000"/>
              </a:lnSpc>
            </a:pPr>
            <a:r>
              <a:rPr lang="en-IN" sz="2400" b="1" u="sng"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PAPER DESCRIPTION : </a:t>
            </a:r>
          </a:p>
          <a:p>
            <a:pPr marL="285750" indent="-285750" algn="just">
              <a:lnSpc>
                <a:spcPct val="140000"/>
              </a:lnSpc>
              <a:buFont typeface="Wingdings" panose="05000000000000000000" charset="0"/>
              <a:buChar char="Ø"/>
            </a:pPr>
            <a:r>
              <a:rPr lang="en-IN" sz="2400" b="0" strike="noStrike" spc="-1" dirty="0">
                <a:latin typeface="Times New Roman" panose="02020603050405020304" pitchFamily="18" charset="0"/>
                <a:cs typeface="Times New Roman" panose="02020603050405020304" pitchFamily="18" charset="0"/>
              </a:rPr>
              <a:t>Agriculture is one of major living</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source in India. To increase the yield by preventing diseases and</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detection of diseases place major role in agriculture domain. By</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using Improved and customized DCNN model (improved-detect),We trained plantdoc and plant village datasets. we</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have experimented on plant image data set-tomato leaves both</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healthy and diseased ones.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29830" y="476825"/>
            <a:ext cx="7884810" cy="9922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Autofit/>
          </a:bodyPr>
          <a:lstStyle/>
          <a:p>
            <a:pPr algn="ctr">
              <a:lnSpc>
                <a:spcPct val="90000"/>
              </a:lnSpc>
            </a:pPr>
            <a:r>
              <a:rPr lang="en-US" sz="2800" b="1" dirty="0">
                <a:solidFill>
                  <a:srgbClr val="C00000"/>
                </a:solidFill>
                <a:latin typeface="Times New Roman" panose="02020603050405020304" pitchFamily="18" charset="0"/>
                <a:cs typeface="Times New Roman" panose="02020603050405020304" pitchFamily="18" charset="0"/>
              </a:rPr>
              <a:t>Continue...</a:t>
            </a:r>
            <a:r>
              <a:rPr sz="2800" b="1" dirty="0">
                <a:solidFill>
                  <a:srgbClr val="C00000"/>
                </a:solidFill>
                <a:latin typeface="Times New Roman" panose="02020603050405020304" pitchFamily="18" charset="0"/>
                <a:cs typeface="Times New Roman" panose="02020603050405020304" pitchFamily="18" charset="0"/>
              </a:rPr>
              <a:t/>
            </a:r>
            <a:br>
              <a:rPr sz="2800" b="1" dirty="0">
                <a:solidFill>
                  <a:srgbClr val="C00000"/>
                </a:solidFill>
                <a:latin typeface="Times New Roman" panose="02020603050405020304" pitchFamily="18" charset="0"/>
                <a:cs typeface="Times New Roman" panose="02020603050405020304" pitchFamily="18" charset="0"/>
              </a:rPr>
            </a:br>
            <a:r>
              <a:rPr sz="2800" b="1" dirty="0">
                <a:solidFill>
                  <a:srgbClr val="C00000"/>
                </a:solidFill>
                <a:latin typeface="Times New Roman" panose="02020603050405020304" pitchFamily="18" charset="0"/>
                <a:cs typeface="Times New Roman" panose="02020603050405020304" pitchFamily="18" charset="0"/>
              </a:rPr>
              <a:t/>
            </a:r>
            <a:br>
              <a:rPr sz="2800" b="1" dirty="0">
                <a:solidFill>
                  <a:srgbClr val="C00000"/>
                </a:solidFill>
                <a:latin typeface="Times New Roman" panose="02020603050405020304" pitchFamily="18" charset="0"/>
                <a:cs typeface="Times New Roman" panose="02020603050405020304" pitchFamily="18" charset="0"/>
              </a:rPr>
            </a:br>
            <a:endParaRPr lang="en-IN" sz="28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91" name="CustomShape 2"/>
          <p:cNvSpPr/>
          <p:nvPr/>
        </p:nvSpPr>
        <p:spPr>
          <a:xfrm>
            <a:off x="369900" y="2226420"/>
            <a:ext cx="8143740" cy="3261600"/>
          </a:xfrm>
          <a:prstGeom prst="rect">
            <a:avLst/>
          </a:prstGeom>
          <a:noFill/>
          <a:ln>
            <a:noFill/>
          </a:ln>
        </p:spPr>
        <p:style>
          <a:lnRef idx="0">
            <a:scrgbClr r="0" g="0" b="0"/>
          </a:lnRef>
          <a:fillRef idx="0">
            <a:scrgbClr r="0" g="0" b="0"/>
          </a:fillRef>
          <a:effectRef idx="0">
            <a:scrgbClr r="0" g="0" b="0"/>
          </a:effectRef>
          <a:fontRef idx="minor"/>
        </p:style>
      </p:sp>
      <p:sp>
        <p:nvSpPr>
          <p:cNvPr id="92" name="CustomShape 3"/>
          <p:cNvSpPr/>
          <p:nvPr/>
        </p:nvSpPr>
        <p:spPr>
          <a:xfrm>
            <a:off x="328295" y="1228090"/>
            <a:ext cx="8532495" cy="523811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Autofit/>
          </a:bodyPr>
          <a:lstStyle/>
          <a:p>
            <a:pPr algn="just">
              <a:lnSpc>
                <a:spcPct val="140000"/>
              </a:lnSpc>
            </a:pPr>
            <a:r>
              <a:rPr lang="en-IN" sz="2400" b="1" u="sng" strike="noStrike"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PAPER NAME</a:t>
            </a:r>
            <a:r>
              <a:rPr lang="en-IN" sz="2400" b="0" strike="noStrike"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sym typeface="+mn-ea"/>
              </a:rPr>
              <a:t>Venkatesh, Ede, G. Elizabeth Rani, Balasaraswathi Yugandher, Adiki Nithin Kumar, and Karnam Balaji. "</a:t>
            </a:r>
            <a:r>
              <a:rPr lang="en-US" sz="2400" b="1">
                <a:latin typeface="Times New Roman" panose="02020603050405020304" pitchFamily="18" charset="0"/>
                <a:cs typeface="Times New Roman" panose="02020603050405020304" pitchFamily="18" charset="0"/>
                <a:sym typeface="+mn-ea"/>
              </a:rPr>
              <a:t>An automated prediction of crop and fertilizer disease using Convolutional Neural Networks (CNN) </a:t>
            </a:r>
            <a:r>
              <a:rPr lang="en-US" sz="2400">
                <a:latin typeface="Times New Roman" panose="02020603050405020304" pitchFamily="18" charset="0"/>
                <a:cs typeface="Times New Roman" panose="02020603050405020304" pitchFamily="18" charset="0"/>
                <a:sym typeface="+mn-ea"/>
              </a:rPr>
              <a:t>2020."</a:t>
            </a:r>
            <a:endParaRPr lang="en-US" sz="2400">
              <a:latin typeface="Times New Roman" panose="02020603050405020304" pitchFamily="18" charset="0"/>
              <a:cs typeface="Times New Roman" panose="02020603050405020304" pitchFamily="18" charset="0"/>
            </a:endParaRPr>
          </a:p>
          <a:p>
            <a:pPr algn="just">
              <a:lnSpc>
                <a:spcPct val="140000"/>
              </a:lnSpc>
            </a:pPr>
            <a:r>
              <a:rPr lang="en-IN" sz="2400" b="1" u="sng"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PAPER DESCRIPTION : </a:t>
            </a:r>
          </a:p>
          <a:p>
            <a:pPr marL="285750" indent="-285750" algn="just">
              <a:lnSpc>
                <a:spcPct val="140000"/>
              </a:lnSpc>
              <a:buFont typeface="Wingdings" panose="05000000000000000000" charset="0"/>
              <a:buChar char="Ø"/>
            </a:pPr>
            <a:r>
              <a:rPr lang="en-IN" sz="2400" b="0" strike="noStrike" spc="-1" dirty="0">
                <a:latin typeface="Times New Roman" panose="02020603050405020304" pitchFamily="18" charset="0"/>
                <a:cs typeface="Times New Roman" panose="02020603050405020304" pitchFamily="18" charset="0"/>
              </a:rPr>
              <a:t>The OpenWeather API is used to get the live temperature and humidity</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of the respective locations and we need to enter the soil</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nutrition</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values to get a better crop recommendation. We have used</a:t>
            </a:r>
            <a:r>
              <a:rPr lang="en-US" altLang="en-IN" sz="2400" b="0" strike="noStrike" spc="-1" dirty="0">
                <a:latin typeface="Times New Roman" panose="02020603050405020304" pitchFamily="18" charset="0"/>
                <a:cs typeface="Times New Roman" panose="02020603050405020304" pitchFamily="18" charset="0"/>
              </a:rPr>
              <a:t> </a:t>
            </a:r>
            <a:r>
              <a:rPr lang="en-IN" sz="2400" b="0" strike="noStrike" spc="-1" dirty="0">
                <a:latin typeface="Times New Roman" panose="02020603050405020304" pitchFamily="18" charset="0"/>
                <a:cs typeface="Times New Roman" panose="02020603050405020304" pitchFamily="18" charset="0"/>
              </a:rPr>
              <a:t>Resnet architecture for leaf disease prediction.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C9E7B-903B-481D-93EF-86425B7BAB68}" type="slidenum">
              <a:rPr lang="en-US" smtClean="0"/>
              <a:pPr/>
              <a:t>9</a:t>
            </a:fld>
            <a:endParaRPr lang="en-US"/>
          </a:p>
        </p:txBody>
      </p:sp>
      <p:graphicFrame>
        <p:nvGraphicFramePr>
          <p:cNvPr id="3" name="Table 2"/>
          <p:cNvGraphicFramePr/>
          <p:nvPr/>
        </p:nvGraphicFramePr>
        <p:xfrm>
          <a:off x="277495" y="678815"/>
          <a:ext cx="8532495" cy="6125845"/>
        </p:xfrm>
        <a:graphic>
          <a:graphicData uri="http://schemas.openxmlformats.org/drawingml/2006/table">
            <a:tbl>
              <a:tblPr firstRow="1" bandRow="1">
                <a:tableStyleId>{5C22544A-7EE6-4342-B048-85BDC9FD1C3A}</a:tableStyleId>
              </a:tblPr>
              <a:tblGrid>
                <a:gridCol w="1963420"/>
                <a:gridCol w="975995"/>
                <a:gridCol w="3346450"/>
                <a:gridCol w="2246630"/>
              </a:tblGrid>
              <a:tr h="365760">
                <a:tc>
                  <a:txBody>
                    <a:bodyPr/>
                    <a:lstStyle/>
                    <a:p>
                      <a:pPr algn="ctr">
                        <a:buNone/>
                      </a:pPr>
                      <a:r>
                        <a:rPr lang="en-US" sz="1800"/>
                        <a:t>Paper Name</a:t>
                      </a:r>
                    </a:p>
                  </a:txBody>
                  <a:tcPr/>
                </a:tc>
                <a:tc>
                  <a:txBody>
                    <a:bodyPr/>
                    <a:lstStyle/>
                    <a:p>
                      <a:pPr algn="ctr">
                        <a:buNone/>
                      </a:pPr>
                      <a:r>
                        <a:rPr lang="en-US" sz="1800"/>
                        <a:t>YEAR</a:t>
                      </a:r>
                    </a:p>
                  </a:txBody>
                  <a:tcPr/>
                </a:tc>
                <a:tc>
                  <a:txBody>
                    <a:bodyPr/>
                    <a:lstStyle/>
                    <a:p>
                      <a:pPr algn="ctr">
                        <a:buNone/>
                      </a:pPr>
                      <a:r>
                        <a:rPr lang="en-US" sz="1800"/>
                        <a:t>MERITS</a:t>
                      </a:r>
                    </a:p>
                  </a:txBody>
                  <a:tcPr/>
                </a:tc>
                <a:tc>
                  <a:txBody>
                    <a:bodyPr/>
                    <a:lstStyle/>
                    <a:p>
                      <a:pPr algn="ctr">
                        <a:buNone/>
                      </a:pPr>
                      <a:r>
                        <a:rPr lang="en-US" sz="1800"/>
                        <a:t>DEMERITS</a:t>
                      </a:r>
                    </a:p>
                  </a:txBody>
                  <a:tcPr/>
                </a:tc>
              </a:tr>
              <a:tr h="1463040">
                <a:tc>
                  <a:txBody>
                    <a:bodyPr/>
                    <a:lstStyle/>
                    <a:p>
                      <a:pPr algn="l">
                        <a:buNone/>
                      </a:pPr>
                      <a:r>
                        <a:rPr lang="en-US" sz="1800" b="1">
                          <a:latin typeface="Times New Roman" panose="02020603050405020304" pitchFamily="18" charset="0"/>
                          <a:cs typeface="Times New Roman" panose="02020603050405020304" pitchFamily="18" charset="0"/>
                          <a:sym typeface="+mn-ea"/>
                        </a:rPr>
                        <a:t>Fertilizers recommendation system for disease prediction in tree leave</a:t>
                      </a:r>
                    </a:p>
                  </a:txBody>
                  <a:tcPr/>
                </a:tc>
                <a:tc>
                  <a:txBody>
                    <a:bodyPr/>
                    <a:lstStyle/>
                    <a:p>
                      <a:pPr>
                        <a:buNone/>
                      </a:pPr>
                      <a:r>
                        <a:rPr lang="en-US" sz="1800"/>
                        <a:t>2019</a:t>
                      </a:r>
                    </a:p>
                  </a:txBody>
                  <a:tcPr/>
                </a:tc>
                <a:tc>
                  <a:txBody>
                    <a:bodyPr/>
                    <a:lstStyle/>
                    <a:p>
                      <a:pPr>
                        <a:buNone/>
                      </a:pPr>
                      <a:r>
                        <a:rPr lang="en-US" sz="1800">
                          <a:latin typeface="Times New Roman" panose="02020603050405020304" pitchFamily="18" charset="0"/>
                          <a:cs typeface="Times New Roman" panose="02020603050405020304" pitchFamily="18" charset="0"/>
                          <a:sym typeface="+mn-ea"/>
                        </a:rPr>
                        <a:t>F-Measure for CNN is 0.7and 0.8 for SVM, the accuracy of identification of leaf disease of CNN is 0.6 and SVM is 0.8</a:t>
                      </a:r>
                      <a:endParaRPr lang="en-US" sz="1800">
                        <a:latin typeface="Times New Roman" panose="02020603050405020304" pitchFamily="18" charset="0"/>
                        <a:cs typeface="Times New Roman" panose="02020603050405020304" pitchFamily="18" charset="0"/>
                      </a:endParaRPr>
                    </a:p>
                    <a:p>
                      <a:pPr>
                        <a:buNone/>
                      </a:pPr>
                      <a:endParaRPr lang="en-US" sz="1800">
                        <a:latin typeface="Times New Roman" panose="02020603050405020304" pitchFamily="18" charset="0"/>
                        <a:cs typeface="Times New Roman" panose="02020603050405020304" pitchFamily="18" charset="0"/>
                      </a:endParaRPr>
                    </a:p>
                  </a:txBody>
                  <a:tcPr/>
                </a:tc>
                <a:tc>
                  <a:txBody>
                    <a:bodyPr/>
                    <a:lstStyle/>
                    <a:p>
                      <a:pPr algn="l">
                        <a:buNone/>
                      </a:pPr>
                      <a:r>
                        <a:rPr lang="en-US" sz="1800">
                          <a:latin typeface="Times New Roman" panose="02020603050405020304" pitchFamily="18" charset="0"/>
                          <a:cs typeface="Times New Roman" panose="02020603050405020304" pitchFamily="18" charset="0"/>
                          <a:sym typeface="+mn-ea"/>
                        </a:rPr>
                        <a:t>Various segmentation algorithms can be implemented to improve accuracy.</a:t>
                      </a:r>
                    </a:p>
                  </a:txBody>
                  <a:tcPr/>
                </a:tc>
              </a:tr>
              <a:tr h="2011680">
                <a:tc>
                  <a:txBody>
                    <a:bodyPr/>
                    <a:lstStyle/>
                    <a:p>
                      <a:pPr>
                        <a:buNone/>
                      </a:pPr>
                      <a:r>
                        <a:rPr lang="en-US" sz="1800" b="1">
                          <a:latin typeface="Times New Roman" panose="02020603050405020304" pitchFamily="18" charset="0"/>
                          <a:cs typeface="Times New Roman" panose="02020603050405020304" pitchFamily="18" charset="0"/>
                          <a:sym typeface="+mn-ea"/>
                        </a:rPr>
                        <a:t>An improved deep learning model for plant disease detection</a:t>
                      </a:r>
                    </a:p>
                  </a:txBody>
                  <a:tcPr/>
                </a:tc>
                <a:tc>
                  <a:txBody>
                    <a:bodyPr/>
                    <a:lstStyle/>
                    <a:p>
                      <a:pPr>
                        <a:buNone/>
                      </a:pPr>
                      <a:r>
                        <a:rPr lang="en-US" sz="1800"/>
                        <a:t>2020</a:t>
                      </a:r>
                    </a:p>
                  </a:txBody>
                  <a:tcPr/>
                </a:tc>
                <a:tc>
                  <a:txBody>
                    <a:bodyPr/>
                    <a:lstStyle/>
                    <a:p>
                      <a:pPr>
                        <a:buNone/>
                      </a:pPr>
                      <a:r>
                        <a:rPr lang="en-US" sz="1800">
                          <a:solidFill>
                            <a:schemeClr val="tx1"/>
                          </a:solidFill>
                          <a:latin typeface="Times New Roman" panose="02020603050405020304" pitchFamily="18" charset="0"/>
                          <a:cs typeface="Times New Roman" panose="02020603050405020304" pitchFamily="18" charset="0"/>
                          <a:sym typeface="+mn-ea"/>
                        </a:rPr>
                        <a:t>The CNN has achieved an accuracy of 95.48. Used model has high rate along with better recognition of diseases.</a:t>
                      </a:r>
                      <a:endParaRPr lang="en-US" sz="1800">
                        <a:solidFill>
                          <a:schemeClr val="tx1"/>
                        </a:solidFill>
                        <a:latin typeface="Times New Roman" panose="02020603050405020304" pitchFamily="18" charset="0"/>
                        <a:cs typeface="Times New Roman" panose="02020603050405020304" pitchFamily="18" charset="0"/>
                      </a:endParaRPr>
                    </a:p>
                    <a:p>
                      <a:pPr>
                        <a:buNone/>
                      </a:pPr>
                      <a:endParaRPr lang="en-US" sz="180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US" sz="1800">
                          <a:solidFill>
                            <a:schemeClr val="tx1"/>
                          </a:solidFill>
                          <a:latin typeface="Times New Roman" panose="02020603050405020304" pitchFamily="18" charset="0"/>
                          <a:cs typeface="Times New Roman" panose="02020603050405020304" pitchFamily="18" charset="0"/>
                          <a:sym typeface="+mn-ea"/>
                        </a:rPr>
                        <a:t>Images in the dataset are very less.Train a dataset for at long time.</a:t>
                      </a:r>
                    </a:p>
                  </a:txBody>
                  <a:tcPr/>
                </a:tc>
              </a:tr>
              <a:tr h="2285365">
                <a:tc>
                  <a:txBody>
                    <a:bodyPr/>
                    <a:lstStyle/>
                    <a:p>
                      <a:pPr>
                        <a:buNone/>
                      </a:pPr>
                      <a:r>
                        <a:rPr lang="en-US" sz="1800" b="1">
                          <a:latin typeface="Times New Roman" panose="02020603050405020304" pitchFamily="18" charset="0"/>
                          <a:cs typeface="Times New Roman" panose="02020603050405020304" pitchFamily="18" charset="0"/>
                          <a:sym typeface="+mn-ea"/>
                        </a:rPr>
                        <a:t>An automated prediction of crop and fertilizer disease using Convolutional Neural Networks (CNN)</a:t>
                      </a:r>
                      <a:r>
                        <a:rPr lang="en-US" sz="1800">
                          <a:latin typeface="Times New Roman" panose="02020603050405020304" pitchFamily="18" charset="0"/>
                          <a:cs typeface="Times New Roman" panose="02020603050405020304" pitchFamily="18" charset="0"/>
                          <a:sym typeface="+mn-ea"/>
                        </a:rPr>
                        <a:t>.</a:t>
                      </a:r>
                    </a:p>
                  </a:txBody>
                  <a:tcPr/>
                </a:tc>
                <a:tc>
                  <a:txBody>
                    <a:bodyPr/>
                    <a:lstStyle/>
                    <a:p>
                      <a:pPr>
                        <a:buNone/>
                      </a:pPr>
                      <a:r>
                        <a:rPr lang="en-US" sz="1800"/>
                        <a:t>2020</a:t>
                      </a:r>
                    </a:p>
                  </a:txBody>
                  <a:tcPr/>
                </a:tc>
                <a:tc>
                  <a:txBody>
                    <a:bodyPr/>
                    <a:lstStyle/>
                    <a:p>
                      <a:pPr>
                        <a:buNone/>
                      </a:pPr>
                      <a:r>
                        <a:rPr lang="en-US" sz="1800">
                          <a:latin typeface="Times New Roman" panose="02020603050405020304" pitchFamily="18" charset="0"/>
                          <a:cs typeface="Times New Roman" panose="02020603050405020304" pitchFamily="18" charset="0"/>
                          <a:sym typeface="+mn-ea"/>
                        </a:rPr>
                        <a:t>Best accuracy of 99.09% other models who have done the crop recommendation have the accuracy in the range between 92 to 96%.</a:t>
                      </a:r>
                      <a:endParaRPr lang="en-US" sz="1800">
                        <a:latin typeface="Times New Roman" panose="02020603050405020304" pitchFamily="18" charset="0"/>
                        <a:cs typeface="Times New Roman" panose="02020603050405020304" pitchFamily="18" charset="0"/>
                      </a:endParaRPr>
                    </a:p>
                    <a:p>
                      <a:pPr>
                        <a:buNone/>
                      </a:pPr>
                      <a:endParaRPr lang="en-US" sz="1800">
                        <a:latin typeface="Times New Roman" panose="02020603050405020304" pitchFamily="18" charset="0"/>
                        <a:cs typeface="Times New Roman" panose="02020603050405020304" pitchFamily="18" charset="0"/>
                      </a:endParaRPr>
                    </a:p>
                  </a:txBody>
                  <a:tcPr/>
                </a:tc>
                <a:tc>
                  <a:txBody>
                    <a:bodyPr/>
                    <a:lstStyle/>
                    <a:p>
                      <a:pPr>
                        <a:buNone/>
                      </a:pPr>
                      <a:r>
                        <a:rPr lang="en-US" sz="1800">
                          <a:latin typeface="Times New Roman" panose="02020603050405020304" pitchFamily="18" charset="0"/>
                          <a:cs typeface="Times New Roman" panose="02020603050405020304" pitchFamily="18" charset="0"/>
                          <a:sym typeface="+mn-ea"/>
                        </a:rPr>
                        <a:t>More time to take for train the dataset.We should feed n number of dataset for traing process.</a:t>
                      </a:r>
                    </a:p>
                  </a:txBody>
                  <a:tcPr/>
                </a:tc>
              </a:tr>
            </a:tbl>
          </a:graphicData>
        </a:graphic>
      </p:graphicFrame>
      <p:sp>
        <p:nvSpPr>
          <p:cNvPr id="4" name="Text Box 3"/>
          <p:cNvSpPr txBox="1"/>
          <p:nvPr/>
        </p:nvSpPr>
        <p:spPr>
          <a:xfrm>
            <a:off x="535305" y="103505"/>
            <a:ext cx="7890510" cy="953135"/>
          </a:xfrm>
          <a:prstGeom prst="rect">
            <a:avLst/>
          </a:prstGeom>
          <a:noFill/>
        </p:spPr>
        <p:txBody>
          <a:bodyPr wrap="square" rtlCol="0">
            <a:spAutoFit/>
          </a:bodyPr>
          <a:lstStyle/>
          <a:p>
            <a:pPr algn="ctr"/>
            <a:r>
              <a:rPr lang="en-IN" sz="2800" b="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sym typeface="+mn-ea"/>
              </a:rPr>
              <a:t>ANALYSIS OF LITERATURE REVIEW </a:t>
            </a:r>
            <a:endParaRPr lang="en-IN" sz="2800" b="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1869</Words>
  <Application>Microsoft Office PowerPoint</Application>
  <PresentationFormat>On-screen Show (4:3)</PresentationFormat>
  <Paragraphs>204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Fertilizers Recommendation For fruits Disease Prediction</vt:lpstr>
      <vt:lpstr>Agenda</vt:lpstr>
      <vt:lpstr>Abstract</vt:lpstr>
      <vt:lpstr>Introduction</vt:lpstr>
      <vt:lpstr>Continue... </vt:lpstr>
      <vt:lpstr>PowerPoint Presentation</vt:lpstr>
      <vt:lpstr>PowerPoint Presentation</vt:lpstr>
      <vt:lpstr>PowerPoint Presentation</vt:lpstr>
      <vt:lpstr>PowerPoint Presentation</vt:lpstr>
      <vt:lpstr>Objectives</vt:lpstr>
      <vt:lpstr>Problem Statement</vt:lpstr>
      <vt:lpstr>YOLO (You Only Look Once) Algorithm  </vt:lpstr>
      <vt:lpstr>Continue...</vt:lpstr>
      <vt:lpstr>Architecture diagram</vt:lpstr>
      <vt:lpstr>Modules</vt:lpstr>
      <vt:lpstr>Module - 1  </vt:lpstr>
      <vt:lpstr>Module - 2</vt:lpstr>
      <vt:lpstr>Continue...</vt:lpstr>
      <vt:lpstr>PowerPoint Presentation</vt:lpstr>
      <vt:lpstr>Continue...</vt:lpstr>
      <vt:lpstr>PowerPoint Presentation</vt:lpstr>
      <vt:lpstr>PowerPoint Presentation</vt:lpstr>
      <vt:lpstr>PowerPoint Presentation</vt:lpstr>
      <vt:lpstr>PowerPoint Presentation</vt:lpstr>
      <vt:lpstr>PowerPoint Presentation</vt:lpstr>
      <vt:lpstr>Conclusion</vt:lpstr>
      <vt:lpstr>Reference works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COURSE MANAGEMENT SYSTEM</dc:title>
  <dc:creator>ELCOT</dc:creator>
  <cp:lastModifiedBy>Bala</cp:lastModifiedBy>
  <cp:revision>123</cp:revision>
  <dcterms:created xsi:type="dcterms:W3CDTF">2022-05-26T13:20:00Z</dcterms:created>
  <dcterms:modified xsi:type="dcterms:W3CDTF">2023-04-24T17:53:57Z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A535AC41939542FAA42A3D715D9BC4DF</vt:lpwstr>
  </property>
  <property fmtid="{D5CDD505-2E9C-101B-9397-08002B2CF9AE}" pid="3" name="KSOProductBuildVer">
    <vt:lpwstr>1033-11.2.0.11516</vt:lpwstr>
  </property>
</Properties>
</file>