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63" r:id="rId3"/>
    <p:sldId id="439" r:id="rId4"/>
    <p:sldId id="257" r:id="rId5"/>
    <p:sldId id="401" r:id="rId6"/>
    <p:sldId id="402" r:id="rId7"/>
    <p:sldId id="396" r:id="rId8"/>
    <p:sldId id="404" r:id="rId9"/>
    <p:sldId id="336" r:id="rId10"/>
    <p:sldId id="359" r:id="rId11"/>
    <p:sldId id="364" r:id="rId12"/>
    <p:sldId id="369" r:id="rId13"/>
    <p:sldId id="447" r:id="rId14"/>
    <p:sldId id="451" r:id="rId15"/>
    <p:sldId id="440" r:id="rId16"/>
    <p:sldId id="356" r:id="rId17"/>
    <p:sldId id="441" r:id="rId18"/>
    <p:sldId id="442" r:id="rId19"/>
    <p:sldId id="443" r:id="rId20"/>
    <p:sldId id="445" r:id="rId21"/>
    <p:sldId id="449" r:id="rId22"/>
    <p:sldId id="450" r:id="rId23"/>
    <p:sldId id="421" r:id="rId24"/>
    <p:sldId id="423" r:id="rId25"/>
    <p:sldId id="448" r:id="rId26"/>
    <p:sldId id="407"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p:scale>
          <a:sx n="70" d="100"/>
          <a:sy n="70" d="100"/>
        </p:scale>
        <p:origin x="-1410" y="-72"/>
      </p:cViewPr>
      <p:guideLst>
        <p:guide orient="horz" pos="2156"/>
        <p:guide pos="292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5/18/2023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399914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5/18/2023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extLst>
      <p:ext uri="{BB962C8B-B14F-4D97-AF65-F5344CB8AC3E}">
        <p14:creationId xmlns:p14="http://schemas.microsoft.com/office/powerpoint/2010/main" val="219957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73A841A-6EB6-4F47-9F88-5A1E5D12F62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A841A-6EB6-4F47-9F88-5A1E5D12F62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A841A-6EB6-4F47-9F88-5A1E5D12F62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3A841A-6EB6-4F47-9F88-5A1E5D12F62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3A841A-6EB6-4F47-9F88-5A1E5D12F62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A841A-6EB6-4F47-9F88-5A1E5D12F621}" type="datetimeFigureOut">
              <a:rPr lang="en-US" smtClean="0"/>
              <a:pPr/>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3A841A-6EB6-4F47-9F88-5A1E5D12F621}"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3A841A-6EB6-4F47-9F88-5A1E5D12F621}" type="datetimeFigureOut">
              <a:rPr lang="en-US" smtClean="0"/>
              <a:pPr/>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3A841A-6EB6-4F47-9F88-5A1E5D12F621}" type="datetimeFigureOut">
              <a:rPr lang="en-US" smtClean="0"/>
              <a:pPr/>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A841A-6EB6-4F47-9F88-5A1E5D12F621}" type="datetimeFigureOut">
              <a:rPr lang="en-US" smtClean="0"/>
              <a:pPr/>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A841A-6EB6-4F47-9F88-5A1E5D12F621}"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A841A-6EB6-4F47-9F88-5A1E5D12F621}" type="datetimeFigureOut">
              <a:rPr lang="en-US" smtClean="0"/>
              <a:pPr/>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C9E7B-903B-481D-93EF-86425B7BAB68}"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A841A-6EB6-4F47-9F88-5A1E5D12F621}" type="datetimeFigureOut">
              <a:rPr lang="en-US" smtClean="0"/>
              <a:pPr/>
              <a:t>5/18/2023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C9E7B-903B-481D-93EF-86425B7BAB6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8515" y="404495"/>
            <a:ext cx="7750810" cy="2143125"/>
          </a:xfrm>
        </p:spPr>
        <p:txBody>
          <a:bodyPr>
            <a:normAutofit fontScale="90000"/>
          </a:bodyPr>
          <a:lstStyle/>
          <a:p>
            <a:r>
              <a:rPr lang="en-IN" sz="2800" b="1" dirty="0" smtClean="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AI BASED FRUIT FRESHNESS IDENTIFICATION AND DISEASE PREDICTION USING</a:t>
            </a:r>
            <a:br>
              <a:rPr lang="en-IN" sz="2800" b="1" dirty="0" smtClean="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IN" sz="2800" b="1" dirty="0" smtClean="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AUTONOMOUS DRONE</a:t>
            </a:r>
            <a:br>
              <a:rPr lang="en-IN" sz="2800" b="1" dirty="0" smtClean="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altLang="en-US" sz="2800" dirty="0" smtClean="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r>
            <a:br>
              <a:rPr lang="en-US" altLang="en-US" sz="2800" dirty="0" smtClean="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US" altLang="en-US" sz="2800" dirty="0">
              <a:solidFill>
                <a:srgbClr val="C0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a:t>
            </a:fld>
            <a:endParaRPr lang="en-US"/>
          </a:p>
        </p:txBody>
      </p:sp>
      <p:sp>
        <p:nvSpPr>
          <p:cNvPr id="5" name="Subtitle 2"/>
          <p:cNvSpPr txBox="1">
            <a:spLocks/>
          </p:cNvSpPr>
          <p:nvPr/>
        </p:nvSpPr>
        <p:spPr>
          <a:xfrm>
            <a:off x="575481" y="2057400"/>
            <a:ext cx="8101042" cy="450912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825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altLang="en-IN" b="1"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GAJALAXMI S                                (420419104019)      </a:t>
            </a:r>
            <a:endParaRPr lang="en-US" altLang="en-IN" b="1" dirty="0" smtClean="0">
              <a:solidFill>
                <a:schemeClr val="tx1"/>
              </a:solidFill>
              <a:latin typeface="Times New Roman" panose="02020603050405020304" pitchFamily="18" charset="0"/>
              <a:cs typeface="Times New Roman" panose="02020603050405020304" pitchFamily="18" charset="0"/>
            </a:endParaRPr>
          </a:p>
          <a:p>
            <a:pPr algn="l"/>
            <a:r>
              <a:rPr lang="en-US" b="1" dirty="0" smtClean="0">
                <a:solidFill>
                  <a:schemeClr val="tx1"/>
                </a:solidFill>
                <a:latin typeface="Times New Roman" panose="02020603050405020304" pitchFamily="18" charset="0"/>
                <a:cs typeface="Times New Roman" panose="02020603050405020304" pitchFamily="18" charset="0"/>
              </a:rPr>
              <a:t>      JYOTHISRI P                                   (420419104024)</a:t>
            </a:r>
          </a:p>
          <a:p>
            <a:pPr algn="l"/>
            <a:r>
              <a:rPr lang="en-US" b="1" dirty="0" smtClean="0">
                <a:solidFill>
                  <a:schemeClr val="tx1"/>
                </a:solidFill>
                <a:latin typeface="Times New Roman" panose="02020603050405020304" pitchFamily="18" charset="0"/>
                <a:cs typeface="Times New Roman" panose="02020603050405020304" pitchFamily="18" charset="0"/>
              </a:rPr>
              <a:t>      KALAIVANI A                                  (420419104025)</a:t>
            </a:r>
          </a:p>
          <a:p>
            <a:r>
              <a:rPr lang="en-US" altLang="en-US" sz="4000" b="1" dirty="0" smtClean="0">
                <a:solidFill>
                  <a:schemeClr val="tx1"/>
                </a:solidFill>
                <a:latin typeface="Times New Roman" panose="02020603050405020304" pitchFamily="18" charset="0"/>
                <a:cs typeface="Times New Roman" panose="02020603050405020304" pitchFamily="18" charset="0"/>
              </a:rPr>
              <a:t>Guide Name,</a:t>
            </a:r>
            <a:endParaRPr lang="en-US" altLang="en-US" sz="4800" b="1" dirty="0" smtClean="0">
              <a:solidFill>
                <a:schemeClr val="tx1"/>
              </a:solidFill>
              <a:latin typeface="Times New Roman" panose="02020603050405020304" pitchFamily="18" charset="0"/>
              <a:cs typeface="Times New Roman" panose="02020603050405020304" pitchFamily="18" charset="0"/>
            </a:endParaRPr>
          </a:p>
          <a:p>
            <a:r>
              <a:rPr lang="en-US" sz="3600" dirty="0" smtClean="0">
                <a:solidFill>
                  <a:schemeClr val="tx1"/>
                </a:solidFill>
                <a:latin typeface="Times New Roman" panose="02020603050405020304" pitchFamily="18" charset="0"/>
                <a:cs typeface="Times New Roman" panose="02020603050405020304" pitchFamily="18" charset="0"/>
              </a:rPr>
              <a:t>Mr. K. </a:t>
            </a:r>
            <a:r>
              <a:rPr lang="en-US" sz="3600" dirty="0" err="1" smtClean="0">
                <a:solidFill>
                  <a:schemeClr val="tx1"/>
                </a:solidFill>
                <a:latin typeface="Times New Roman" panose="02020603050405020304" pitchFamily="18" charset="0"/>
                <a:cs typeface="Times New Roman" panose="02020603050405020304" pitchFamily="18" charset="0"/>
              </a:rPr>
              <a:t>Prasanna</a:t>
            </a:r>
            <a:r>
              <a:rPr lang="en-US" sz="3600" dirty="0" smtClean="0">
                <a:solidFill>
                  <a:schemeClr val="tx1"/>
                </a:solidFill>
                <a:latin typeface="Times New Roman" panose="02020603050405020304" pitchFamily="18" charset="0"/>
                <a:cs typeface="Times New Roman" panose="02020603050405020304" pitchFamily="18" charset="0"/>
              </a:rPr>
              <a:t> Kumar,</a:t>
            </a:r>
          </a:p>
          <a:p>
            <a:r>
              <a:rPr lang="en-US" sz="3600" dirty="0" smtClean="0">
                <a:solidFill>
                  <a:schemeClr val="tx1"/>
                </a:solidFill>
                <a:latin typeface="Times New Roman" panose="02020603050405020304" pitchFamily="18" charset="0"/>
                <a:cs typeface="Times New Roman" panose="02020603050405020304" pitchFamily="18" charset="0"/>
              </a:rPr>
              <a:t>    Assistant Professor / CSE</a:t>
            </a:r>
          </a:p>
          <a:p>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err="1" smtClean="0">
                <a:solidFill>
                  <a:schemeClr val="tx1"/>
                </a:solidFill>
                <a:latin typeface="Times New Roman" panose="02020603050405020304" pitchFamily="18" charset="0"/>
                <a:cs typeface="Times New Roman" panose="02020603050405020304" pitchFamily="18" charset="0"/>
              </a:rPr>
              <a:t>Adhiparasakthi</a:t>
            </a:r>
            <a:r>
              <a:rPr lang="en-US" sz="3600" dirty="0" smtClean="0">
                <a:solidFill>
                  <a:schemeClr val="tx1"/>
                </a:solidFill>
                <a:latin typeface="Times New Roman" panose="02020603050405020304" pitchFamily="18" charset="0"/>
                <a:cs typeface="Times New Roman" panose="02020603050405020304" pitchFamily="18" charset="0"/>
              </a:rPr>
              <a:t> Engineering College </a:t>
            </a:r>
            <a:r>
              <a:rPr lang="en-US" sz="3600" dirty="0" err="1" smtClean="0">
                <a:solidFill>
                  <a:schemeClr val="tx1"/>
                </a:solidFill>
                <a:latin typeface="Times New Roman" panose="02020603050405020304" pitchFamily="18" charset="0"/>
                <a:cs typeface="Times New Roman" panose="02020603050405020304" pitchFamily="18" charset="0"/>
              </a:rPr>
              <a:t>Melmaruvathur</a:t>
            </a:r>
            <a:r>
              <a:rPr lang="en-US" altLang="en-US" sz="4100" dirty="0" smtClean="0">
                <a:solidFill>
                  <a:schemeClr val="tx1"/>
                </a:solidFill>
                <a:latin typeface="Times New Roman" panose="02020603050405020304" pitchFamily="18" charset="0"/>
                <a:cs typeface="Times New Roman" panose="02020603050405020304" pitchFamily="18" charset="0"/>
              </a:rPr>
              <a:t> </a:t>
            </a:r>
            <a:r>
              <a:rPr lang="en-US" altLang="en-US" sz="3600" dirty="0" smtClean="0">
                <a:solidFill>
                  <a:schemeClr val="tx1"/>
                </a:solidFill>
                <a:latin typeface="Times New Roman" panose="02020603050405020304" pitchFamily="18" charset="0"/>
                <a:cs typeface="Times New Roman" panose="02020603050405020304" pitchFamily="18" charset="0"/>
              </a:rPr>
              <a:t/>
            </a:r>
            <a:br>
              <a:rPr lang="en-US" altLang="en-US" sz="3600" dirty="0" smtClean="0">
                <a:solidFill>
                  <a:schemeClr val="tx1"/>
                </a:solidFill>
                <a:latin typeface="Times New Roman" panose="02020603050405020304" pitchFamily="18" charset="0"/>
                <a:cs typeface="Times New Roman" panose="02020603050405020304" pitchFamily="18" charset="0"/>
              </a:rPr>
            </a:br>
            <a:r>
              <a:rPr lang="en-US" altLang="en-US" sz="3600"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457200" y="1223010"/>
            <a:ext cx="8229600" cy="5359400"/>
          </a:xfrm>
        </p:spPr>
        <p:txBody>
          <a:bodyPr>
            <a:noAutofit/>
          </a:bodyPr>
          <a:lstStyle/>
          <a:p>
            <a:pPr marL="0" indent="0" algn="just">
              <a:lnSpc>
                <a:spcPct val="160000"/>
              </a:lnSpc>
              <a:buFont typeface="Wingdings" panose="05000000000000000000" charset="0"/>
              <a:buNone/>
            </a:pPr>
            <a:r>
              <a:rPr lang="en-US" sz="2400" b="1" u="sng" dirty="0">
                <a:latin typeface="Times New Roman" panose="02020603050405020304" pitchFamily="18" charset="0"/>
                <a:cs typeface="Times New Roman" panose="02020603050405020304" pitchFamily="18" charset="0"/>
              </a:rPr>
              <a:t>STATEMENT 1</a:t>
            </a:r>
          </a:p>
          <a:p>
            <a:pPr algn="just">
              <a:lnSpc>
                <a:spcPct val="16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Collect a dataset of images of healthy and diseased </a:t>
            </a:r>
            <a:r>
              <a:rPr lang="en-US" sz="2400" dirty="0" smtClean="0">
                <a:latin typeface="Times New Roman" panose="02020603050405020304" pitchFamily="18" charset="0"/>
                <a:cs typeface="Times New Roman" panose="02020603050405020304" pitchFamily="18" charset="0"/>
              </a:rPr>
              <a:t>fruits .</a:t>
            </a:r>
            <a:endParaRPr lang="en-US" sz="2400" dirty="0">
              <a:latin typeface="Times New Roman" panose="02020603050405020304" pitchFamily="18" charset="0"/>
              <a:cs typeface="Times New Roman" panose="02020603050405020304" pitchFamily="18" charset="0"/>
            </a:endParaRPr>
          </a:p>
          <a:p>
            <a:pPr marL="0" indent="0" algn="just">
              <a:lnSpc>
                <a:spcPct val="160000"/>
              </a:lnSpc>
              <a:buFont typeface="Wingdings" panose="05000000000000000000" charset="0"/>
              <a:buNone/>
            </a:pPr>
            <a:r>
              <a:rPr lang="en-US" sz="2400" b="1" u="sng" dirty="0">
                <a:latin typeface="Times New Roman" panose="02020603050405020304" pitchFamily="18" charset="0"/>
                <a:cs typeface="Times New Roman" panose="02020603050405020304" pitchFamily="18" charset="0"/>
                <a:sym typeface="+mn-ea"/>
              </a:rPr>
              <a:t>STATEMENT 2</a:t>
            </a:r>
            <a:endParaRPr lang="en-US" sz="24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use the collected dataset to train a YOLOv5 model for detecting </a:t>
            </a:r>
            <a:r>
              <a:rPr lang="en-US" sz="2400" dirty="0" smtClean="0">
                <a:latin typeface="Times New Roman" panose="02020603050405020304" pitchFamily="18" charset="0"/>
                <a:cs typeface="Times New Roman" panose="02020603050405020304" pitchFamily="18" charset="0"/>
              </a:rPr>
              <a:t>fruits </a:t>
            </a:r>
            <a:r>
              <a:rPr lang="en-US" sz="2400" dirty="0">
                <a:latin typeface="Times New Roman" panose="02020603050405020304" pitchFamily="18" charset="0"/>
                <a:cs typeface="Times New Roman" panose="02020603050405020304" pitchFamily="18" charset="0"/>
              </a:rPr>
              <a:t>diseases in images.</a:t>
            </a:r>
          </a:p>
          <a:p>
            <a:pPr marL="0" indent="0" algn="just">
              <a:lnSpc>
                <a:spcPct val="160000"/>
              </a:lnSpc>
              <a:buFont typeface="Wingdings" panose="05000000000000000000" charset="0"/>
              <a:buNone/>
            </a:pPr>
            <a:r>
              <a:rPr lang="en-US" sz="2400" b="1" u="sng" dirty="0">
                <a:latin typeface="Times New Roman" panose="02020603050405020304" pitchFamily="18" charset="0"/>
                <a:cs typeface="Times New Roman" panose="02020603050405020304" pitchFamily="18" charset="0"/>
                <a:sym typeface="+mn-ea"/>
              </a:rPr>
              <a:t>STATEMENT 3</a:t>
            </a:r>
            <a:endParaRPr lang="en-US" sz="2400" b="1" u="sng"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develop a fertilizer recommendation system.</a:t>
            </a: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980123"/>
            <a:ext cx="8229600" cy="1143000"/>
          </a:xfrm>
        </p:spPr>
        <p:txBody>
          <a:bodyPr>
            <a:normAutofit fontScale="90000"/>
          </a:bodyPr>
          <a:lstStyle/>
          <a:p>
            <a:r>
              <a:rPr lang="en-IN" sz="3110" b="1" dirty="0" smtClean="0">
                <a:latin typeface="Times New Roman" panose="02020603050405020304" pitchFamily="18" charset="0"/>
                <a:cs typeface="Times New Roman" panose="02020603050405020304" pitchFamily="18" charset="0"/>
                <a:sym typeface="+mn-ea"/>
              </a:rPr>
              <a:t>YOLO (You Only Look Once)</a:t>
            </a:r>
            <a:r>
              <a:rPr lang="en-US" altLang="en-IN" sz="3110" b="1" dirty="0" smtClean="0">
                <a:latin typeface="Times New Roman" panose="02020603050405020304" pitchFamily="18" charset="0"/>
                <a:cs typeface="Times New Roman" panose="02020603050405020304" pitchFamily="18" charset="0"/>
                <a:sym typeface="+mn-ea"/>
              </a:rPr>
              <a:t> Algorithm</a:t>
            </a:r>
            <a:br>
              <a:rPr lang="en-US" altLang="en-IN" sz="3110" b="1" dirty="0" smtClean="0">
                <a:latin typeface="Times New Roman" panose="02020603050405020304" pitchFamily="18" charset="0"/>
                <a:cs typeface="Times New Roman" panose="02020603050405020304" pitchFamily="18" charset="0"/>
                <a:sym typeface="+mn-ea"/>
              </a:rPr>
            </a:br>
            <a:r>
              <a:rPr lang="en-US" sz="3110" dirty="0">
                <a:latin typeface="Times New Roman" panose="02020603050405020304" pitchFamily="18" charset="0"/>
                <a:cs typeface="Times New Roman" panose="02020603050405020304" pitchFamily="18" charset="0"/>
              </a:rPr>
              <a:t/>
            </a:r>
            <a:br>
              <a:rPr lang="en-US" sz="3110" dirty="0">
                <a:latin typeface="Times New Roman" panose="02020603050405020304" pitchFamily="18" charset="0"/>
                <a:cs typeface="Times New Roman" panose="02020603050405020304" pitchFamily="18" charset="0"/>
              </a:rPr>
            </a:br>
            <a:endParaRPr lang="en-US" sz="311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10000"/>
              </a:lnSpc>
              <a:buFont typeface="Wingdings" panose="05000000000000000000" pitchFamily="2" charset="2"/>
              <a:buChar char="Ø"/>
            </a:pPr>
            <a:r>
              <a:rPr lang="en-US" sz="2665" dirty="0">
                <a:latin typeface="Times New Roman" panose="02020603050405020304" pitchFamily="18" charset="0"/>
                <a:cs typeface="Times New Roman" panose="02020603050405020304" pitchFamily="18" charset="0"/>
                <a:sym typeface="+mn-ea"/>
              </a:rPr>
              <a:t>YOLO is a popular object detection algorithm that uses a single neural network to predict multiple bounding boxes and class probabilities in an image.</a:t>
            </a:r>
            <a:endParaRPr lang="en-US" sz="2665"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665" dirty="0">
                <a:latin typeface="Times New Roman" panose="02020603050405020304" pitchFamily="18" charset="0"/>
                <a:cs typeface="Times New Roman" panose="02020603050405020304" pitchFamily="18" charset="0"/>
                <a:sym typeface="+mn-ea"/>
              </a:rPr>
              <a:t> It can be trained on a large dataset of annotated images to recognize different objects and their locations within an image.</a:t>
            </a:r>
            <a:endParaRPr lang="en-US" sz="2665" dirty="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Ø"/>
            </a:pPr>
            <a:r>
              <a:rPr lang="en-US" sz="2665" dirty="0">
                <a:latin typeface="Times New Roman" panose="02020603050405020304" pitchFamily="18" charset="0"/>
                <a:cs typeface="Times New Roman" panose="02020603050405020304" pitchFamily="18" charset="0"/>
                <a:sym typeface="+mn-ea"/>
              </a:rPr>
              <a:t>To use YOLO for fertilizers recommendation and disease prediction, the drone would need to capture images of the </a:t>
            </a:r>
            <a:r>
              <a:rPr lang="en-US" sz="2665" dirty="0" smtClean="0">
                <a:latin typeface="Times New Roman" panose="02020603050405020304" pitchFamily="18" charset="0"/>
                <a:cs typeface="Times New Roman" panose="02020603050405020304" pitchFamily="18" charset="0"/>
                <a:sym typeface="+mn-ea"/>
              </a:rPr>
              <a:t>fruits </a:t>
            </a:r>
            <a:r>
              <a:rPr lang="en-US" sz="2665" dirty="0">
                <a:latin typeface="Times New Roman" panose="02020603050405020304" pitchFamily="18" charset="0"/>
                <a:cs typeface="Times New Roman" panose="02020603050405020304" pitchFamily="18" charset="0"/>
                <a:sym typeface="+mn-ea"/>
              </a:rPr>
              <a:t>from different angles and heights.</a:t>
            </a:r>
            <a:endParaRPr lang="en-US" sz="2665" dirty="0">
              <a:latin typeface="Times New Roman" panose="02020603050405020304" pitchFamily="18" charset="0"/>
              <a:cs typeface="Times New Roman" panose="02020603050405020304" pitchFamily="18" charset="0"/>
            </a:endParaRPr>
          </a:p>
          <a:p>
            <a:pPr algn="just">
              <a:lnSpc>
                <a:spcPct val="110000"/>
              </a:lnSpc>
            </a:pPr>
            <a:endParaRPr lang="en-US" sz="2665" dirty="0">
              <a:latin typeface="Times New Roman" panose="02020603050405020304" pitchFamily="18" charset="0"/>
              <a:cs typeface="Times New Roman" panose="02020603050405020304" pitchFamily="18" charset="0"/>
            </a:endParaRPr>
          </a:p>
          <a:p>
            <a:pPr algn="just">
              <a:lnSpc>
                <a:spcPct val="110000"/>
              </a:lnSpc>
            </a:pPr>
            <a:endParaRPr lang="en-US" sz="266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idx="1"/>
          </p:nvPr>
        </p:nvSpPr>
        <p:spPr/>
        <p:txBody>
          <a:bodyPr>
            <a:normAutofit/>
          </a:bodyPr>
          <a:lstStyle/>
          <a:p>
            <a:pPr algn="just">
              <a:lnSpc>
                <a:spcPct val="12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These images would then be fed into a </a:t>
            </a:r>
            <a:r>
              <a:rPr lang="en-US" sz="2400" dirty="0" smtClean="0">
                <a:latin typeface="Times New Roman" panose="02020603050405020304" pitchFamily="18" charset="0"/>
                <a:cs typeface="Times New Roman" panose="02020603050405020304" pitchFamily="18" charset="0"/>
                <a:sym typeface="+mn-ea"/>
              </a:rPr>
              <a:t>YOLOv5 </a:t>
            </a:r>
            <a:r>
              <a:rPr lang="en-US" sz="2400" dirty="0">
                <a:latin typeface="Times New Roman" panose="02020603050405020304" pitchFamily="18" charset="0"/>
                <a:cs typeface="Times New Roman" panose="02020603050405020304" pitchFamily="18" charset="0"/>
                <a:sym typeface="+mn-ea"/>
              </a:rPr>
              <a:t>model that has been trained on a dataset of annotated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images.</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sym typeface="+mn-ea"/>
              </a:rPr>
              <a:t>The </a:t>
            </a:r>
            <a:r>
              <a:rPr lang="en-US" sz="2400" dirty="0" smtClean="0">
                <a:latin typeface="Times New Roman" panose="02020603050405020304" pitchFamily="18" charset="0"/>
                <a:cs typeface="Times New Roman" panose="02020603050405020304" pitchFamily="18" charset="0"/>
                <a:sym typeface="+mn-ea"/>
              </a:rPr>
              <a:t>YOLOv5 </a:t>
            </a:r>
            <a:r>
              <a:rPr lang="en-US" sz="2400" dirty="0">
                <a:latin typeface="Times New Roman" panose="02020603050405020304" pitchFamily="18" charset="0"/>
                <a:cs typeface="Times New Roman" panose="02020603050405020304" pitchFamily="18" charset="0"/>
                <a:sym typeface="+mn-ea"/>
              </a:rPr>
              <a:t>model would be able to detect and identify different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features, such as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color, texture, and shape, and use this information to make recommendations for the appropriate type and amount of fertilizer to apply.</a:t>
            </a: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Architecture diagram</a:t>
            </a:r>
            <a:endParaRPr lang="en-US" dirty="0"/>
          </a:p>
        </p:txBody>
      </p:sp>
      <p:sp>
        <p:nvSpPr>
          <p:cNvPr id="4" name="Slide Number Placeholder 3"/>
          <p:cNvSpPr>
            <a:spLocks noGrp="1"/>
          </p:cNvSpPr>
          <p:nvPr>
            <p:ph type="sldNum" sz="quarter" idx="12"/>
          </p:nvPr>
        </p:nvSpPr>
        <p:spPr/>
        <p:txBody>
          <a:bodyPr/>
          <a:lstStyle/>
          <a:p>
            <a:fld id="{593C9E7B-903B-481D-93EF-86425B7BAB68}" type="slidenum">
              <a:rPr lang="en-US" smtClean="0"/>
              <a:pPr/>
              <a:t>13</a:t>
            </a:fld>
            <a:endParaRPr lang="en-US"/>
          </a:p>
        </p:txBody>
      </p:sp>
      <p:pic>
        <p:nvPicPr>
          <p:cNvPr id="1027" name="Picture 3"/>
          <p:cNvPicPr>
            <a:picLocks noChangeAspect="1" noChangeArrowheads="1"/>
          </p:cNvPicPr>
          <p:nvPr/>
        </p:nvPicPr>
        <p:blipFill>
          <a:blip r:embed="rId2"/>
          <a:srcRect/>
          <a:stretch>
            <a:fillRect/>
          </a:stretch>
        </p:blipFill>
        <p:spPr bwMode="auto">
          <a:xfrm>
            <a:off x="1143000" y="1676400"/>
            <a:ext cx="7010400" cy="478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Design Methodology</a:t>
            </a:r>
            <a:br>
              <a:rPr lang="en-IN" dirty="0" smtClean="0"/>
            </a:br>
            <a:endParaRPr lang="en-US" dirty="0"/>
          </a:p>
        </p:txBody>
      </p:sp>
      <p:sp>
        <p:nvSpPr>
          <p:cNvPr id="4" name="Slide Number Placeholder 3"/>
          <p:cNvSpPr>
            <a:spLocks noGrp="1"/>
          </p:cNvSpPr>
          <p:nvPr>
            <p:ph type="sldNum" sz="quarter" idx="12"/>
          </p:nvPr>
        </p:nvSpPr>
        <p:spPr/>
        <p:txBody>
          <a:bodyPr/>
          <a:lstStyle/>
          <a:p>
            <a:fld id="{593C9E7B-903B-481D-93EF-86425B7BAB68}" type="slidenum">
              <a:rPr lang="en-US" smtClean="0"/>
              <a:pPr/>
              <a:t>14</a:t>
            </a:fld>
            <a:endParaRPr lang="en-US"/>
          </a:p>
        </p:txBody>
      </p:sp>
      <p:pic>
        <p:nvPicPr>
          <p:cNvPr id="6" name="Picture 5" descr="Untitled_2022-11-22_06-37-44.png"/>
          <p:cNvPicPr>
            <a:picLocks noChangeAspect="1"/>
          </p:cNvPicPr>
          <p:nvPr/>
        </p:nvPicPr>
        <p:blipFill>
          <a:blip r:embed="rId2"/>
          <a:stretch>
            <a:fillRect/>
          </a:stretch>
        </p:blipFill>
        <p:spPr>
          <a:xfrm>
            <a:off x="685800" y="1905000"/>
            <a:ext cx="7620000" cy="42763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p:txBody>
          <a:bodyPr>
            <a:normAutofit/>
          </a:bodyPr>
          <a:lstStyle/>
          <a:p>
            <a:pPr>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Module -1 :</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Data Collection</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Data Preprocessing</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rPr>
              <a:t>Module - 2 :</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Training</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Evaluation</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Testing</a:t>
            </a:r>
          </a:p>
          <a:p>
            <a:pPr>
              <a:buFont typeface="Wingdings" panose="05000000000000000000" charset="0"/>
              <a:buChar char="Ø"/>
            </a:pPr>
            <a:r>
              <a:rPr lang="en-US" sz="2400">
                <a:latin typeface="Times New Roman" panose="02020603050405020304" pitchFamily="18" charset="0"/>
                <a:cs typeface="Times New Roman" panose="02020603050405020304" pitchFamily="18" charset="0"/>
                <a:sym typeface="+mn-ea"/>
              </a:rPr>
              <a:t>Module - 3 :</a:t>
            </a:r>
          </a:p>
          <a:p>
            <a:pPr lvl="1">
              <a:buFont typeface="Arial" panose="020B0604020202020204" pitchFamily="34" charset="0"/>
              <a:buChar char="•"/>
            </a:pPr>
            <a:r>
              <a:rPr lang="en-US" sz="2400">
                <a:latin typeface="Times New Roman" panose="02020603050405020304" pitchFamily="18" charset="0"/>
                <a:cs typeface="Times New Roman" panose="02020603050405020304" pitchFamily="18" charset="0"/>
                <a:sym typeface="+mn-ea"/>
              </a:rPr>
              <a:t>Fertilizer Recommendation</a:t>
            </a:r>
          </a:p>
          <a:p>
            <a:pPr>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04178"/>
            <a:ext cx="8229600" cy="1143000"/>
          </a:xfrm>
        </p:spPr>
        <p:txBody>
          <a:bodyPr>
            <a:normAutofit fontScale="90000"/>
          </a:bodyPr>
          <a:lstStyle/>
          <a:p>
            <a:r>
              <a:rPr lang="en-US" sz="3110" b="1" dirty="0">
                <a:latin typeface="Times New Roman" panose="02020603050405020304" pitchFamily="18" charset="0"/>
                <a:cs typeface="Times New Roman" panose="02020603050405020304" pitchFamily="18" charset="0"/>
                <a:sym typeface="+mn-ea"/>
              </a:rPr>
              <a:t>Module - 1</a:t>
            </a:r>
            <a:br>
              <a:rPr lang="en-US" sz="3110" b="1" dirty="0">
                <a:latin typeface="Times New Roman" panose="02020603050405020304" pitchFamily="18" charset="0"/>
                <a:cs typeface="Times New Roman" panose="02020603050405020304" pitchFamily="18" charset="0"/>
                <a:sym typeface="+mn-ea"/>
              </a:rPr>
            </a:br>
            <a:r>
              <a:rPr lang="en-US" sz="3110" dirty="0">
                <a:latin typeface="Times New Roman" panose="02020603050405020304" pitchFamily="18" charset="0"/>
                <a:cs typeface="Times New Roman" panose="02020603050405020304" pitchFamily="18" charset="0"/>
              </a:rPr>
              <a:t/>
            </a:r>
            <a:br>
              <a:rPr lang="en-US" sz="3110" dirty="0">
                <a:latin typeface="Times New Roman" panose="02020603050405020304" pitchFamily="18" charset="0"/>
                <a:cs typeface="Times New Roman" panose="02020603050405020304" pitchFamily="18" charset="0"/>
              </a:rPr>
            </a:br>
            <a:endParaRPr lang="en-US" sz="311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219200"/>
            <a:ext cx="8153400" cy="4907280"/>
          </a:xfrm>
        </p:spPr>
        <p:txBody>
          <a:bodyPr>
            <a:normAutofit/>
          </a:bodyPr>
          <a:lstStyle/>
          <a:p>
            <a:pPr algn="just" fontAlgn="base">
              <a:lnSpc>
                <a:spcPct val="11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The first step is to collect a large dataset of images of healthy and diseased </a:t>
            </a:r>
            <a:r>
              <a:rPr lang="en-US" sz="2400" dirty="0" smtClean="0">
                <a:latin typeface="Times New Roman" panose="02020603050405020304" pitchFamily="18" charset="0"/>
                <a:cs typeface="Times New Roman" panose="02020603050405020304" pitchFamily="18" charset="0"/>
              </a:rPr>
              <a:t>fruits. </a:t>
            </a: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algn="just" fontAlgn="base">
              <a:lnSpc>
                <a:spcPct val="11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 The collected images need to be preprocessed to enhance the quality and improve the model's accuracy.</a:t>
            </a:r>
          </a:p>
        </p:txBody>
      </p:sp>
      <p:sp>
        <p:nvSpPr>
          <p:cNvPr id="4" name="Slide Number Placeholder 3"/>
          <p:cNvSpPr>
            <a:spLocks noGrp="1"/>
          </p:cNvSpPr>
          <p:nvPr>
            <p:ph type="sldNum" sz="quarter" idx="12"/>
          </p:nvPr>
        </p:nvSpPr>
        <p:spPr/>
        <p:txBody>
          <a:bodyPr/>
          <a:lstStyle/>
          <a:p>
            <a:fld id="{593C9E7B-903B-481D-93EF-86425B7BAB6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Module - 2</a:t>
            </a:r>
          </a:p>
        </p:txBody>
      </p:sp>
      <p:sp>
        <p:nvSpPr>
          <p:cNvPr id="3" name="Content Placeholder 2"/>
          <p:cNvSpPr>
            <a:spLocks noGrp="1"/>
          </p:cNvSpPr>
          <p:nvPr>
            <p:ph sz="half" idx="1"/>
          </p:nvPr>
        </p:nvSpPr>
        <p:spPr>
          <a:xfrm>
            <a:off x="457200" y="1184910"/>
            <a:ext cx="8329930" cy="4941570"/>
          </a:xfrm>
        </p:spPr>
        <p:txBody>
          <a:bodyPr/>
          <a:lstStyle/>
          <a:p>
            <a:pPr>
              <a:buFont typeface="Wingdings" panose="05000000000000000000" charset="0"/>
              <a:buChar char="Ø"/>
            </a:pPr>
            <a:r>
              <a:rPr lang="en-US" sz="2400" b="1" dirty="0">
                <a:latin typeface="Times New Roman" panose="02020603050405020304" pitchFamily="18" charset="0"/>
                <a:cs typeface="Times New Roman" panose="02020603050405020304" pitchFamily="18" charset="0"/>
                <a:sym typeface="+mn-ea"/>
              </a:rPr>
              <a:t>Training:</a:t>
            </a:r>
            <a:r>
              <a:rPr lang="en-US" sz="2400" dirty="0">
                <a:latin typeface="Times New Roman" panose="02020603050405020304" pitchFamily="18" charset="0"/>
                <a:cs typeface="Times New Roman" panose="02020603050405020304" pitchFamily="18" charset="0"/>
                <a:sym typeface="+mn-ea"/>
              </a:rPr>
              <a:t> The next step is to train the YOLOv5 model using the annotated dataset. During training, the model learns to detect and classify the different types of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diseases.</a:t>
            </a:r>
          </a:p>
          <a:p>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5" name="Slide Number Placeholder 4"/>
          <p:cNvSpPr>
            <a:spLocks noGrp="1"/>
          </p:cNvSpPr>
          <p:nvPr>
            <p:ph type="sldNum" sz="quarter" idx="12"/>
          </p:nvPr>
        </p:nvSpPr>
        <p:spPr/>
        <p:txBody>
          <a:bodyPr/>
          <a:lstStyle/>
          <a:p>
            <a:fld id="{593C9E7B-903B-481D-93EF-86425B7BAB68}" type="slidenum">
              <a:rPr lang="en-US" smtClean="0"/>
              <a:pPr/>
              <a:t>17</a:t>
            </a:fld>
            <a:endParaRPr lang="en-US"/>
          </a:p>
        </p:txBody>
      </p:sp>
      <p:sp>
        <p:nvSpPr>
          <p:cNvPr id="7" name="Text Box 6"/>
          <p:cNvSpPr txBox="1"/>
          <p:nvPr/>
        </p:nvSpPr>
        <p:spPr>
          <a:xfrm>
            <a:off x="3275965" y="6237605"/>
            <a:ext cx="2064385" cy="368300"/>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Annotation process</a:t>
            </a:r>
          </a:p>
        </p:txBody>
      </p:sp>
      <p:pic>
        <p:nvPicPr>
          <p:cNvPr id="8" name="Picture 7"/>
          <p:cNvPicPr/>
          <p:nvPr/>
        </p:nvPicPr>
        <p:blipFill>
          <a:blip r:embed="rId2"/>
          <a:srcRect/>
          <a:stretch>
            <a:fillRect/>
          </a:stretch>
        </p:blipFill>
        <p:spPr bwMode="auto">
          <a:xfrm>
            <a:off x="1371600" y="2819400"/>
            <a:ext cx="6019799"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sz="half" idx="1"/>
          </p:nvPr>
        </p:nvSpPr>
        <p:spPr>
          <a:xfrm>
            <a:off x="457200" y="1600200"/>
            <a:ext cx="8307070" cy="1746250"/>
          </a:xfrm>
        </p:spPr>
        <p:txBody>
          <a:bodyPr/>
          <a:lstStyle/>
          <a:p>
            <a:pPr>
              <a:buFont typeface="Wingdings" panose="05000000000000000000" charset="0"/>
              <a:buChar char="Ø"/>
            </a:pPr>
            <a:r>
              <a:rPr lang="en-US" b="1">
                <a:latin typeface="Times New Roman" panose="02020603050405020304" pitchFamily="18" charset="0"/>
                <a:cs typeface="Times New Roman" panose="02020603050405020304" pitchFamily="18" charset="0"/>
                <a:sym typeface="+mn-ea"/>
              </a:rPr>
              <a:t>Evaluation:</a:t>
            </a:r>
            <a:r>
              <a:rPr lang="en-US">
                <a:latin typeface="Times New Roman" panose="02020603050405020304" pitchFamily="18" charset="0"/>
                <a:cs typeface="Times New Roman" panose="02020603050405020304" pitchFamily="18" charset="0"/>
                <a:sym typeface="+mn-ea"/>
              </a:rPr>
              <a:t> After training, the model needs to be evaluated using a separate validation dataset to check its accuracy and performance.</a:t>
            </a:r>
            <a:endParaRPr lang="en-US">
              <a:latin typeface="Times New Roman" panose="02020603050405020304" pitchFamily="18" charset="0"/>
              <a:cs typeface="Times New Roman" panose="02020603050405020304" pitchFamily="18" charset="0"/>
            </a:endParaRPr>
          </a:p>
          <a:p>
            <a:endParaRPr lang="en-US"/>
          </a:p>
        </p:txBody>
      </p:sp>
      <p:sp>
        <p:nvSpPr>
          <p:cNvPr id="5" name="Slide Number Placeholder 4"/>
          <p:cNvSpPr>
            <a:spLocks noGrp="1"/>
          </p:cNvSpPr>
          <p:nvPr>
            <p:ph type="sldNum" sz="quarter" idx="12"/>
          </p:nvPr>
        </p:nvSpPr>
        <p:spPr/>
        <p:txBody>
          <a:bodyPr/>
          <a:lstStyle/>
          <a:p>
            <a:fld id="{593C9E7B-903B-481D-93EF-86425B7BAB6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93C9E7B-903B-481D-93EF-86425B7BAB68}" type="slidenum">
              <a:rPr lang="en-US" smtClean="0"/>
              <a:pPr/>
              <a:t>19</a:t>
            </a:fld>
            <a:endParaRPr lang="en-US"/>
          </a:p>
        </p:txBody>
      </p:sp>
      <p:sp>
        <p:nvSpPr>
          <p:cNvPr id="8" name="Title 7"/>
          <p:cNvSpPr>
            <a:spLocks noGrp="1"/>
          </p:cNvSpPr>
          <p:nvPr>
            <p:ph type="title"/>
          </p:nvPr>
        </p:nvSpPr>
        <p:spPr/>
        <p:txBody>
          <a:bodyPr/>
          <a:lstStyle/>
          <a:p>
            <a:r>
              <a:rPr lang="en-US" dirty="0" smtClean="0"/>
              <a:t>Graph view</a:t>
            </a:r>
            <a:endParaRPr lang="en-US" dirty="0"/>
          </a:p>
        </p:txBody>
      </p:sp>
      <p:sp>
        <p:nvSpPr>
          <p:cNvPr id="10" name="Content Placeholder 9"/>
          <p:cNvSpPr>
            <a:spLocks noGrp="1"/>
          </p:cNvSpPr>
          <p:nvPr>
            <p:ph sz="half" idx="2"/>
          </p:nvPr>
        </p:nvSpPr>
        <p:spPr>
          <a:xfrm>
            <a:off x="4648200" y="1600201"/>
            <a:ext cx="3276600" cy="3810000"/>
          </a:xfrm>
        </p:spPr>
        <p:txBody>
          <a:bodyPr/>
          <a:lstStyle/>
          <a:p>
            <a:pPr>
              <a:buNone/>
            </a:pPr>
            <a:endParaRPr lang="en-US" dirty="0"/>
          </a:p>
        </p:txBody>
      </p:sp>
      <p:pic>
        <p:nvPicPr>
          <p:cNvPr id="4098" name="Picture 2"/>
          <p:cNvPicPr>
            <a:picLocks noGrp="1" noChangeAspect="1" noChangeArrowheads="1"/>
          </p:cNvPicPr>
          <p:nvPr>
            <p:ph sz="half" idx="1"/>
          </p:nvPr>
        </p:nvPicPr>
        <p:blipFill>
          <a:blip r:embed="rId2"/>
          <a:srcRect/>
          <a:stretch>
            <a:fillRect/>
          </a:stretch>
        </p:blipFill>
        <p:spPr bwMode="auto">
          <a:xfrm>
            <a:off x="533400" y="1295400"/>
            <a:ext cx="7924800" cy="445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latin typeface="Times New Roman" panose="02020603050405020304" pitchFamily="18" charset="0"/>
                <a:cs typeface="Times New Roman" panose="02020603050405020304" pitchFamily="18" charset="0"/>
              </a:rPr>
              <a:t>Agenda</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9840" y="1772920"/>
            <a:ext cx="6999605" cy="4458335"/>
          </a:xfrm>
        </p:spPr>
        <p:txBody>
          <a:bodyPr>
            <a:noAutofit/>
          </a:bodyPr>
          <a:lstStyle/>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rPr>
              <a:t>Literature Review</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Analysis of Literature Review</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Objectives</a:t>
            </a:r>
            <a:endParaRPr 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Problem Statement</a:t>
            </a: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YOLO Algorithm</a:t>
            </a:r>
          </a:p>
          <a:p>
            <a:pPr>
              <a:buFont typeface="Wingdings" panose="05000000000000000000" charset="0"/>
              <a:buChar char="Ø"/>
            </a:pPr>
            <a:r>
              <a:rPr lang="en-US" sz="2400">
                <a:solidFill>
                  <a:schemeClr val="tx1"/>
                </a:solidFill>
                <a:latin typeface="Times New Roman" panose="02020603050405020304" pitchFamily="18" charset="0"/>
                <a:cs typeface="Times New Roman" panose="02020603050405020304" pitchFamily="18" charset="0"/>
                <a:sym typeface="+mn-ea"/>
              </a:rPr>
              <a:t>Architecture diagram</a:t>
            </a: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r>
              <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rPr>
              <a:t>Modules</a:t>
            </a:r>
          </a:p>
          <a:p>
            <a:pPr>
              <a:buFont typeface="Wingdings" panose="05000000000000000000" charset="0"/>
              <a:buChar char="Ø"/>
            </a:pPr>
            <a:r>
              <a:rPr lang="en-IN" sz="2400" dirty="0" smtClean="0">
                <a:solidFill>
                  <a:schemeClr val="tx1"/>
                </a:solidFill>
                <a:latin typeface="Times New Roman" panose="02020603050405020304" pitchFamily="18" charset="0"/>
                <a:cs typeface="Times New Roman" panose="02020603050405020304" pitchFamily="18" charset="0"/>
                <a:sym typeface="+mn-ea"/>
              </a:rPr>
              <a:t>Con</a:t>
            </a:r>
            <a:r>
              <a:rPr lang="en-US" altLang="en-IN" sz="2400" dirty="0" smtClean="0">
                <a:solidFill>
                  <a:schemeClr val="tx1"/>
                </a:solidFill>
                <a:latin typeface="Times New Roman" panose="02020603050405020304" pitchFamily="18" charset="0"/>
                <a:cs typeface="Times New Roman" panose="02020603050405020304" pitchFamily="18" charset="0"/>
                <a:sym typeface="+mn-ea"/>
              </a:rPr>
              <a:t>clusion</a:t>
            </a:r>
            <a:endParaRPr lang="en-US" altLang="en-IN" sz="2400" dirty="0" smtClean="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sz="2400">
              <a:solidFill>
                <a:schemeClr val="tx1"/>
              </a:solidFill>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endParaRPr lang="en-US" sz="240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US" alt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a:p>
            <a:pPr>
              <a:buFont typeface="Wingdings" panose="05000000000000000000" charset="0"/>
              <a:buChar char="Ø"/>
            </a:pPr>
            <a:endParaRPr lang="en-IN" sz="2400" dirty="0" smtClean="0">
              <a:solidFill>
                <a:schemeClr val="tx1"/>
              </a:solidFill>
              <a:latin typeface="Times New Roman" panose="02020603050405020304" pitchFamily="18" charset="0"/>
              <a:cs typeface="Times New Roman" panose="02020603050405020304" pitchFamily="18" charset="0"/>
              <a:sym typeface="Calibri" panose="020F0502020204030204"/>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Continue...</a:t>
            </a:r>
          </a:p>
        </p:txBody>
      </p:sp>
      <p:sp>
        <p:nvSpPr>
          <p:cNvPr id="3" name="Content Placeholder 2"/>
          <p:cNvSpPr>
            <a:spLocks noGrp="1"/>
          </p:cNvSpPr>
          <p:nvPr>
            <p:ph sz="half" idx="1"/>
          </p:nvPr>
        </p:nvSpPr>
        <p:spPr>
          <a:xfrm>
            <a:off x="457200" y="1600200"/>
            <a:ext cx="8566785" cy="1655445"/>
          </a:xfrm>
        </p:spPr>
        <p:txBody>
          <a:bodyPr/>
          <a:lstStyle/>
          <a:p>
            <a:pPr algn="just">
              <a:buFont typeface="Wingdings" panose="05000000000000000000" charset="0"/>
              <a:buChar char="Ø"/>
            </a:pPr>
            <a:r>
              <a:rPr lang="en-US" sz="2400" b="1" dirty="0">
                <a:latin typeface="Times New Roman" panose="02020603050405020304" pitchFamily="18" charset="0"/>
                <a:cs typeface="Times New Roman" panose="02020603050405020304" pitchFamily="18" charset="0"/>
                <a:sym typeface="+mn-ea"/>
              </a:rPr>
              <a:t>Testing:</a:t>
            </a:r>
            <a:r>
              <a:rPr lang="en-US" sz="2400" dirty="0">
                <a:latin typeface="Times New Roman" panose="02020603050405020304" pitchFamily="18" charset="0"/>
                <a:cs typeface="Times New Roman" panose="02020603050405020304" pitchFamily="18" charset="0"/>
                <a:sym typeface="+mn-ea"/>
              </a:rPr>
              <a:t> Once the model is trained and evaluated, it can be used to test new images of </a:t>
            </a:r>
            <a:r>
              <a:rPr lang="en-US" sz="2400" dirty="0" smtClean="0">
                <a:latin typeface="Times New Roman" panose="02020603050405020304" pitchFamily="18" charset="0"/>
                <a:cs typeface="Times New Roman" panose="02020603050405020304" pitchFamily="18" charset="0"/>
                <a:sym typeface="+mn-ea"/>
              </a:rPr>
              <a:t>fruits </a:t>
            </a:r>
            <a:r>
              <a:rPr lang="en-US" sz="2400" dirty="0">
                <a:latin typeface="Times New Roman" panose="02020603050405020304" pitchFamily="18" charset="0"/>
                <a:cs typeface="Times New Roman" panose="02020603050405020304" pitchFamily="18" charset="0"/>
                <a:sym typeface="+mn-ea"/>
              </a:rPr>
              <a:t>to identify and classify any diseases present.</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
        <p:nvSpPr>
          <p:cNvPr id="5" name="Slide Number Placeholder 4"/>
          <p:cNvSpPr>
            <a:spLocks noGrp="1"/>
          </p:cNvSpPr>
          <p:nvPr>
            <p:ph type="sldNum" sz="quarter" idx="12"/>
          </p:nvPr>
        </p:nvSpPr>
        <p:spPr/>
        <p:txBody>
          <a:bodyPr/>
          <a:lstStyle/>
          <a:p>
            <a:fld id="{593C9E7B-903B-481D-93EF-86425B7BAB68}" type="slidenum">
              <a:rPr lang="en-US" smtClean="0"/>
              <a:pPr/>
              <a:t>20</a:t>
            </a:fld>
            <a:endParaRPr lang="en-US"/>
          </a:p>
        </p:txBody>
      </p:sp>
      <p:pic>
        <p:nvPicPr>
          <p:cNvPr id="4099" name="Picture 3" descr="C:\Users\Dell\Desktop\3.3.jpg"/>
          <p:cNvPicPr>
            <a:picLocks noChangeAspect="1" noChangeArrowheads="1"/>
          </p:cNvPicPr>
          <p:nvPr/>
        </p:nvPicPr>
        <p:blipFill>
          <a:blip r:embed="rId2"/>
          <a:srcRect/>
          <a:stretch>
            <a:fillRect/>
          </a:stretch>
        </p:blipFill>
        <p:spPr bwMode="auto">
          <a:xfrm>
            <a:off x="1447800" y="2819400"/>
            <a:ext cx="6502400" cy="36576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593C9E7B-903B-481D-93EF-86425B7BAB68}" type="slidenum">
              <a:rPr lang="en-US" smtClean="0"/>
              <a:pPr/>
              <a:t>21</a:t>
            </a:fld>
            <a:endParaRPr lang="en-US"/>
          </a:p>
        </p:txBody>
      </p:sp>
      <p:pic>
        <p:nvPicPr>
          <p:cNvPr id="5122" name="Picture 2" descr="C:\Users\Dell\Desktop\1.1.jpg"/>
          <p:cNvPicPr>
            <a:picLocks noChangeAspect="1" noChangeArrowheads="1"/>
          </p:cNvPicPr>
          <p:nvPr/>
        </p:nvPicPr>
        <p:blipFill>
          <a:blip r:embed="rId2"/>
          <a:srcRect/>
          <a:stretch>
            <a:fillRect/>
          </a:stretch>
        </p:blipFill>
        <p:spPr bwMode="auto">
          <a:xfrm>
            <a:off x="838200" y="1828800"/>
            <a:ext cx="7586134" cy="4267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593C9E7B-903B-481D-93EF-86425B7BAB68}" type="slidenum">
              <a:rPr lang="en-US" smtClean="0"/>
              <a:pPr/>
              <a:t>22</a:t>
            </a:fld>
            <a:endParaRPr lang="en-US"/>
          </a:p>
        </p:txBody>
      </p:sp>
      <p:pic>
        <p:nvPicPr>
          <p:cNvPr id="6146" name="Picture 2" descr="C:\Users\Dell\Desktop\1.2.jpg"/>
          <p:cNvPicPr>
            <a:picLocks noChangeAspect="1" noChangeArrowheads="1"/>
          </p:cNvPicPr>
          <p:nvPr/>
        </p:nvPicPr>
        <p:blipFill>
          <a:blip r:embed="rId2"/>
          <a:srcRect/>
          <a:stretch>
            <a:fillRect/>
          </a:stretch>
        </p:blipFill>
        <p:spPr bwMode="auto">
          <a:xfrm>
            <a:off x="1295400" y="1828800"/>
            <a:ext cx="6414911" cy="360838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C9E7B-903B-481D-93EF-86425B7BAB68}" type="slidenum">
              <a:rPr lang="en-US" smtClean="0"/>
              <a:pPr/>
              <a:t>23</a:t>
            </a:fld>
            <a:endParaRPr lang="en-US"/>
          </a:p>
        </p:txBody>
      </p:sp>
      <p:graphicFrame>
        <p:nvGraphicFramePr>
          <p:cNvPr id="5" name="Table 4"/>
          <p:cNvGraphicFramePr/>
          <p:nvPr/>
        </p:nvGraphicFramePr>
        <p:xfrm>
          <a:off x="290195" y="663575"/>
          <a:ext cx="8676640" cy="5943600"/>
        </p:xfrm>
        <a:graphic>
          <a:graphicData uri="http://schemas.openxmlformats.org/drawingml/2006/table">
            <a:tbl>
              <a:tblPr firstRow="1" bandRow="1">
                <a:tableStyleId>{5C22544A-7EE6-4342-B048-85BDC9FD1C3A}</a:tableStyleId>
              </a:tblPr>
              <a:tblGrid>
                <a:gridCol w="1748155"/>
                <a:gridCol w="1772920"/>
                <a:gridCol w="1973580"/>
                <a:gridCol w="3181985"/>
              </a:tblGrid>
              <a:tr h="365760">
                <a:tc>
                  <a:txBody>
                    <a:bodyPr/>
                    <a:lstStyle/>
                    <a:p>
                      <a:pPr algn="just">
                        <a:buNone/>
                      </a:pPr>
                      <a:r>
                        <a:rPr lang="en-US" sz="1800" dirty="0">
                          <a:latin typeface="Times New Roman" panose="02020603050405020304" pitchFamily="18" charset="0"/>
                          <a:cs typeface="Times New Roman" panose="02020603050405020304" pitchFamily="18" charset="0"/>
                        </a:rPr>
                        <a:t>Diseases of Rice</a:t>
                      </a:r>
                    </a:p>
                  </a:txBody>
                  <a:tcPr/>
                </a:tc>
                <a:tc>
                  <a:txBody>
                    <a:bodyPr/>
                    <a:lstStyle/>
                    <a:p>
                      <a:pPr algn="just" fontAlgn="ctr">
                        <a:buNone/>
                      </a:pPr>
                      <a:r>
                        <a:rPr lang="en-US" sz="1800">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rPr>
                        <a:t>Images</a:t>
                      </a:r>
                    </a:p>
                  </a:txBody>
                  <a:tcPr/>
                </a:tc>
                <a:tc>
                  <a:txBody>
                    <a:bodyPr/>
                    <a:lstStyle/>
                    <a:p>
                      <a:pPr algn="just">
                        <a:buNone/>
                      </a:pPr>
                      <a:r>
                        <a:rPr lang="en-US" sz="1800">
                          <a:sym typeface="+mn-ea"/>
                        </a:rPr>
                        <a:t>Recommended Fertilizers</a:t>
                      </a:r>
                      <a:endParaRPr lang="en-US" sz="1800">
                        <a:latin typeface="Times New Roman" panose="02020603050405020304" pitchFamily="18" charset="0"/>
                        <a:cs typeface="Times New Roman" panose="02020603050405020304" pitchFamily="18" charset="0"/>
                        <a:sym typeface="+mn-ea"/>
                      </a:endParaRPr>
                    </a:p>
                  </a:txBody>
                  <a:tcPr/>
                </a:tc>
              </a:tr>
              <a:tr h="2898140">
                <a:tc>
                  <a:txBody>
                    <a:bodyPr/>
                    <a:lstStyle/>
                    <a:p>
                      <a:pPr algn="just">
                        <a:buNone/>
                      </a:pPr>
                      <a:r>
                        <a:rPr lang="en-US" sz="1800" dirty="0" smtClean="0">
                          <a:latin typeface="Times New Roman" panose="02020603050405020304" pitchFamily="18" charset="0"/>
                          <a:cs typeface="Times New Roman" panose="02020603050405020304" pitchFamily="18" charset="0"/>
                        </a:rPr>
                        <a:t>Apple</a:t>
                      </a:r>
                      <a:r>
                        <a:rPr lang="en-US" sz="1800" baseline="0" dirty="0" smtClean="0">
                          <a:latin typeface="Times New Roman" panose="02020603050405020304" pitchFamily="18" charset="0"/>
                          <a:cs typeface="Times New Roman" panose="02020603050405020304" pitchFamily="18" charset="0"/>
                        </a:rPr>
                        <a:t> scab</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latin typeface="+mn-lt"/>
                          <a:ea typeface="+mn-ea"/>
                          <a:cs typeface="+mn-cs"/>
                        </a:rPr>
                        <a:t>Apple scab is a significant fungal disease of crabapple trees. A similar disease affects pears.</a:t>
                      </a:r>
                    </a:p>
                    <a:p>
                      <a:r>
                        <a:rPr lang="en-US" sz="1800" b="0" i="0" kern="1200" dirty="0" smtClean="0">
                          <a:solidFill>
                            <a:schemeClr val="dk1"/>
                          </a:solidFill>
                          <a:latin typeface="+mn-lt"/>
                          <a:ea typeface="+mn-ea"/>
                          <a:cs typeface="+mn-cs"/>
                        </a:rPr>
                        <a:t>Apple scab appears on expanding leaves in the spring as olive-green spots without distinct borders. These lesions grow and darken to a greenish-black color and develop black borders.</a:t>
                      </a:r>
                      <a:endParaRPr lang="en-US" sz="1800" b="0" i="0" kern="1200" dirty="0">
                        <a:solidFill>
                          <a:schemeClr val="dk1"/>
                        </a:solidFill>
                        <a:latin typeface="+mn-lt"/>
                        <a:ea typeface="+mn-ea"/>
                        <a:cs typeface="+mn-cs"/>
                      </a:endParaRPr>
                    </a:p>
                  </a:txBody>
                  <a:tcPr/>
                </a:tc>
                <a:tc>
                  <a:txBody>
                    <a:bodyPr/>
                    <a:lstStyle/>
                    <a:p>
                      <a:pPr algn="just">
                        <a:buNone/>
                      </a:pPr>
                      <a:endParaRPr lang="en-US" sz="1800">
                        <a:latin typeface="Times New Roman" panose="02020603050405020304" pitchFamily="18" charset="0"/>
                        <a:cs typeface="Times New Roman" panose="02020603050405020304" pitchFamily="18" charset="0"/>
                      </a:endParaRPr>
                    </a:p>
                  </a:txBody>
                  <a:tcPr/>
                </a:tc>
                <a:tc>
                  <a:txBody>
                    <a:bodyPr/>
                    <a:lstStyle/>
                    <a:p>
                      <a:r>
                        <a:rPr lang="en-US" sz="1800" b="0" i="0" kern="1200" dirty="0" smtClean="0">
                          <a:solidFill>
                            <a:schemeClr val="dk1"/>
                          </a:solidFill>
                          <a:latin typeface="+mn-lt"/>
                          <a:ea typeface="+mn-ea"/>
                          <a:cs typeface="+mn-cs"/>
                        </a:rPr>
                        <a:t>Plant resistant crabapple varieties, such as Ames White, Autumn Glory, </a:t>
                      </a:r>
                      <a:r>
                        <a:rPr lang="en-US" sz="1800" b="0" i="0" kern="1200" dirty="0" err="1" smtClean="0">
                          <a:solidFill>
                            <a:schemeClr val="dk1"/>
                          </a:solidFill>
                          <a:latin typeface="+mn-lt"/>
                          <a:ea typeface="+mn-ea"/>
                          <a:cs typeface="+mn-cs"/>
                        </a:rPr>
                        <a:t>Baskatong</a:t>
                      </a:r>
                      <a:r>
                        <a:rPr lang="en-US" sz="1800" b="0" i="0" kern="1200" dirty="0" smtClean="0">
                          <a:solidFill>
                            <a:schemeClr val="dk1"/>
                          </a:solidFill>
                          <a:latin typeface="+mn-lt"/>
                          <a:ea typeface="+mn-ea"/>
                          <a:cs typeface="+mn-cs"/>
                        </a:rPr>
                        <a:t>, Beauty, Coral Cascade, Gibb's Golden Gage, Gwendolyn, Harvest Gold, Henning, Molten Lava, Narragansett, Prof. </a:t>
                      </a:r>
                      <a:r>
                        <a:rPr lang="en-US" sz="1800" b="0" i="0" kern="1200" dirty="0" err="1" smtClean="0">
                          <a:solidFill>
                            <a:schemeClr val="dk1"/>
                          </a:solidFill>
                          <a:latin typeface="+mn-lt"/>
                          <a:ea typeface="+mn-ea"/>
                          <a:cs typeface="+mn-cs"/>
                        </a:rPr>
                        <a:t>Sprenger</a:t>
                      </a:r>
                      <a:r>
                        <a:rPr lang="en-US" sz="1800" b="0" i="0" kern="1200" dirty="0" smtClean="0">
                          <a:solidFill>
                            <a:schemeClr val="dk1"/>
                          </a:solidFill>
                          <a:latin typeface="+mn-lt"/>
                          <a:ea typeface="+mn-ea"/>
                          <a:cs typeface="+mn-cs"/>
                        </a:rPr>
                        <a:t>, Red Snow, or Sparkler. Check nursery catalogs and local garden centers, as there are many other resistant varieties.</a:t>
                      </a:r>
                    </a:p>
                    <a:p>
                      <a:r>
                        <a:rPr lang="en-US" sz="1800" b="0" i="0" kern="1200" dirty="0" smtClean="0">
                          <a:solidFill>
                            <a:schemeClr val="dk1"/>
                          </a:solidFill>
                          <a:latin typeface="+mn-lt"/>
                          <a:ea typeface="+mn-ea"/>
                          <a:cs typeface="+mn-cs"/>
                        </a:rPr>
                        <a:t>Rake up and discard all infected and fallen leaves.</a:t>
                      </a:r>
                    </a:p>
                    <a:p>
                      <a:r>
                        <a:rPr lang="en-US" sz="1800" b="0" i="0" kern="1200" dirty="0" smtClean="0">
                          <a:solidFill>
                            <a:schemeClr val="dk1"/>
                          </a:solidFill>
                          <a:latin typeface="+mn-lt"/>
                          <a:ea typeface="+mn-ea"/>
                          <a:cs typeface="+mn-cs"/>
                        </a:rPr>
                        <a:t>Prune trees to promote good air circulation.</a:t>
                      </a:r>
                    </a:p>
                    <a:p>
                      <a:r>
                        <a:rPr lang="en-US" dirty="0" smtClean="0"/>
                        <a:t/>
                      </a:r>
                      <a:br>
                        <a:rPr lang="en-US" dirty="0" smtClean="0"/>
                      </a:br>
                      <a:endParaRPr lang="en-US" sz="1800" dirty="0">
                        <a:latin typeface="Times New Roman" panose="02020603050405020304" pitchFamily="18" charset="0"/>
                        <a:cs typeface="Times New Roman" panose="02020603050405020304" pitchFamily="18" charset="0"/>
                      </a:endParaRPr>
                    </a:p>
                  </a:txBody>
                  <a:tcPr/>
                </a:tc>
              </a:tr>
            </a:tbl>
          </a:graphicData>
        </a:graphic>
      </p:graphicFrame>
      <p:sp>
        <p:nvSpPr>
          <p:cNvPr id="11" name="Text Box 10"/>
          <p:cNvSpPr txBox="1"/>
          <p:nvPr/>
        </p:nvSpPr>
        <p:spPr>
          <a:xfrm>
            <a:off x="-107950" y="44450"/>
            <a:ext cx="8677275" cy="52197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Fertilizer Recommendation</a:t>
            </a:r>
          </a:p>
        </p:txBody>
      </p:sp>
      <p:pic>
        <p:nvPicPr>
          <p:cNvPr id="1026" name="Picture 2"/>
          <p:cNvPicPr>
            <a:picLocks noChangeAspect="1" noChangeArrowheads="1"/>
          </p:cNvPicPr>
          <p:nvPr/>
        </p:nvPicPr>
        <p:blipFill>
          <a:blip r:embed="rId2"/>
          <a:srcRect/>
          <a:stretch>
            <a:fillRect/>
          </a:stretch>
        </p:blipFill>
        <p:spPr bwMode="auto">
          <a:xfrm>
            <a:off x="4191000" y="1928813"/>
            <a:ext cx="1509713" cy="3000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24</a:t>
            </a:fld>
            <a:endParaRPr lang="en-US"/>
          </a:p>
        </p:txBody>
      </p:sp>
      <p:graphicFrame>
        <p:nvGraphicFramePr>
          <p:cNvPr id="5" name="Table 4"/>
          <p:cNvGraphicFramePr/>
          <p:nvPr/>
        </p:nvGraphicFramePr>
        <p:xfrm>
          <a:off x="318135" y="80645"/>
          <a:ext cx="8643620" cy="6109335"/>
        </p:xfrm>
        <a:graphic>
          <a:graphicData uri="http://schemas.openxmlformats.org/drawingml/2006/table">
            <a:tbl>
              <a:tblPr firstRow="1" bandRow="1">
                <a:tableStyleId>{5C22544A-7EE6-4342-B048-85BDC9FD1C3A}</a:tableStyleId>
              </a:tblPr>
              <a:tblGrid>
                <a:gridCol w="1783715"/>
                <a:gridCol w="1724025"/>
                <a:gridCol w="1965960"/>
                <a:gridCol w="3169920"/>
              </a:tblGrid>
              <a:tr h="409575">
                <a:tc>
                  <a:txBody>
                    <a:bodyPr/>
                    <a:lstStyle/>
                    <a:p>
                      <a:pPr algn="just">
                        <a:buNone/>
                      </a:pPr>
                      <a:r>
                        <a:rPr lang="en-US" dirty="0">
                          <a:latin typeface="Times New Roman" panose="02020603050405020304" pitchFamily="18" charset="0"/>
                          <a:cs typeface="Times New Roman" panose="02020603050405020304" pitchFamily="18" charset="0"/>
                        </a:rPr>
                        <a:t>Diseases of Rice</a:t>
                      </a:r>
                    </a:p>
                  </a:txBody>
                  <a:tcPr/>
                </a:tc>
                <a:tc>
                  <a:txBody>
                    <a:bodyPr/>
                    <a:lstStyle/>
                    <a:p>
                      <a:pPr algn="just">
                        <a:buNone/>
                      </a:pPr>
                      <a:r>
                        <a:rPr lang="en-US">
                          <a:latin typeface="Times New Roman" panose="02020603050405020304" pitchFamily="18" charset="0"/>
                          <a:cs typeface="Times New Roman" panose="02020603050405020304" pitchFamily="18" charset="0"/>
                        </a:rPr>
                        <a:t>Symptoms</a:t>
                      </a:r>
                    </a:p>
                  </a:txBody>
                  <a:tcPr/>
                </a:tc>
                <a:tc>
                  <a:txBody>
                    <a:bodyPr/>
                    <a:lstStyle/>
                    <a:p>
                      <a:pPr algn="just">
                        <a:buNone/>
                      </a:pPr>
                      <a:r>
                        <a:rPr lang="en-US" sz="1800">
                          <a:latin typeface="Times New Roman" panose="02020603050405020304" pitchFamily="18" charset="0"/>
                          <a:cs typeface="Times New Roman" panose="02020603050405020304" pitchFamily="18" charset="0"/>
                          <a:sym typeface="+mn-ea"/>
                        </a:rPr>
                        <a:t>Images</a:t>
                      </a:r>
                    </a:p>
                  </a:txBody>
                  <a:tcPr/>
                </a:tc>
                <a:tc>
                  <a:txBody>
                    <a:bodyPr/>
                    <a:lstStyle/>
                    <a:p>
                      <a:pPr algn="just">
                        <a:buNone/>
                      </a:pPr>
                      <a:r>
                        <a:rPr lang="en-US">
                          <a:latin typeface="Times New Roman" panose="02020603050405020304" pitchFamily="18" charset="0"/>
                          <a:cs typeface="Times New Roman" panose="02020603050405020304" pitchFamily="18" charset="0"/>
                        </a:rPr>
                        <a:t>Recommended Fertilizers</a:t>
                      </a:r>
                    </a:p>
                  </a:txBody>
                  <a:tcPr/>
                </a:tc>
              </a:tr>
              <a:tr h="2834640">
                <a:tc>
                  <a:txBody>
                    <a:bodyPr/>
                    <a:lstStyle/>
                    <a:p>
                      <a:pPr algn="just">
                        <a:buNone/>
                      </a:pPr>
                      <a:r>
                        <a:rPr lang="en-US" sz="1800" kern="1200" dirty="0" smtClean="0">
                          <a:solidFill>
                            <a:schemeClr val="dk1"/>
                          </a:solidFill>
                          <a:latin typeface="Times New Roman" panose="02020603050405020304" pitchFamily="18" charset="0"/>
                          <a:ea typeface="+mn-ea"/>
                          <a:cs typeface="Times New Roman" panose="02020603050405020304" pitchFamily="18" charset="0"/>
                        </a:rPr>
                        <a:t>Black rot on grapes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600" b="1" i="0" kern="1200" dirty="0" smtClean="0">
                          <a:solidFill>
                            <a:schemeClr val="dk1"/>
                          </a:solidFill>
                          <a:latin typeface="+mn-lt"/>
                          <a:ea typeface="+mn-ea"/>
                          <a:cs typeface="+mn-cs"/>
                        </a:rPr>
                        <a:t>Black rot</a:t>
                      </a:r>
                      <a:r>
                        <a:rPr lang="en-US" sz="1600" b="0" i="0" kern="1200" dirty="0" smtClean="0">
                          <a:solidFill>
                            <a:schemeClr val="dk1"/>
                          </a:solidFill>
                          <a:latin typeface="+mn-lt"/>
                          <a:ea typeface="+mn-ea"/>
                          <a:cs typeface="+mn-cs"/>
                        </a:rPr>
                        <a:t> is a fungal disease that causes brown, circular leaf spots and reduces many berries to black, shriveled, raisin-like mummies.</a:t>
                      </a:r>
                    </a:p>
                    <a:p>
                      <a:r>
                        <a:rPr lang="en-US" sz="1600" b="0" i="0" kern="1200" dirty="0" smtClean="0">
                          <a:solidFill>
                            <a:schemeClr val="dk1"/>
                          </a:solidFill>
                          <a:latin typeface="+mn-lt"/>
                          <a:ea typeface="+mn-ea"/>
                          <a:cs typeface="+mn-cs"/>
                        </a:rPr>
                        <a:t>The fungus pathogen overwinters in mummified berries from the </a:t>
                      </a:r>
                      <a:r>
                        <a:rPr lang="en-US" sz="1600" b="0" i="0" kern="1200" dirty="0" err="1" smtClean="0">
                          <a:solidFill>
                            <a:schemeClr val="dk1"/>
                          </a:solidFill>
                          <a:latin typeface="+mn-lt"/>
                          <a:ea typeface="+mn-ea"/>
                          <a:cs typeface="+mn-cs"/>
                        </a:rPr>
                        <a:t>previousseason’s</a:t>
                      </a:r>
                      <a:r>
                        <a:rPr lang="en-US" sz="1600" b="0" i="0" kern="1200" dirty="0" smtClean="0">
                          <a:solidFill>
                            <a:schemeClr val="dk1"/>
                          </a:solidFill>
                          <a:latin typeface="+mn-lt"/>
                          <a:ea typeface="+mn-ea"/>
                          <a:cs typeface="+mn-cs"/>
                        </a:rPr>
                        <a:t> crop. Spores are released during wet periods before bloom when new shoots first emerge. Young leaves are infected first.</a:t>
                      </a:r>
                      <a:endParaRPr lang="en-US" sz="1600" b="0" i="0" kern="1200" dirty="0">
                        <a:solidFill>
                          <a:schemeClr val="dk1"/>
                        </a:solidFill>
                        <a:latin typeface="+mn-lt"/>
                        <a:ea typeface="+mn-ea"/>
                        <a:cs typeface="+mn-cs"/>
                      </a:endParaRPr>
                    </a:p>
                  </a:txBody>
                  <a:tcPr/>
                </a:tc>
                <a:tc>
                  <a:txBody>
                    <a:bodyPr/>
                    <a:lstStyle/>
                    <a:p>
                      <a:pPr algn="just">
                        <a:buNone/>
                      </a:pP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i="0" kern="1200" dirty="0" smtClean="0">
                          <a:solidFill>
                            <a:schemeClr val="dk1"/>
                          </a:solidFill>
                          <a:latin typeface="+mn-lt"/>
                          <a:ea typeface="+mn-ea"/>
                          <a:cs typeface="+mn-cs"/>
                        </a:rPr>
                        <a:t>Preventative fungicide sprays are a necessity </a:t>
                      </a:r>
                      <a:r>
                        <a:rPr lang="en-US" sz="1800" b="0" i="0" kern="1200" dirty="0" smtClean="0">
                          <a:solidFill>
                            <a:schemeClr val="dk1"/>
                          </a:solidFill>
                          <a:latin typeface="+mn-lt"/>
                          <a:ea typeface="+mn-ea"/>
                          <a:cs typeface="+mn-cs"/>
                        </a:rPr>
                        <a:t>to ensure a crop of edible fruit. If using organic sprays, be aware that sulfur may burn the foliage of certain varieties (e.g. Concord) and is not as effective as Bordeaux.</a:t>
                      </a:r>
                      <a:endParaRPr lang="en-US" sz="1800" b="0" i="0" kern="1200" dirty="0">
                        <a:solidFill>
                          <a:schemeClr val="dk1"/>
                        </a:solidFill>
                        <a:latin typeface="+mn-lt"/>
                        <a:ea typeface="+mn-ea"/>
                        <a:cs typeface="+mn-cs"/>
                      </a:endParaRPr>
                    </a:p>
                  </a:txBody>
                  <a:tcPr/>
                </a:tc>
              </a:tr>
            </a:tbl>
          </a:graphicData>
        </a:graphic>
      </p:graphicFrame>
      <p:pic>
        <p:nvPicPr>
          <p:cNvPr id="2050" name="Picture 2"/>
          <p:cNvPicPr>
            <a:picLocks noChangeAspect="1" noChangeArrowheads="1"/>
          </p:cNvPicPr>
          <p:nvPr/>
        </p:nvPicPr>
        <p:blipFill>
          <a:blip r:embed="rId2"/>
          <a:srcRect/>
          <a:stretch>
            <a:fillRect/>
          </a:stretch>
        </p:blipFill>
        <p:spPr bwMode="auto">
          <a:xfrm>
            <a:off x="4038600" y="1066800"/>
            <a:ext cx="1524000" cy="3971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62000" y="609601"/>
            <a:ext cx="7696200" cy="838199"/>
          </a:xfrm>
        </p:spPr>
        <p:txBody>
          <a:bodyPr>
            <a:normAutofit/>
          </a:bodyPr>
          <a:lstStyle/>
          <a:p>
            <a:r>
              <a:rPr lang="en-US" sz="2800" dirty="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
        <p:nvSpPr>
          <p:cNvPr id="4" name="Subtitle 3"/>
          <p:cNvSpPr>
            <a:spLocks noGrp="1"/>
          </p:cNvSpPr>
          <p:nvPr>
            <p:ph type="subTitle" idx="1"/>
          </p:nvPr>
        </p:nvSpPr>
        <p:spPr>
          <a:xfrm>
            <a:off x="762000" y="1295400"/>
            <a:ext cx="7924800" cy="4648200"/>
          </a:xfrm>
        </p:spPr>
        <p:txBody>
          <a:bodyPr>
            <a:noAutofit/>
          </a:bodyPr>
          <a:lstStyle/>
          <a:p>
            <a:pPr algn="just"/>
            <a:r>
              <a:rPr lang="en-US" sz="2400" dirty="0" smtClean="0">
                <a:solidFill>
                  <a:schemeClr val="tx1"/>
                </a:solidFill>
                <a:latin typeface="Times New Roman" pitchFamily="18" charset="0"/>
                <a:cs typeface="Times New Roman" pitchFamily="18" charset="0"/>
              </a:rPr>
              <a:t>This study tested the improvement of different modules on the performance of the YOLOX algorithm and verified the effectiveness of the improved model. For example, the CSP block is replaced by a self-designed C3HB block in the backbone part; the normalized attention module (NAM) is introduced in the neck and the latest SIOU loss function is embedded. The </a:t>
            </a:r>
            <a:r>
              <a:rPr lang="en-US" sz="2400" dirty="0" err="1" smtClean="0">
                <a:solidFill>
                  <a:schemeClr val="tx1"/>
                </a:solidFill>
                <a:latin typeface="Times New Roman" pitchFamily="18" charset="0"/>
                <a:cs typeface="Times New Roman" pitchFamily="18" charset="0"/>
              </a:rPr>
              <a:t>mAP</a:t>
            </a:r>
            <a:r>
              <a:rPr lang="en-US" sz="2400" dirty="0" smtClean="0">
                <a:solidFill>
                  <a:schemeClr val="tx1"/>
                </a:solidFill>
                <a:latin typeface="Times New Roman" pitchFamily="18" charset="0"/>
                <a:cs typeface="Times New Roman" pitchFamily="18" charset="0"/>
              </a:rPr>
              <a:t>, precision, and recall are improved by 4.08%, 3.64%, and 2.04%, respectively. And compared with five popular detection algorithms, </a:t>
            </a:r>
            <a:r>
              <a:rPr lang="en-US" sz="2400" dirty="0" err="1" smtClean="0">
                <a:solidFill>
                  <a:schemeClr val="tx1"/>
                </a:solidFill>
                <a:latin typeface="Times New Roman" pitchFamily="18" charset="0"/>
                <a:cs typeface="Times New Roman" pitchFamily="18" charset="0"/>
              </a:rPr>
              <a:t>SDNet</a:t>
            </a:r>
            <a:r>
              <a:rPr lang="en-US" sz="2400" dirty="0" smtClean="0">
                <a:solidFill>
                  <a:schemeClr val="tx1"/>
                </a:solidFill>
                <a:latin typeface="Times New Roman" pitchFamily="18" charset="0"/>
                <a:cs typeface="Times New Roman" pitchFamily="18" charset="0"/>
              </a:rPr>
              <a:t> has the best detection</a:t>
            </a:r>
          </a:p>
          <a:p>
            <a:pPr algn="just"/>
            <a:r>
              <a:rPr lang="en-US" sz="2400" dirty="0" smtClean="0">
                <a:solidFill>
                  <a:schemeClr val="tx1"/>
                </a:solidFill>
                <a:latin typeface="Times New Roman" pitchFamily="18" charset="0"/>
                <a:cs typeface="Times New Roman" pitchFamily="18" charset="0"/>
              </a:rPr>
              <a:t>results. SD Net also meets the requirement of real-time</a:t>
            </a:r>
          </a:p>
          <a:p>
            <a:pPr algn="just"/>
            <a:r>
              <a:rPr lang="en-US" sz="2400" dirty="0" smtClean="0">
                <a:solidFill>
                  <a:schemeClr val="tx1"/>
                </a:solidFill>
                <a:latin typeface="Times New Roman" pitchFamily="18" charset="0"/>
                <a:cs typeface="Times New Roman" pitchFamily="18" charset="0"/>
              </a:rPr>
              <a:t>monitoring.</a:t>
            </a:r>
            <a:endParaRPr lang="en-US" sz="2400" dirty="0">
              <a:solidFill>
                <a:schemeClr val="tx1"/>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593C9E7B-903B-481D-93EF-86425B7BAB6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Reference works</a:t>
            </a:r>
          </a:p>
        </p:txBody>
      </p:sp>
      <p:sp>
        <p:nvSpPr>
          <p:cNvPr id="3" name="Content Placeholder 2"/>
          <p:cNvSpPr>
            <a:spLocks noGrp="1"/>
          </p:cNvSpPr>
          <p:nvPr>
            <p:ph idx="1"/>
          </p:nvPr>
        </p:nvSpPr>
        <p:spPr>
          <a:xfrm>
            <a:off x="457200" y="1340485"/>
            <a:ext cx="8229600" cy="4525963"/>
          </a:xfrm>
        </p:spPr>
        <p:txBody>
          <a:bodyPr>
            <a:noAutofit/>
          </a:bodyPr>
          <a:lstStyle/>
          <a:p>
            <a:pPr algn="just">
              <a:lnSpc>
                <a:spcPct val="110000"/>
              </a:lnSpc>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rPr>
              <a:t>T. </a:t>
            </a:r>
            <a:r>
              <a:rPr lang="en-US" sz="2400" dirty="0" err="1" smtClean="0">
                <a:latin typeface="Times New Roman" panose="02020603050405020304" pitchFamily="18" charset="0"/>
                <a:cs typeface="Times New Roman" panose="02020603050405020304" pitchFamily="18" charset="0"/>
              </a:rPr>
              <a:t>Ilyas</a:t>
            </a:r>
            <a:r>
              <a:rPr lang="en-US" sz="2400" dirty="0" smtClean="0">
                <a:latin typeface="Times New Roman" panose="02020603050405020304" pitchFamily="18" charset="0"/>
                <a:cs typeface="Times New Roman" panose="02020603050405020304" pitchFamily="18" charset="0"/>
              </a:rPr>
              <a:t>, A. Khan, M. </a:t>
            </a:r>
            <a:r>
              <a:rPr lang="en-US" sz="2400" dirty="0" err="1" smtClean="0">
                <a:latin typeface="Times New Roman" panose="02020603050405020304" pitchFamily="18" charset="0"/>
                <a:cs typeface="Times New Roman" panose="02020603050405020304" pitchFamily="18" charset="0"/>
              </a:rPr>
              <a:t>Umraiz</a:t>
            </a:r>
            <a:r>
              <a:rPr lang="en-US" sz="2400" dirty="0" smtClean="0">
                <a:latin typeface="Times New Roman" panose="02020603050405020304" pitchFamily="18" charset="0"/>
                <a:cs typeface="Times New Roman" panose="02020603050405020304" pitchFamily="18" charset="0"/>
              </a:rPr>
              <a:t>, Y. </a:t>
            </a:r>
            <a:r>
              <a:rPr lang="en-US" sz="2400" dirty="0" err="1" smtClean="0">
                <a:latin typeface="Times New Roman" panose="02020603050405020304" pitchFamily="18" charset="0"/>
                <a:cs typeface="Times New Roman" panose="02020603050405020304" pitchFamily="18" charset="0"/>
              </a:rPr>
              <a:t>Jeong</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H.Kim,‘‘Multiscale</a:t>
            </a:r>
            <a:r>
              <a:rPr lang="en-US" sz="2400" dirty="0" smtClean="0">
                <a:latin typeface="Times New Roman" panose="02020603050405020304" pitchFamily="18" charset="0"/>
                <a:cs typeface="Times New Roman" panose="02020603050405020304" pitchFamily="18" charset="0"/>
              </a:rPr>
              <a:t> context aggregation for strawberry fruit recognition and disease </a:t>
            </a:r>
            <a:r>
              <a:rPr lang="en-US" sz="2400" dirty="0" err="1" smtClean="0">
                <a:latin typeface="Times New Roman" panose="02020603050405020304" pitchFamily="18" charset="0"/>
                <a:cs typeface="Times New Roman" panose="02020603050405020304" pitchFamily="18" charset="0"/>
              </a:rPr>
              <a:t>phenotyping</a:t>
            </a:r>
            <a:r>
              <a:rPr lang="en-US" sz="2400" dirty="0" smtClean="0">
                <a:latin typeface="Times New Roman" panose="02020603050405020304" pitchFamily="18" charset="0"/>
                <a:cs typeface="Times New Roman" panose="02020603050405020304" pitchFamily="18" charset="0"/>
              </a:rPr>
              <a:t>,’’ IEEE Access, vol. 9, pp. 124491–124504, 2021,</a:t>
            </a:r>
          </a:p>
          <a:p>
            <a:pPr algn="just">
              <a:lnSpc>
                <a:spcPct val="110000"/>
              </a:lnSpc>
              <a:buFont typeface="Wingdings" panose="05000000000000000000" charset="0"/>
              <a:buChar char="Ø"/>
            </a:pPr>
            <a:r>
              <a:rPr lang="en-US" sz="2400" dirty="0" smtClean="0">
                <a:latin typeface="Times New Roman" panose="02020603050405020304" pitchFamily="18" charset="0"/>
                <a:cs typeface="Times New Roman" panose="02020603050405020304" pitchFamily="18" charset="0"/>
              </a:rPr>
              <a:t>A. </a:t>
            </a:r>
            <a:r>
              <a:rPr lang="en-US" sz="2400" dirty="0" err="1" smtClean="0">
                <a:latin typeface="Times New Roman" panose="02020603050405020304" pitchFamily="18" charset="0"/>
                <a:cs typeface="Times New Roman" panose="02020603050405020304" pitchFamily="18" charset="0"/>
              </a:rPr>
              <a:t>Subeesh</a:t>
            </a:r>
            <a:r>
              <a:rPr lang="en-US" sz="2400" dirty="0" smtClean="0">
                <a:latin typeface="Times New Roman" panose="02020603050405020304" pitchFamily="18" charset="0"/>
                <a:cs typeface="Times New Roman" panose="02020603050405020304" pitchFamily="18" charset="0"/>
              </a:rPr>
              <a:t>, S. </a:t>
            </a:r>
            <a:r>
              <a:rPr lang="en-US" sz="2400" dirty="0" err="1" smtClean="0">
                <a:latin typeface="Times New Roman" panose="02020603050405020304" pitchFamily="18" charset="0"/>
                <a:cs typeface="Times New Roman" panose="02020603050405020304" pitchFamily="18" charset="0"/>
              </a:rPr>
              <a:t>Bhole</a:t>
            </a:r>
            <a:r>
              <a:rPr lang="en-US" sz="2400" dirty="0" smtClean="0">
                <a:latin typeface="Times New Roman" panose="02020603050405020304" pitchFamily="18" charset="0"/>
                <a:cs typeface="Times New Roman" panose="02020603050405020304" pitchFamily="18" charset="0"/>
              </a:rPr>
              <a:t>, K. Singh, N. S. </a:t>
            </a:r>
            <a:r>
              <a:rPr lang="en-US" sz="2400" dirty="0" err="1" smtClean="0">
                <a:latin typeface="Times New Roman" panose="02020603050405020304" pitchFamily="18" charset="0"/>
                <a:cs typeface="Times New Roman" panose="02020603050405020304" pitchFamily="18" charset="0"/>
              </a:rPr>
              <a:t>Chandel</a:t>
            </a:r>
            <a:r>
              <a:rPr lang="en-US" sz="2400" dirty="0" smtClean="0">
                <a:latin typeface="Times New Roman" panose="02020603050405020304" pitchFamily="18" charset="0"/>
                <a:cs typeface="Times New Roman" panose="02020603050405020304" pitchFamily="18" charset="0"/>
              </a:rPr>
              <a:t>, Y. A. </a:t>
            </a:r>
            <a:r>
              <a:rPr lang="en-US" sz="2400" dirty="0" err="1" smtClean="0">
                <a:latin typeface="Times New Roman" panose="02020603050405020304" pitchFamily="18" charset="0"/>
                <a:cs typeface="Times New Roman" panose="02020603050405020304" pitchFamily="18" charset="0"/>
              </a:rPr>
              <a:t>Rajwade</a:t>
            </a:r>
            <a:r>
              <a:rPr lang="en-US" sz="2400" dirty="0" smtClean="0">
                <a:latin typeface="Times New Roman" panose="02020603050405020304" pitchFamily="18" charset="0"/>
                <a:cs typeface="Times New Roman" panose="02020603050405020304" pitchFamily="18" charset="0"/>
              </a:rPr>
              <a:t>,</a:t>
            </a:r>
          </a:p>
          <a:p>
            <a:pPr algn="just">
              <a:lnSpc>
                <a:spcPct val="110000"/>
              </a:lnSpc>
              <a:buNone/>
            </a:pPr>
            <a:r>
              <a:rPr lang="en-US" sz="2400" dirty="0" smtClean="0">
                <a:latin typeface="Times New Roman" panose="02020603050405020304" pitchFamily="18" charset="0"/>
                <a:cs typeface="Times New Roman" panose="02020603050405020304" pitchFamily="18" charset="0"/>
              </a:rPr>
              <a:t>K. V. R. </a:t>
            </a:r>
            <a:r>
              <a:rPr lang="en-US" sz="2400" dirty="0" err="1" smtClean="0">
                <a:latin typeface="Times New Roman" panose="02020603050405020304" pitchFamily="18" charset="0"/>
                <a:cs typeface="Times New Roman" panose="02020603050405020304" pitchFamily="18" charset="0"/>
              </a:rPr>
              <a:t>Rao</a:t>
            </a:r>
            <a:r>
              <a:rPr lang="en-US" sz="2400" dirty="0" smtClean="0">
                <a:latin typeface="Times New Roman" panose="02020603050405020304" pitchFamily="18" charset="0"/>
                <a:cs typeface="Times New Roman" panose="02020603050405020304" pitchFamily="18" charset="0"/>
              </a:rPr>
              <a:t>, S. P. Kumar, and D. </a:t>
            </a:r>
            <a:r>
              <a:rPr lang="en-US" sz="2400" dirty="0" err="1" smtClean="0">
                <a:latin typeface="Times New Roman" panose="02020603050405020304" pitchFamily="18" charset="0"/>
                <a:cs typeface="Times New Roman" panose="02020603050405020304" pitchFamily="18" charset="0"/>
              </a:rPr>
              <a:t>Jat</a:t>
            </a:r>
            <a:r>
              <a:rPr lang="en-US" sz="2400" dirty="0" smtClean="0">
                <a:latin typeface="Times New Roman" panose="02020603050405020304" pitchFamily="18" charset="0"/>
                <a:cs typeface="Times New Roman" panose="02020603050405020304" pitchFamily="18" charset="0"/>
              </a:rPr>
              <a:t>, ‘‘Deep </a:t>
            </a:r>
            <a:r>
              <a:rPr lang="en-US" sz="2400" dirty="0" err="1" smtClean="0">
                <a:latin typeface="Times New Roman" panose="02020603050405020304" pitchFamily="18" charset="0"/>
                <a:cs typeface="Times New Roman" panose="02020603050405020304" pitchFamily="18" charset="0"/>
              </a:rPr>
              <a:t>convolutional</a:t>
            </a:r>
            <a:endParaRPr lang="en-US" sz="2400" dirty="0" smtClean="0">
              <a:latin typeface="Times New Roman" panose="02020603050405020304" pitchFamily="18" charset="0"/>
              <a:cs typeface="Times New Roman" panose="02020603050405020304" pitchFamily="18" charset="0"/>
            </a:endParaRPr>
          </a:p>
          <a:p>
            <a:pPr algn="just">
              <a:lnSpc>
                <a:spcPct val="110000"/>
              </a:lnSpc>
              <a:buNone/>
            </a:pPr>
            <a:r>
              <a:rPr lang="en-US" sz="2400" dirty="0" smtClean="0">
                <a:latin typeface="Times New Roman" panose="02020603050405020304" pitchFamily="18" charset="0"/>
                <a:cs typeface="Times New Roman" panose="02020603050405020304" pitchFamily="18" charset="0"/>
              </a:rPr>
              <a:t>neural network models for weed detection in </a:t>
            </a:r>
            <a:r>
              <a:rPr lang="en-US" sz="2400" dirty="0" err="1" smtClean="0">
                <a:latin typeface="Times New Roman" panose="02020603050405020304" pitchFamily="18" charset="0"/>
                <a:cs typeface="Times New Roman" panose="02020603050405020304" pitchFamily="18" charset="0"/>
              </a:rPr>
              <a:t>polyhouse</a:t>
            </a:r>
            <a:r>
              <a:rPr lang="en-US" sz="2400" dirty="0" smtClean="0">
                <a:latin typeface="Times New Roman" panose="02020603050405020304" pitchFamily="18" charset="0"/>
                <a:cs typeface="Times New Roman" panose="02020603050405020304" pitchFamily="18" charset="0"/>
              </a:rPr>
              <a:t> grown</a:t>
            </a:r>
          </a:p>
          <a:p>
            <a:pPr algn="just">
              <a:lnSpc>
                <a:spcPct val="110000"/>
              </a:lnSpc>
              <a:buNone/>
            </a:pPr>
            <a:r>
              <a:rPr lang="en-US" sz="2400" dirty="0" smtClean="0">
                <a:latin typeface="Times New Roman" panose="02020603050405020304" pitchFamily="18" charset="0"/>
                <a:cs typeface="Times New Roman" panose="02020603050405020304" pitchFamily="18" charset="0"/>
              </a:rPr>
              <a:t>bell peppers,’’ </a:t>
            </a:r>
            <a:r>
              <a:rPr lang="en-US" sz="2400" dirty="0" err="1" smtClean="0">
                <a:latin typeface="Times New Roman" panose="02020603050405020304" pitchFamily="18" charset="0"/>
                <a:cs typeface="Times New Roman" panose="02020603050405020304" pitchFamily="18" charset="0"/>
              </a:rPr>
              <a:t>Artif</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Intell.Agricult</a:t>
            </a:r>
            <a:r>
              <a:rPr lang="en-US" sz="2400" dirty="0" smtClean="0">
                <a:latin typeface="Times New Roman" panose="02020603050405020304" pitchFamily="18" charset="0"/>
                <a:cs typeface="Times New Roman" panose="02020603050405020304" pitchFamily="18" charset="0"/>
              </a:rPr>
              <a:t>., vol. 6, pp. 47–54, Jan. 2022.</a:t>
            </a:r>
          </a:p>
        </p:txBody>
      </p:sp>
      <p:sp>
        <p:nvSpPr>
          <p:cNvPr id="4" name="Slide Number Placeholder 3"/>
          <p:cNvSpPr>
            <a:spLocks noGrp="1"/>
          </p:cNvSpPr>
          <p:nvPr>
            <p:ph type="sldNum" sz="quarter" idx="12"/>
          </p:nvPr>
        </p:nvSpPr>
        <p:spPr/>
        <p:txBody>
          <a:bodyPr/>
          <a:lstStyle/>
          <a:p>
            <a:fld id="{593C9E7B-903B-481D-93EF-86425B7BAB6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85" y="3244334"/>
            <a:ext cx="4429156" cy="707886"/>
          </a:xfrm>
          <a:prstGeom prst="rect">
            <a:avLst/>
          </a:prstGeom>
        </p:spPr>
        <p:txBody>
          <a:bodyPr wrap="square">
            <a:spAutoFit/>
          </a:bodyPr>
          <a:lstStyle/>
          <a:p>
            <a:pPr algn="ctr"/>
            <a:r>
              <a:rPr lang="en-IN"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593C9E7B-903B-481D-93EF-86425B7BAB68}" type="slidenum">
              <a:rPr lang="en-US" smtClean="0"/>
              <a:pPr/>
              <a:t>27</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fontScale="92500" lnSpcReduction="10000"/>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The nutritional value of perishable food items, such as fruits and depends on their freshness levels.</a:t>
            </a:r>
          </a:p>
          <a:p>
            <a:pPr>
              <a:lnSpc>
                <a:spcPct val="150000"/>
              </a:lnSpc>
              <a:buFont typeface="Wingdings" pitchFamily="2" charset="2"/>
              <a:buChar char="Ø"/>
            </a:pPr>
            <a:r>
              <a:rPr lang="en-US" sz="2400" dirty="0" smtClean="0">
                <a:latin typeface="Times New Roman" pitchFamily="18" charset="0"/>
                <a:cs typeface="Times New Roman" pitchFamily="18" charset="0"/>
              </a:rPr>
              <a:t> The existing approaches solve a binary class problem by classifying a known fruit class into fresh or rotten only. </a:t>
            </a:r>
          </a:p>
          <a:p>
            <a:pPr>
              <a:lnSpc>
                <a:spcPct val="150000"/>
              </a:lnSpc>
              <a:buFont typeface="Wingdings" pitchFamily="2" charset="2"/>
              <a:buChar char="Ø"/>
            </a:pPr>
            <a:r>
              <a:rPr lang="en-US" sz="2400" dirty="0" smtClean="0">
                <a:latin typeface="Times New Roman" pitchFamily="18" charset="0"/>
                <a:cs typeface="Times New Roman" pitchFamily="18" charset="0"/>
              </a:rPr>
              <a:t>We propose an automated fruits categorization approach that first recognizes the class of object in an image and then categorizes that fruit into one of the three categories: fresh, not fresh, and rotten , if rotten the remedy class will be displayed  By using autonomous drone in any location.</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2240"/>
            <a:ext cx="8229600" cy="4525963"/>
          </a:xfrm>
        </p:spPr>
        <p:txBody>
          <a:bodyPr>
            <a:noAutofit/>
          </a:bodyPr>
          <a:lstStyle/>
          <a:p>
            <a:pPr>
              <a:lnSpc>
                <a:spcPct val="150000"/>
              </a:lnSpc>
              <a:buFont typeface="Wingdings" pitchFamily="2" charset="2"/>
              <a:buChar char="Ø"/>
            </a:pPr>
            <a:r>
              <a:rPr lang="en-US" sz="2400" dirty="0" smtClean="0">
                <a:latin typeface="Times New Roman" pitchFamily="18" charset="0"/>
                <a:cs typeface="Times New Roman" pitchFamily="18" charset="0"/>
              </a:rPr>
              <a:t>Hand-sorting rotten fruits from fresh ones in a batch of mixed fruits is a tedious and tiring job. Despite being time-consuming, most food processing factories carry out this method for making jams and other fruit-based products.</a:t>
            </a:r>
          </a:p>
          <a:p>
            <a:pPr>
              <a:lnSpc>
                <a:spcPct val="150000"/>
              </a:lnSpc>
              <a:buFont typeface="Wingdings" pitchFamily="2" charset="2"/>
              <a:buChar char="Ø"/>
            </a:pPr>
            <a:r>
              <a:rPr lang="en-US" sz="2400" dirty="0" smtClean="0">
                <a:latin typeface="Times New Roman" pitchFamily="18" charset="0"/>
                <a:cs typeface="Times New Roman" pitchFamily="18" charset="0"/>
              </a:rPr>
              <a:t>So to provide a much less demanding solution, today’s project focuses on creating a smart AI camera using a Raspberry Pi Development Board for Fresh and Rotten Fruit Detection  if it’s rotten the remedy to the plant will be feed to the land and automatically sort it out.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93C9E7B-903B-481D-93EF-86425B7BAB68}"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29830" y="476825"/>
            <a:ext cx="7884810" cy="9922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algn="ctr">
              <a:lnSpc>
                <a:spcPct val="90000"/>
              </a:lnSpc>
            </a:pPr>
            <a:r>
              <a:rPr lang="en-US" altLang="en-IN" sz="2800" b="1" dirty="0" smtClean="0">
                <a:latin typeface="Times New Roman" panose="02020603050405020304" pitchFamily="18" charset="0"/>
                <a:cs typeface="Times New Roman" panose="02020603050405020304" pitchFamily="18" charset="0"/>
                <a:sym typeface="+mn-ea"/>
              </a:rPr>
              <a:t>Literature Review</a:t>
            </a:r>
            <a:endParaRPr lang="en-US" altLang="en-IN" sz="2800" b="1" dirty="0" smtClean="0">
              <a:latin typeface="Times New Roman" panose="02020603050405020304" pitchFamily="18" charset="0"/>
              <a:cs typeface="Times New Roman" panose="02020603050405020304" pitchFamily="18" charset="0"/>
            </a:endParaRPr>
          </a:p>
          <a:p>
            <a:pPr algn="ctr">
              <a:lnSpc>
                <a:spcPct val="90000"/>
              </a:lnSpc>
            </a:pPr>
            <a:endParaRPr lang="en-US" altLang="en-IN" sz="2800" b="1" strike="noStrike" spc="-1" dirty="0" smtClean="0">
              <a:solidFill>
                <a:srgbClr val="C00000"/>
              </a:solidFill>
              <a:latin typeface="Times New Roman" panose="02020603050405020304" pitchFamily="18" charset="0"/>
              <a:cs typeface="Times New Roman" panose="02020603050405020304" pitchFamily="18" charset="0"/>
            </a:endParaRPr>
          </a:p>
        </p:txBody>
      </p:sp>
      <p:sp>
        <p:nvSpPr>
          <p:cNvPr id="91" name="CustomShape 2"/>
          <p:cNvSpPr/>
          <p:nvPr/>
        </p:nvSpPr>
        <p:spPr>
          <a:xfrm>
            <a:off x="369900" y="2226420"/>
            <a:ext cx="8143740" cy="32616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251460" y="1147445"/>
            <a:ext cx="8609330" cy="510222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gn="just">
              <a:lnSpc>
                <a:spcPct val="140000"/>
              </a:lnSpc>
            </a:pPr>
            <a:r>
              <a:rPr lang="en-IN" sz="2400" b="1" u="sng"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NAME</a:t>
            </a:r>
            <a:r>
              <a:rPr lang="en-IN" sz="2400" b="0" strike="noStrike"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 </a:t>
            </a:r>
            <a:r>
              <a:rPr lang="en-US" sz="2400" dirty="0" err="1" smtClean="0">
                <a:latin typeface="Times New Roman" panose="02020603050405020304" pitchFamily="18" charset="0"/>
                <a:cs typeface="Times New Roman" panose="02020603050405020304" pitchFamily="18" charset="0"/>
              </a:rPr>
              <a:t>Ilyas</a:t>
            </a:r>
            <a:r>
              <a:rPr lang="en-US" sz="2400" dirty="0" smtClean="0">
                <a:latin typeface="Times New Roman" panose="02020603050405020304" pitchFamily="18" charset="0"/>
                <a:cs typeface="Times New Roman" panose="02020603050405020304" pitchFamily="18" charset="0"/>
              </a:rPr>
              <a:t>, A. Khan, M. </a:t>
            </a:r>
            <a:r>
              <a:rPr lang="en-US" sz="2400" dirty="0" err="1" smtClean="0">
                <a:latin typeface="Times New Roman" panose="02020603050405020304" pitchFamily="18" charset="0"/>
                <a:cs typeface="Times New Roman" panose="02020603050405020304" pitchFamily="18" charset="0"/>
              </a:rPr>
              <a:t>Umraiz</a:t>
            </a:r>
            <a:r>
              <a:rPr lang="en-US" sz="2400" dirty="0" smtClean="0">
                <a:latin typeface="Times New Roman" panose="02020603050405020304" pitchFamily="18" charset="0"/>
                <a:cs typeface="Times New Roman" panose="02020603050405020304" pitchFamily="18" charset="0"/>
              </a:rPr>
              <a:t>, Y. </a:t>
            </a:r>
            <a:r>
              <a:rPr lang="en-US" sz="2400" dirty="0" err="1" smtClean="0">
                <a:latin typeface="Times New Roman" panose="02020603050405020304" pitchFamily="18" charset="0"/>
                <a:cs typeface="Times New Roman" panose="02020603050405020304" pitchFamily="18" charset="0"/>
              </a:rPr>
              <a:t>Jeong</a:t>
            </a:r>
            <a:r>
              <a:rPr lang="en-US" sz="2400" dirty="0" smtClean="0">
                <a:latin typeface="Times New Roman" panose="02020603050405020304" pitchFamily="18" charset="0"/>
                <a:cs typeface="Times New Roman" panose="02020603050405020304" pitchFamily="18" charset="0"/>
              </a:rPr>
              <a:t>, and </a:t>
            </a:r>
            <a:r>
              <a:rPr lang="en-US" sz="2400" dirty="0" err="1" smtClean="0">
                <a:latin typeface="Times New Roman" panose="02020603050405020304" pitchFamily="18" charset="0"/>
                <a:cs typeface="Times New Roman" panose="02020603050405020304" pitchFamily="18" charset="0"/>
              </a:rPr>
              <a:t>H.Kim,‘‘</a:t>
            </a:r>
            <a:r>
              <a:rPr lang="en-US" sz="2400" b="1" dirty="0" err="1" smtClean="0">
                <a:latin typeface="Times New Roman" panose="02020603050405020304" pitchFamily="18" charset="0"/>
                <a:cs typeface="Times New Roman" panose="02020603050405020304" pitchFamily="18" charset="0"/>
              </a:rPr>
              <a:t>Multiscale</a:t>
            </a:r>
            <a:r>
              <a:rPr lang="en-US" sz="2400" b="1" dirty="0" smtClean="0">
                <a:latin typeface="Times New Roman" panose="02020603050405020304" pitchFamily="18" charset="0"/>
                <a:cs typeface="Times New Roman" panose="02020603050405020304" pitchFamily="18" charset="0"/>
              </a:rPr>
              <a:t> context aggregation for strawberry fruit recognition and disease </a:t>
            </a:r>
            <a:r>
              <a:rPr lang="en-US" sz="2400" b="1" dirty="0" err="1" smtClean="0">
                <a:latin typeface="Times New Roman" panose="02020603050405020304" pitchFamily="18" charset="0"/>
                <a:cs typeface="Times New Roman" panose="02020603050405020304" pitchFamily="18" charset="0"/>
              </a:rPr>
              <a:t>phenotyping</a:t>
            </a:r>
            <a:r>
              <a:rPr lang="en-US" sz="2400" dirty="0" smtClean="0">
                <a:latin typeface="Times New Roman" panose="02020603050405020304" pitchFamily="18" charset="0"/>
                <a:cs typeface="Times New Roman" panose="02020603050405020304" pitchFamily="18" charset="0"/>
              </a:rPr>
              <a:t>,’’ IEEE Access, vol. 9, pp. 124491–124504, 2021,</a:t>
            </a:r>
          </a:p>
          <a:p>
            <a:pPr algn="just">
              <a:lnSpc>
                <a:spcPct val="140000"/>
              </a:lnSpc>
            </a:pPr>
            <a:r>
              <a:rPr lang="en-IN" sz="2400" b="1" u="sng" spc="-1" dirty="0" smtClean="0">
                <a:solidFill>
                  <a:srgbClr val="222222"/>
                </a:solidFill>
                <a:latin typeface="Times New Roman" panose="02020603050405020304" pitchFamily="18" charset="0"/>
                <a:ea typeface="Verdana" panose="020B0604030504040204" pitchFamily="34" charset="0"/>
                <a:cs typeface="Times New Roman" panose="02020603050405020304" pitchFamily="18" charset="0"/>
              </a:rPr>
              <a:t>PAPER </a:t>
            </a:r>
            <a:r>
              <a:rPr 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DESCRIPTION</a:t>
            </a:r>
            <a:r>
              <a:rPr lang="en-US" altLang="en-IN" sz="2400" b="1" u="sng" spc="-1" dirty="0">
                <a:solidFill>
                  <a:srgbClr val="222222"/>
                </a:solidFill>
                <a:latin typeface="Times New Roman" panose="02020603050405020304" pitchFamily="18" charset="0"/>
                <a:ea typeface="Verdana" panose="020B0604030504040204" pitchFamily="34" charset="0"/>
                <a:cs typeface="Times New Roman" panose="02020603050405020304" pitchFamily="18" charset="0"/>
              </a:rPr>
              <a:t> </a:t>
            </a:r>
            <a:r>
              <a:rPr lang="en-US" altLang="en-IN" sz="2400" b="1" u="sng" spc="-1" dirty="0" smtClean="0">
                <a:solidFill>
                  <a:srgbClr val="222222"/>
                </a:solidFill>
                <a:latin typeface="Times New Roman" panose="02020603050405020304" pitchFamily="18" charset="0"/>
                <a:ea typeface="Verdana" panose="020B0604030504040204" pitchFamily="34" charset="0"/>
                <a:cs typeface="Times New Roman" panose="02020603050405020304" pitchFamily="18" charset="0"/>
              </a:rPr>
              <a:t>:</a:t>
            </a:r>
          </a:p>
          <a:p>
            <a:pPr algn="just">
              <a:lnSpc>
                <a:spcPct val="140000"/>
              </a:lnSpc>
            </a:pPr>
            <a:r>
              <a:rPr lang="en-US" sz="2400" dirty="0" smtClean="0"/>
              <a:t>	</a:t>
            </a:r>
            <a:r>
              <a:rPr lang="en-US" sz="2400" dirty="0" smtClean="0">
                <a:latin typeface="Times New Roman" pitchFamily="18" charset="0"/>
                <a:cs typeface="Times New Roman" pitchFamily="18" charset="0"/>
              </a:rPr>
              <a:t>Smart farming is a recently coined terminology to solve the problems in agriculture, related to production, environmental impact, and sustainability. With an increase in the global population, food demand is growing monotonically. </a:t>
            </a:r>
            <a:endParaRPr lang="en-IN" sz="2400" b="1" u="sng" spc="-1" dirty="0">
              <a:solidFill>
                <a:srgbClr val="222222"/>
              </a:solidFill>
              <a:latin typeface="Times New Roman" pitchFamily="18" charset="0"/>
              <a:ea typeface="Verdana" panose="020B0604030504040204"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29830" y="476825"/>
            <a:ext cx="7884810" cy="9922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algn="ctr">
              <a:lnSpc>
                <a:spcPct val="90000"/>
              </a:lnSpc>
            </a:pPr>
            <a:r>
              <a:rPr lang="en-US" sz="2800" b="1" dirty="0">
                <a:solidFill>
                  <a:srgbClr val="C00000"/>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Continue...</a:t>
            </a: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endParaRPr lang="en-IN" sz="28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91" name="CustomShape 2"/>
          <p:cNvSpPr/>
          <p:nvPr/>
        </p:nvSpPr>
        <p:spPr>
          <a:xfrm>
            <a:off x="369900" y="2226420"/>
            <a:ext cx="8143740" cy="32616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304800" y="1295400"/>
            <a:ext cx="8549640" cy="405955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gn="just">
              <a:lnSpc>
                <a:spcPct val="140000"/>
              </a:lnSpc>
            </a:pPr>
            <a:r>
              <a:rPr lang="en-IN" sz="2000" b="1" u="sng" strike="noStrike" spc="-1" dirty="0">
                <a:solidFill>
                  <a:srgbClr val="222222"/>
                </a:solidFill>
                <a:latin typeface="Times New Roman" pitchFamily="18" charset="0"/>
                <a:ea typeface="Verdana" panose="020B0604030504040204" pitchFamily="34" charset="0"/>
                <a:cs typeface="Times New Roman" pitchFamily="18" charset="0"/>
              </a:rPr>
              <a:t>PAPER NAME</a:t>
            </a:r>
            <a:r>
              <a:rPr lang="en-IN" sz="2000" b="0" strike="noStrike" spc="-1" dirty="0">
                <a:solidFill>
                  <a:srgbClr val="222222"/>
                </a:solidFill>
                <a:latin typeface="Times New Roman" pitchFamily="18" charset="0"/>
                <a:ea typeface="Verdana" panose="020B0604030504040204" pitchFamily="34" charset="0"/>
                <a:cs typeface="Times New Roman" pitchFamily="18" charset="0"/>
              </a:rPr>
              <a:t>: </a:t>
            </a:r>
            <a:r>
              <a:rPr lang="en-US" sz="2000" dirty="0" smtClean="0">
                <a:latin typeface="Times New Roman" pitchFamily="18" charset="0"/>
                <a:cs typeface="Times New Roman" pitchFamily="18" charset="0"/>
              </a:rPr>
              <a:t>QILIN AN 1,2, KAI WANG2 , ZHONGYANG LI1 , CHENGYUAN SONG2 , XIUYING TANG1 , AND JIAN SONG 2 </a:t>
            </a:r>
            <a:r>
              <a:rPr lang="en-US" sz="2000" dirty="0" smtClean="0">
                <a:latin typeface="Times New Roman" pitchFamily="18" charset="0"/>
                <a:cs typeface="Times New Roman" pitchFamily="18" charset="0"/>
                <a:sym typeface="+mn-ea"/>
              </a:rPr>
              <a:t> "</a:t>
            </a:r>
            <a:r>
              <a:rPr lang="en-US" sz="2000" b="1" dirty="0" smtClean="0">
                <a:latin typeface="Times New Roman" pitchFamily="18" charset="0"/>
                <a:cs typeface="Times New Roman" pitchFamily="18" charset="0"/>
              </a:rPr>
              <a:t>Real-Time Monitoring Method of Strawberry Fruit Growth State Based on YOLO Improved Model</a:t>
            </a:r>
            <a:r>
              <a:rPr lang="en-US" sz="2000" b="1" dirty="0" smtClean="0">
                <a:latin typeface="Times New Roman" pitchFamily="18" charset="0"/>
                <a:cs typeface="Times New Roman" pitchFamily="18" charset="0"/>
                <a:sym typeface="+mn-ea"/>
              </a:rPr>
              <a:t>.</a:t>
            </a:r>
            <a:r>
              <a:rPr lang="en-US" sz="2000" dirty="0" smtClean="0">
                <a:latin typeface="Times New Roman" pitchFamily="18" charset="0"/>
                <a:cs typeface="Times New Roman" pitchFamily="18" charset="0"/>
                <a:sym typeface="+mn-ea"/>
              </a:rPr>
              <a:t>" </a:t>
            </a:r>
            <a:r>
              <a:rPr lang="en-US" sz="2000" dirty="0" smtClean="0">
                <a:latin typeface="Times New Roman" pitchFamily="18" charset="0"/>
                <a:cs typeface="Times New Roman" pitchFamily="18" charset="0"/>
              </a:rPr>
              <a:t>Received 21 October 2022, accepted 3 November 2022, date of publication 7 November 2022, date of current version 1 December 2022. </a:t>
            </a:r>
            <a:endParaRPr lang="en-US" sz="2000" dirty="0">
              <a:latin typeface="Times New Roman" pitchFamily="18" charset="0"/>
              <a:cs typeface="Times New Roman" pitchFamily="18" charset="0"/>
            </a:endParaRPr>
          </a:p>
          <a:p>
            <a:pPr algn="just">
              <a:lnSpc>
                <a:spcPct val="140000"/>
              </a:lnSpc>
            </a:pPr>
            <a:r>
              <a:rPr lang="en-IN" sz="2000" b="1" u="sng" spc="-1" dirty="0">
                <a:solidFill>
                  <a:srgbClr val="222222"/>
                </a:solidFill>
                <a:latin typeface="Times New Roman" pitchFamily="18" charset="0"/>
                <a:ea typeface="Verdana" panose="020B0604030504040204" pitchFamily="34" charset="0"/>
                <a:cs typeface="Times New Roman" pitchFamily="18" charset="0"/>
              </a:rPr>
              <a:t>PAPER DESCRIPTION : </a:t>
            </a:r>
          </a:p>
          <a:p>
            <a:pPr marL="285750" indent="-285750" algn="just">
              <a:lnSpc>
                <a:spcPct val="140000"/>
              </a:lnSpc>
              <a:buFont typeface="Wingdings" panose="05000000000000000000" charset="0"/>
              <a:buChar char="Ø"/>
            </a:pPr>
            <a:r>
              <a:rPr lang="en-US" sz="2000" dirty="0" smtClean="0">
                <a:latin typeface="Times New Roman" pitchFamily="18" charset="0"/>
                <a:cs typeface="Times New Roman" pitchFamily="18" charset="0"/>
              </a:rPr>
              <a:t>Strawberries are one of the most popular fruits in the world, with worldwide production reaching more than 9 million tons in 2022 </a:t>
            </a:r>
            <a:r>
              <a:rPr lang="en-IN" sz="2000" b="0" strike="noStrike" spc="-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However, the detection of strawberry fruit at the fruit growth state in the orchard is usually based on farmers’ experience and is highly subjective, which may lead to errors and affect the pollination, spraying, harvesting, and marketing of the fruit.</a:t>
            </a:r>
            <a:r>
              <a:rPr lang="en-IN" sz="2000" b="0" strike="noStrike" spc="-1" dirty="0" smtClean="0">
                <a:latin typeface="Times New Roman" pitchFamily="18" charset="0"/>
                <a:cs typeface="Times New Roman" pitchFamily="18" charset="0"/>
              </a:rPr>
              <a:t> </a:t>
            </a:r>
            <a:endParaRPr lang="en-IN" sz="2000" b="0" strike="noStrike" spc="-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29830" y="476825"/>
            <a:ext cx="7884810" cy="992250"/>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chor="ctr">
            <a:noAutofit/>
          </a:bodyPr>
          <a:lstStyle/>
          <a:p>
            <a:pPr algn="ctr">
              <a:lnSpc>
                <a:spcPct val="90000"/>
              </a:lnSpc>
            </a:pPr>
            <a:r>
              <a:rPr lang="en-US" sz="2800" b="1" dirty="0">
                <a:latin typeface="Times New Roman" panose="02020603050405020304" pitchFamily="18" charset="0"/>
                <a:cs typeface="Times New Roman" panose="02020603050405020304" pitchFamily="18" charset="0"/>
              </a:rPr>
              <a:t>Continue...</a:t>
            </a:r>
            <a:r>
              <a:rPr sz="2800" b="1" dirty="0">
                <a:latin typeface="Times New Roman" panose="02020603050405020304" pitchFamily="18" charset="0"/>
                <a:cs typeface="Times New Roman" panose="02020603050405020304" pitchFamily="18" charset="0"/>
              </a:rPr>
              <a:t/>
            </a:r>
            <a:br>
              <a:rPr sz="2800" b="1" dirty="0">
                <a:latin typeface="Times New Roman" panose="02020603050405020304" pitchFamily="18" charset="0"/>
                <a:cs typeface="Times New Roman" panose="02020603050405020304" pitchFamily="18" charset="0"/>
              </a:rPr>
            </a:br>
            <a:r>
              <a:rPr sz="2800" b="1" dirty="0">
                <a:solidFill>
                  <a:srgbClr val="C00000"/>
                </a:solidFill>
                <a:latin typeface="Times New Roman" panose="02020603050405020304" pitchFamily="18" charset="0"/>
                <a:cs typeface="Times New Roman" panose="02020603050405020304" pitchFamily="18" charset="0"/>
              </a:rPr>
              <a:t/>
            </a:r>
            <a:br>
              <a:rPr sz="2800" b="1" dirty="0">
                <a:solidFill>
                  <a:srgbClr val="C00000"/>
                </a:solidFill>
                <a:latin typeface="Times New Roman" panose="02020603050405020304" pitchFamily="18" charset="0"/>
                <a:cs typeface="Times New Roman" panose="02020603050405020304" pitchFamily="18" charset="0"/>
              </a:rPr>
            </a:br>
            <a:endParaRPr lang="en-IN" sz="2800" b="1" strike="noStrike" spc="-1" dirty="0">
              <a:solidFill>
                <a:srgbClr val="C00000"/>
              </a:solidFill>
              <a:latin typeface="Times New Roman" panose="02020603050405020304" pitchFamily="18" charset="0"/>
              <a:cs typeface="Times New Roman" panose="02020603050405020304" pitchFamily="18" charset="0"/>
            </a:endParaRPr>
          </a:p>
        </p:txBody>
      </p:sp>
      <p:sp>
        <p:nvSpPr>
          <p:cNvPr id="91" name="CustomShape 2"/>
          <p:cNvSpPr/>
          <p:nvPr/>
        </p:nvSpPr>
        <p:spPr>
          <a:xfrm>
            <a:off x="369900" y="2226420"/>
            <a:ext cx="8143740" cy="3261600"/>
          </a:xfrm>
          <a:prstGeom prst="rect">
            <a:avLst/>
          </a:prstGeom>
          <a:noFill/>
          <a:ln>
            <a:noFill/>
          </a:ln>
        </p:spPr>
        <p:style>
          <a:lnRef idx="0">
            <a:scrgbClr r="0" g="0" b="0"/>
          </a:lnRef>
          <a:fillRef idx="0">
            <a:scrgbClr r="0" g="0" b="0"/>
          </a:fillRef>
          <a:effectRef idx="0">
            <a:scrgbClr r="0" g="0" b="0"/>
          </a:effectRef>
          <a:fontRef idx="minor"/>
        </p:style>
      </p:sp>
      <p:sp>
        <p:nvSpPr>
          <p:cNvPr id="92" name="CustomShape 3"/>
          <p:cNvSpPr/>
          <p:nvPr/>
        </p:nvSpPr>
        <p:spPr>
          <a:xfrm>
            <a:off x="328295" y="1228090"/>
            <a:ext cx="8532495" cy="5238115"/>
          </a:xfrm>
          <a:prstGeom prst="rect">
            <a:avLst/>
          </a:prstGeom>
          <a:noFill/>
          <a:ln>
            <a:noFill/>
          </a:ln>
        </p:spPr>
        <p:style>
          <a:lnRef idx="0">
            <a:scrgbClr r="0" g="0" b="0"/>
          </a:lnRef>
          <a:fillRef idx="0">
            <a:scrgbClr r="0" g="0" b="0"/>
          </a:fillRef>
          <a:effectRef idx="0">
            <a:scrgbClr r="0" g="0" b="0"/>
          </a:effectRef>
          <a:fontRef idx="minor"/>
        </p:style>
        <p:txBody>
          <a:bodyPr lIns="67500" tIns="33750" rIns="67500" bIns="33750">
            <a:noAutofit/>
          </a:bodyPr>
          <a:lstStyle/>
          <a:p>
            <a:pPr algn="just">
              <a:lnSpc>
                <a:spcPct val="140000"/>
              </a:lnSpc>
            </a:pPr>
            <a:r>
              <a:rPr lang="en-IN" sz="2000" b="1" u="sng" strike="noStrike" spc="-1" dirty="0">
                <a:solidFill>
                  <a:srgbClr val="222222"/>
                </a:solidFill>
                <a:latin typeface="Times New Roman" pitchFamily="18" charset="0"/>
                <a:ea typeface="Verdana" panose="020B0604030504040204" pitchFamily="34" charset="0"/>
                <a:cs typeface="Times New Roman" pitchFamily="18" charset="0"/>
              </a:rPr>
              <a:t>PAPER NAME</a:t>
            </a:r>
            <a:r>
              <a:rPr lang="en-IN" sz="2000" b="0" strike="noStrike" spc="-1" dirty="0">
                <a:solidFill>
                  <a:srgbClr val="222222"/>
                </a:solidFill>
                <a:latin typeface="Times New Roman" pitchFamily="18" charset="0"/>
                <a:ea typeface="Verdana" panose="020B0604030504040204" pitchFamily="34" charset="0"/>
                <a:cs typeface="Times New Roman" pitchFamily="18" charset="0"/>
              </a:rPr>
              <a:t>: </a:t>
            </a:r>
            <a:r>
              <a:rPr lang="en-US" sz="2000" dirty="0" err="1" smtClean="0">
                <a:latin typeface="Times New Roman" pitchFamily="18" charset="0"/>
                <a:cs typeface="Times New Roman" pitchFamily="18" charset="0"/>
              </a:rPr>
              <a:t>Bolappa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Gamage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Kaushalya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Madhavi</a:t>
            </a:r>
            <a:r>
              <a:rPr lang="en-US" sz="2000" dirty="0" smtClean="0">
                <a:latin typeface="Times New Roman" pitchFamily="18" charset="0"/>
                <a:cs typeface="Times New Roman" pitchFamily="18" charset="0"/>
              </a:rPr>
              <a:t> 1 , </a:t>
            </a:r>
            <a:r>
              <a:rPr lang="en-US" sz="2000" dirty="0" err="1" smtClean="0">
                <a:latin typeface="Times New Roman" pitchFamily="18" charset="0"/>
                <a:cs typeface="Times New Roman" pitchFamily="18" charset="0"/>
              </a:rPr>
              <a:t>Jayanta</a:t>
            </a:r>
            <a:r>
              <a:rPr lang="en-US" sz="2000" dirty="0" smtClean="0">
                <a:latin typeface="Times New Roman" pitchFamily="18" charset="0"/>
                <a:cs typeface="Times New Roman" pitchFamily="18" charset="0"/>
              </a:rPr>
              <a:t> Kumar </a:t>
            </a:r>
            <a:r>
              <a:rPr lang="en-US" sz="2000" dirty="0" err="1" smtClean="0">
                <a:latin typeface="Times New Roman" pitchFamily="18" charset="0"/>
                <a:cs typeface="Times New Roman" pitchFamily="18" charset="0"/>
              </a:rPr>
              <a:t>Basak</a:t>
            </a:r>
            <a:r>
              <a:rPr lang="en-US" sz="2000" dirty="0" smtClean="0">
                <a:latin typeface="Times New Roman" pitchFamily="18" charset="0"/>
                <a:cs typeface="Times New Roman" pitchFamily="18" charset="0"/>
              </a:rPr>
              <a:t> 2 , </a:t>
            </a:r>
            <a:r>
              <a:rPr lang="en-US" sz="2000" dirty="0" err="1" smtClean="0">
                <a:latin typeface="Times New Roman" pitchFamily="18" charset="0"/>
                <a:cs typeface="Times New Roman" pitchFamily="18" charset="0"/>
              </a:rPr>
              <a:t>Bhola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Paudel</a:t>
            </a:r>
            <a:r>
              <a:rPr lang="en-US" sz="2000" dirty="0" smtClean="0">
                <a:latin typeface="Times New Roman" pitchFamily="18" charset="0"/>
                <a:cs typeface="Times New Roman" pitchFamily="18" charset="0"/>
              </a:rPr>
              <a:t> 1 , Na </a:t>
            </a:r>
            <a:r>
              <a:rPr lang="en-US" sz="2000" dirty="0" err="1" smtClean="0">
                <a:latin typeface="Times New Roman" pitchFamily="18" charset="0"/>
                <a:cs typeface="Times New Roman" pitchFamily="18" charset="0"/>
              </a:rPr>
              <a:t>Eun</a:t>
            </a:r>
            <a:r>
              <a:rPr lang="en-US" sz="2000" dirty="0" smtClean="0">
                <a:latin typeface="Times New Roman" pitchFamily="18" charset="0"/>
                <a:cs typeface="Times New Roman" pitchFamily="18" charset="0"/>
              </a:rPr>
              <a:t> Kim 1 , </a:t>
            </a:r>
            <a:r>
              <a:rPr lang="en-US" sz="2000" dirty="0" err="1" smtClean="0">
                <a:latin typeface="Times New Roman" pitchFamily="18" charset="0"/>
                <a:cs typeface="Times New Roman" pitchFamily="18" charset="0"/>
              </a:rPr>
              <a:t>Gyeong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Choi</a:t>
            </a:r>
            <a:r>
              <a:rPr lang="en-US" sz="2000" dirty="0" smtClean="0">
                <a:latin typeface="Times New Roman" pitchFamily="18" charset="0"/>
                <a:cs typeface="Times New Roman" pitchFamily="18" charset="0"/>
              </a:rPr>
              <a:t> 2 and </a:t>
            </a:r>
            <a:r>
              <a:rPr lang="en-US" sz="2000" dirty="0" err="1" smtClean="0">
                <a:latin typeface="Times New Roman" pitchFamily="18" charset="0"/>
                <a:cs typeface="Times New Roman" pitchFamily="18" charset="0"/>
              </a:rPr>
              <a:t>Hyeon</a:t>
            </a:r>
            <a:r>
              <a:rPr lang="en-US" sz="2000" dirty="0" smtClean="0">
                <a:latin typeface="Times New Roman" pitchFamily="18" charset="0"/>
                <a:cs typeface="Times New Roman" pitchFamily="18" charset="0"/>
              </a:rPr>
              <a:t> Tae Kim 1,</a:t>
            </a:r>
            <a:r>
              <a:rPr lang="en-US" sz="2000" dirty="0" smtClean="0">
                <a:latin typeface="Times New Roman" pitchFamily="18" charset="0"/>
                <a:cs typeface="Times New Roman" pitchFamily="18" charset="0"/>
                <a:sym typeface="+mn-ea"/>
              </a:rPr>
              <a:t>"</a:t>
            </a:r>
            <a:r>
              <a:rPr lang="en-US" sz="2000" b="1" dirty="0" smtClean="0">
                <a:latin typeface="Times New Roman" pitchFamily="18" charset="0"/>
                <a:cs typeface="Times New Roman" pitchFamily="18" charset="0"/>
              </a:rPr>
              <a:t>Prediction of Strawberry Leaf Color Using RGB Mean Values Based on Soil Physicochemical Parameters Using Machine Learning Models(</a:t>
            </a:r>
            <a:r>
              <a:rPr lang="en-US" sz="2000" dirty="0" smtClean="0">
                <a:latin typeface="Times New Roman" pitchFamily="18" charset="0"/>
                <a:cs typeface="Times New Roman" pitchFamily="18" charset="0"/>
              </a:rPr>
              <a:t>2022</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sym typeface="+mn-ea"/>
              </a:rPr>
              <a:t>."</a:t>
            </a:r>
            <a:endParaRPr lang="en-US" sz="2000" dirty="0">
              <a:latin typeface="Times New Roman" pitchFamily="18" charset="0"/>
              <a:cs typeface="Times New Roman" pitchFamily="18" charset="0"/>
            </a:endParaRPr>
          </a:p>
          <a:p>
            <a:pPr algn="just">
              <a:lnSpc>
                <a:spcPct val="140000"/>
              </a:lnSpc>
            </a:pPr>
            <a:r>
              <a:rPr lang="en-IN" sz="2000" b="1" u="sng" spc="-1" dirty="0">
                <a:solidFill>
                  <a:srgbClr val="222222"/>
                </a:solidFill>
                <a:latin typeface="Times New Roman" pitchFamily="18" charset="0"/>
                <a:ea typeface="Verdana" panose="020B0604030504040204" pitchFamily="34" charset="0"/>
                <a:cs typeface="Times New Roman" pitchFamily="18" charset="0"/>
              </a:rPr>
              <a:t>PAPER DESCRIPTION : </a:t>
            </a:r>
          </a:p>
          <a:p>
            <a:pPr marL="285750" indent="-285750" algn="just">
              <a:lnSpc>
                <a:spcPct val="140000"/>
              </a:lnSpc>
              <a:buFont typeface="Wingdings" panose="05000000000000000000" charset="0"/>
              <a:buChar char="Ø"/>
            </a:pPr>
            <a:r>
              <a:rPr lang="en-US" sz="2000" dirty="0" smtClean="0">
                <a:latin typeface="Times New Roman" pitchFamily="18" charset="0"/>
                <a:cs typeface="Times New Roman" pitchFamily="18" charset="0"/>
              </a:rPr>
              <a:t>Intensively grown strawberries in a greenhouse require frequent and precise soil physicochemical constituents for optimal production. Strawberry leaf color analyses are the most effective way to evaluate soil status and protect against excess environmental nutrients and financial setbacks. Meanwhile, precision agriculture (PA) endorsements have been utilized to mimic solutions to these problems.</a:t>
            </a:r>
            <a:endParaRPr lang="en-IN" sz="2000" b="0" strike="noStrike" spc="-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C9E7B-903B-481D-93EF-86425B7BAB68}" type="slidenum">
              <a:rPr lang="en-US" smtClean="0"/>
              <a:pPr/>
              <a:t>8</a:t>
            </a:fld>
            <a:endParaRPr lang="en-US"/>
          </a:p>
        </p:txBody>
      </p:sp>
      <p:graphicFrame>
        <p:nvGraphicFramePr>
          <p:cNvPr id="3" name="Table 2"/>
          <p:cNvGraphicFramePr/>
          <p:nvPr/>
        </p:nvGraphicFramePr>
        <p:xfrm>
          <a:off x="277495" y="678815"/>
          <a:ext cx="8532495" cy="6126480"/>
        </p:xfrm>
        <a:graphic>
          <a:graphicData uri="http://schemas.openxmlformats.org/drawingml/2006/table">
            <a:tbl>
              <a:tblPr firstRow="1" bandRow="1">
                <a:tableStyleId>{5C22544A-7EE6-4342-B048-85BDC9FD1C3A}</a:tableStyleId>
              </a:tblPr>
              <a:tblGrid>
                <a:gridCol w="1963420"/>
                <a:gridCol w="975995"/>
                <a:gridCol w="3346450"/>
                <a:gridCol w="2246630"/>
              </a:tblGrid>
              <a:tr h="365760">
                <a:tc>
                  <a:txBody>
                    <a:bodyPr/>
                    <a:lstStyle/>
                    <a:p>
                      <a:pPr algn="ctr">
                        <a:buNone/>
                      </a:pPr>
                      <a:r>
                        <a:rPr lang="en-US" sz="1600" dirty="0"/>
                        <a:t>Paper Name</a:t>
                      </a:r>
                    </a:p>
                  </a:txBody>
                  <a:tcPr/>
                </a:tc>
                <a:tc>
                  <a:txBody>
                    <a:bodyPr/>
                    <a:lstStyle/>
                    <a:p>
                      <a:pPr algn="ctr">
                        <a:buNone/>
                      </a:pPr>
                      <a:r>
                        <a:rPr lang="en-US" sz="1600"/>
                        <a:t>YEAR</a:t>
                      </a:r>
                    </a:p>
                  </a:txBody>
                  <a:tcPr/>
                </a:tc>
                <a:tc>
                  <a:txBody>
                    <a:bodyPr/>
                    <a:lstStyle/>
                    <a:p>
                      <a:pPr algn="ctr">
                        <a:buNone/>
                      </a:pPr>
                      <a:r>
                        <a:rPr lang="en-US" sz="1600" dirty="0"/>
                        <a:t>MERITS</a:t>
                      </a:r>
                    </a:p>
                  </a:txBody>
                  <a:tcPr/>
                </a:tc>
                <a:tc>
                  <a:txBody>
                    <a:bodyPr/>
                    <a:lstStyle/>
                    <a:p>
                      <a:pPr algn="ctr">
                        <a:buNone/>
                      </a:pPr>
                      <a:r>
                        <a:rPr lang="en-US" sz="1600"/>
                        <a:t>DEMERITS</a:t>
                      </a:r>
                    </a:p>
                  </a:txBody>
                  <a:tcPr/>
                </a:tc>
              </a:tr>
              <a:tr h="1463040">
                <a:tc>
                  <a:txBody>
                    <a:bodyPr/>
                    <a:lstStyle/>
                    <a:p>
                      <a:pPr algn="l">
                        <a:buNone/>
                      </a:pPr>
                      <a:r>
                        <a:rPr lang="en-US" sz="1600" b="1" dirty="0" err="1" smtClean="0">
                          <a:latin typeface="Times New Roman" panose="02020603050405020304" pitchFamily="18" charset="0"/>
                          <a:cs typeface="Times New Roman" panose="02020603050405020304" pitchFamily="18" charset="0"/>
                        </a:rPr>
                        <a:t>Multiscale</a:t>
                      </a:r>
                      <a:r>
                        <a:rPr lang="en-US" sz="1600" b="1" dirty="0" smtClean="0">
                          <a:latin typeface="Times New Roman" panose="02020603050405020304" pitchFamily="18" charset="0"/>
                          <a:cs typeface="Times New Roman" panose="02020603050405020304" pitchFamily="18" charset="0"/>
                        </a:rPr>
                        <a:t> context aggregation for strawberry fruit recognition and disease </a:t>
                      </a:r>
                      <a:r>
                        <a:rPr lang="en-US" sz="1600" b="1" dirty="0" err="1" smtClean="0">
                          <a:latin typeface="Times New Roman" panose="02020603050405020304" pitchFamily="18" charset="0"/>
                          <a:cs typeface="Times New Roman" panose="02020603050405020304" pitchFamily="18" charset="0"/>
                        </a:rPr>
                        <a:t>phenotyping</a:t>
                      </a:r>
                      <a:endParaRPr lang="en-US" sz="1600" b="1" dirty="0">
                        <a:latin typeface="Times New Roman" panose="02020603050405020304" pitchFamily="18" charset="0"/>
                        <a:cs typeface="Times New Roman" panose="02020603050405020304" pitchFamily="18" charset="0"/>
                        <a:sym typeface="+mn-ea"/>
                      </a:endParaRPr>
                    </a:p>
                  </a:txBody>
                  <a:tcPr/>
                </a:tc>
                <a:tc>
                  <a:txBody>
                    <a:bodyPr/>
                    <a:lstStyle/>
                    <a:p>
                      <a:pPr>
                        <a:buNone/>
                      </a:pPr>
                      <a:r>
                        <a:rPr lang="en-US" sz="1600" dirty="0" smtClean="0"/>
                        <a:t>2021</a:t>
                      </a:r>
                      <a:endParaRPr lang="en-US" sz="1600" dirty="0"/>
                    </a:p>
                  </a:txBody>
                  <a:tcPr/>
                </a:tc>
                <a:tc>
                  <a:txBody>
                    <a:bodyPr/>
                    <a:lstStyle/>
                    <a:p>
                      <a:pPr>
                        <a:buNone/>
                      </a:pPr>
                      <a:r>
                        <a:rPr lang="en-US" sz="1600">
                          <a:latin typeface="Times New Roman" panose="02020603050405020304" pitchFamily="18" charset="0"/>
                          <a:cs typeface="Times New Roman" panose="02020603050405020304" pitchFamily="18" charset="0"/>
                          <a:sym typeface="+mn-ea"/>
                        </a:rPr>
                        <a:t>F-Measure for CNN is 0.7and 0.8 for SVM, the accuracy of identification of leaf disease of CNN is 0.6 and SVM is 0.8</a:t>
                      </a:r>
                      <a:endParaRPr lang="en-US" sz="1600">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txBody>
                  <a:tcPr/>
                </a:tc>
                <a:tc>
                  <a:txBody>
                    <a:bodyPr/>
                    <a:lstStyle/>
                    <a:p>
                      <a:pPr algn="l">
                        <a:buNone/>
                      </a:pPr>
                      <a:r>
                        <a:rPr lang="en-US" sz="1600">
                          <a:latin typeface="Times New Roman" panose="02020603050405020304" pitchFamily="18" charset="0"/>
                          <a:cs typeface="Times New Roman" panose="02020603050405020304" pitchFamily="18" charset="0"/>
                          <a:sym typeface="+mn-ea"/>
                        </a:rPr>
                        <a:t>Various segmentation algorithms can be implemented to improve accuracy.</a:t>
                      </a:r>
                    </a:p>
                  </a:txBody>
                  <a:tcPr/>
                </a:tc>
              </a:tr>
              <a:tr h="2011680">
                <a:tc>
                  <a:txBody>
                    <a:bodyPr/>
                    <a:lstStyle/>
                    <a:p>
                      <a:pPr>
                        <a:buNone/>
                      </a:pPr>
                      <a:r>
                        <a:rPr lang="en-US" sz="1600" b="1" dirty="0" smtClean="0"/>
                        <a:t>Real-Time Monitoring Method of Strawberry Fruit Growth State Based on YOLO Improved Model</a:t>
                      </a:r>
                      <a:endParaRPr lang="en-US" sz="1600" b="1" dirty="0">
                        <a:latin typeface="Times New Roman" panose="02020603050405020304" pitchFamily="18" charset="0"/>
                        <a:cs typeface="Times New Roman" panose="02020603050405020304" pitchFamily="18" charset="0"/>
                        <a:sym typeface="+mn-ea"/>
                      </a:endParaRPr>
                    </a:p>
                  </a:txBody>
                  <a:tcPr/>
                </a:tc>
                <a:tc>
                  <a:txBody>
                    <a:bodyPr/>
                    <a:lstStyle/>
                    <a:p>
                      <a:pPr>
                        <a:buNone/>
                      </a:pPr>
                      <a:r>
                        <a:rPr lang="en-US" sz="1600" dirty="0" smtClean="0"/>
                        <a:t>2022</a:t>
                      </a:r>
                      <a:endParaRPr lang="en-US" sz="1600" dirty="0"/>
                    </a:p>
                  </a:txBody>
                  <a:tcPr/>
                </a:tc>
                <a:tc>
                  <a:txBody>
                    <a:bodyPr/>
                    <a:lstStyle/>
                    <a:p>
                      <a:pPr>
                        <a:buNone/>
                      </a:pPr>
                      <a:r>
                        <a:rPr lang="en-US" sz="1600">
                          <a:solidFill>
                            <a:schemeClr val="tx1"/>
                          </a:solidFill>
                          <a:latin typeface="Times New Roman" panose="02020603050405020304" pitchFamily="18" charset="0"/>
                          <a:cs typeface="Times New Roman" panose="02020603050405020304" pitchFamily="18" charset="0"/>
                          <a:sym typeface="+mn-ea"/>
                        </a:rPr>
                        <a:t>The CNN has achieved an accuracy of 95.48. Used model has high rate along with better recognition of diseases.</a:t>
                      </a:r>
                      <a:endParaRPr lang="en-US" sz="1600">
                        <a:solidFill>
                          <a:schemeClr val="tx1"/>
                        </a:solidFill>
                        <a:latin typeface="Times New Roman" panose="02020603050405020304" pitchFamily="18" charset="0"/>
                        <a:cs typeface="Times New Roman" panose="02020603050405020304" pitchFamily="18" charset="0"/>
                      </a:endParaRPr>
                    </a:p>
                    <a:p>
                      <a:pPr>
                        <a:buNone/>
                      </a:pPr>
                      <a:endParaRPr lang="en-US" sz="1600">
                        <a:solidFill>
                          <a:schemeClr val="tx1"/>
                        </a:solidFill>
                        <a:latin typeface="Times New Roman" panose="02020603050405020304" pitchFamily="18" charset="0"/>
                        <a:cs typeface="Times New Roman" panose="02020603050405020304" pitchFamily="18" charset="0"/>
                      </a:endParaRPr>
                    </a:p>
                  </a:txBody>
                  <a:tcPr/>
                </a:tc>
                <a:tc>
                  <a:txBody>
                    <a:bodyPr/>
                    <a:lstStyle/>
                    <a:p>
                      <a:pPr>
                        <a:buNone/>
                      </a:pPr>
                      <a:r>
                        <a:rPr lang="en-US" sz="1600">
                          <a:solidFill>
                            <a:schemeClr val="tx1"/>
                          </a:solidFill>
                          <a:latin typeface="Times New Roman" panose="02020603050405020304" pitchFamily="18" charset="0"/>
                          <a:cs typeface="Times New Roman" panose="02020603050405020304" pitchFamily="18" charset="0"/>
                          <a:sym typeface="+mn-ea"/>
                        </a:rPr>
                        <a:t>Images in the dataset are very less.Train a dataset for at long time.</a:t>
                      </a:r>
                    </a:p>
                  </a:txBody>
                  <a:tcPr/>
                </a:tc>
              </a:tr>
              <a:tr h="2285365">
                <a:tc>
                  <a:txBody>
                    <a:bodyPr/>
                    <a:lstStyle/>
                    <a:p>
                      <a:pPr>
                        <a:buNone/>
                      </a:pPr>
                      <a:r>
                        <a:rPr lang="en-US" sz="1600" b="1" dirty="0" smtClean="0"/>
                        <a:t>Prediction of Strawberry Leaf Color Using RGB Mean Values Based on Soil Physicochemical Parameters Using Machine Learning Models</a:t>
                      </a:r>
                      <a:endParaRPr lang="en-US" sz="1600" dirty="0">
                        <a:latin typeface="Times New Roman" panose="02020603050405020304" pitchFamily="18" charset="0"/>
                        <a:cs typeface="Times New Roman" panose="02020603050405020304" pitchFamily="18" charset="0"/>
                        <a:sym typeface="+mn-ea"/>
                      </a:endParaRPr>
                    </a:p>
                  </a:txBody>
                  <a:tcPr/>
                </a:tc>
                <a:tc>
                  <a:txBody>
                    <a:bodyPr/>
                    <a:lstStyle/>
                    <a:p>
                      <a:pPr>
                        <a:buNone/>
                      </a:pPr>
                      <a:r>
                        <a:rPr lang="en-US" sz="1600" dirty="0" smtClean="0"/>
                        <a:t>2022</a:t>
                      </a:r>
                      <a:endParaRPr lang="en-US" sz="1600" dirty="0"/>
                    </a:p>
                  </a:txBody>
                  <a:tcPr/>
                </a:tc>
                <a:tc>
                  <a:txBody>
                    <a:bodyPr/>
                    <a:lstStyle/>
                    <a:p>
                      <a:pPr>
                        <a:buNone/>
                      </a:pPr>
                      <a:r>
                        <a:rPr lang="en-US" sz="1600">
                          <a:latin typeface="Times New Roman" panose="02020603050405020304" pitchFamily="18" charset="0"/>
                          <a:cs typeface="Times New Roman" panose="02020603050405020304" pitchFamily="18" charset="0"/>
                          <a:sym typeface="+mn-ea"/>
                        </a:rPr>
                        <a:t>Best accuracy of 99.09% other models who have done the crop recommendation have the accuracy in the range between 92 to 96%.</a:t>
                      </a:r>
                      <a:endParaRPr lang="en-US" sz="1600">
                        <a:latin typeface="Times New Roman" panose="02020603050405020304" pitchFamily="18" charset="0"/>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txBody>
                  <a:tcPr/>
                </a:tc>
                <a:tc>
                  <a:txBody>
                    <a:bodyPr/>
                    <a:lstStyle/>
                    <a:p>
                      <a:pPr>
                        <a:buNone/>
                      </a:pPr>
                      <a:r>
                        <a:rPr lang="en-US" sz="1600" dirty="0">
                          <a:latin typeface="Times New Roman" panose="02020603050405020304" pitchFamily="18" charset="0"/>
                          <a:cs typeface="Times New Roman" panose="02020603050405020304" pitchFamily="18" charset="0"/>
                          <a:sym typeface="+mn-ea"/>
                        </a:rPr>
                        <a:t>More time to take for train the </a:t>
                      </a:r>
                      <a:r>
                        <a:rPr lang="en-US" sz="1600" dirty="0" err="1">
                          <a:latin typeface="Times New Roman" panose="02020603050405020304" pitchFamily="18" charset="0"/>
                          <a:cs typeface="Times New Roman" panose="02020603050405020304" pitchFamily="18" charset="0"/>
                          <a:sym typeface="+mn-ea"/>
                        </a:rPr>
                        <a:t>dataset.We</a:t>
                      </a:r>
                      <a:r>
                        <a:rPr lang="en-US" sz="1600" dirty="0">
                          <a:latin typeface="Times New Roman" panose="02020603050405020304" pitchFamily="18" charset="0"/>
                          <a:cs typeface="Times New Roman" panose="02020603050405020304" pitchFamily="18" charset="0"/>
                          <a:sym typeface="+mn-ea"/>
                        </a:rPr>
                        <a:t> should feed n number of dataset for </a:t>
                      </a:r>
                      <a:r>
                        <a:rPr lang="en-US" sz="1600" dirty="0" err="1">
                          <a:latin typeface="Times New Roman" panose="02020603050405020304" pitchFamily="18" charset="0"/>
                          <a:cs typeface="Times New Roman" panose="02020603050405020304" pitchFamily="18" charset="0"/>
                          <a:sym typeface="+mn-ea"/>
                        </a:rPr>
                        <a:t>traing</a:t>
                      </a:r>
                      <a:r>
                        <a:rPr lang="en-US" sz="1600" dirty="0">
                          <a:latin typeface="Times New Roman" panose="02020603050405020304" pitchFamily="18" charset="0"/>
                          <a:cs typeface="Times New Roman" panose="02020603050405020304" pitchFamily="18" charset="0"/>
                          <a:sym typeface="+mn-ea"/>
                        </a:rPr>
                        <a:t> process.</a:t>
                      </a:r>
                    </a:p>
                  </a:txBody>
                  <a:tcPr/>
                </a:tc>
              </a:tr>
            </a:tbl>
          </a:graphicData>
        </a:graphic>
      </p:graphicFrame>
      <p:sp>
        <p:nvSpPr>
          <p:cNvPr id="4" name="Text Box 3"/>
          <p:cNvSpPr txBox="1"/>
          <p:nvPr/>
        </p:nvSpPr>
        <p:spPr>
          <a:xfrm>
            <a:off x="535305" y="103505"/>
            <a:ext cx="7890510" cy="953135"/>
          </a:xfrm>
          <a:prstGeom prst="rect">
            <a:avLst/>
          </a:prstGeom>
          <a:noFill/>
        </p:spPr>
        <p:txBody>
          <a:bodyPr wrap="square" rtlCol="0">
            <a:spAutoFit/>
          </a:bodyPr>
          <a:lstStyle/>
          <a:p>
            <a:pPr algn="ctr"/>
            <a:r>
              <a:rPr lang="en-IN" sz="2800" b="1" dirty="0">
                <a:latin typeface="Times New Roman" panose="02020603050405020304" pitchFamily="18" charset="0"/>
                <a:ea typeface="Verdana" panose="020B0604030504040204" pitchFamily="34" charset="0"/>
                <a:cs typeface="Times New Roman" panose="02020603050405020304" pitchFamily="18" charset="0"/>
                <a:sym typeface="+mn-ea"/>
              </a:rPr>
              <a:t>ANALYSIS OF LITERATURE REVIEW </a:t>
            </a:r>
            <a:endParaRPr lang="en-IN" sz="2800" b="1" dirty="0">
              <a:latin typeface="Times New Roman" panose="02020603050405020304" pitchFamily="18" charset="0"/>
              <a:ea typeface="Verdana" panose="020B0604030504040204" pitchFamily="34" charset="0"/>
              <a:cs typeface="Times New Roman" panose="02020603050405020304" pitchFamily="18" charset="0"/>
            </a:endParaRPr>
          </a:p>
          <a:p>
            <a:pPr algn="ctr"/>
            <a:endParaRPr lang="en-IN" sz="2800" b="1" dirty="0">
              <a:solidFill>
                <a:srgbClr val="C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Autofit/>
          </a:bodyPr>
          <a:lstStyle/>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To improve </a:t>
            </a:r>
            <a:r>
              <a:rPr lang="en-US" sz="2400" dirty="0" smtClean="0">
                <a:latin typeface="Times New Roman" panose="02020603050405020304" pitchFamily="18" charset="0"/>
                <a:cs typeface="Times New Roman" panose="02020603050405020304" pitchFamily="18" charset="0"/>
              </a:rPr>
              <a:t>fruit </a:t>
            </a:r>
            <a:r>
              <a:rPr lang="en-US" sz="2400" dirty="0">
                <a:latin typeface="Times New Roman" panose="02020603050405020304" pitchFamily="18" charset="0"/>
                <a:cs typeface="Times New Roman" panose="02020603050405020304" pitchFamily="18" charset="0"/>
              </a:rPr>
              <a:t>health and yield by detecting and addressing nutrient deficiencies and other factors that contribute to the onset of plant diseases. </a:t>
            </a: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This can be accomplished through the following specific </a:t>
            </a:r>
            <a:r>
              <a:rPr lang="en-US" sz="2400" dirty="0" err="1">
                <a:latin typeface="Times New Roman" panose="02020603050405020304" pitchFamily="18" charset="0"/>
                <a:cs typeface="Times New Roman" panose="02020603050405020304" pitchFamily="18" charset="0"/>
              </a:rPr>
              <a:t>objectives:Disease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detection,Nutrient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assessment,Fertilizer</a:t>
            </a:r>
            <a:r>
              <a:rPr lang="en-US" sz="2400" dirty="0">
                <a:latin typeface="Times New Roman" panose="02020603050405020304" pitchFamily="18" charset="0"/>
                <a:cs typeface="Times New Roman" panose="02020603050405020304" pitchFamily="18" charset="0"/>
              </a:rPr>
              <a:t> recommendation.</a:t>
            </a:r>
          </a:p>
        </p:txBody>
      </p:sp>
      <p:sp>
        <p:nvSpPr>
          <p:cNvPr id="4" name="Slide Number Placeholder 3"/>
          <p:cNvSpPr>
            <a:spLocks noGrp="1"/>
          </p:cNvSpPr>
          <p:nvPr>
            <p:ph type="sldNum" sz="quarter" idx="12"/>
          </p:nvPr>
        </p:nvSpPr>
        <p:spPr/>
        <p:txBody>
          <a:bodyPr/>
          <a:lstStyle/>
          <a:p>
            <a:fld id="{593C9E7B-903B-481D-93EF-86425B7BAB68}" type="slidenum">
              <a:rPr lang="en-US" smtClean="0"/>
              <a:pPr/>
              <a:t>9</a:t>
            </a:fld>
            <a:endParaRPr lang="en-US"/>
          </a:p>
        </p:txBody>
      </p:sp>
      <p:sp>
        <p:nvSpPr>
          <p:cNvPr id="5" name="Rectangle 4"/>
          <p:cNvSpPr/>
          <p:nvPr/>
        </p:nvSpPr>
        <p:spPr>
          <a:xfrm>
            <a:off x="3429000" y="3657600"/>
            <a:ext cx="4572000" cy="369332"/>
          </a:xfrm>
          <a:prstGeom prst="rect">
            <a:avLst/>
          </a:prstGeom>
        </p:spPr>
        <p:txBody>
          <a:bodyPr>
            <a:spAutoFit/>
          </a:bodyPr>
          <a:lstStyle/>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1521</Words>
  <Application>Microsoft Office PowerPoint</Application>
  <PresentationFormat>On-screen Show (4:3)</PresentationFormat>
  <Paragraphs>160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AI BASED FRUIT FRESHNESS IDENTIFICATION AND DISEASE PREDICTION USING AUTONOMOUS DRONE  </vt:lpstr>
      <vt:lpstr>Agenda</vt:lpstr>
      <vt:lpstr>Abstract</vt:lpstr>
      <vt:lpstr>Introduction</vt:lpstr>
      <vt:lpstr>PowerPoint Presentation</vt:lpstr>
      <vt:lpstr>PowerPoint Presentation</vt:lpstr>
      <vt:lpstr>PowerPoint Presentation</vt:lpstr>
      <vt:lpstr>PowerPoint Presentation</vt:lpstr>
      <vt:lpstr>Objectives</vt:lpstr>
      <vt:lpstr>Problem Statement</vt:lpstr>
      <vt:lpstr>YOLO (You Only Look Once) Algorithm  </vt:lpstr>
      <vt:lpstr>Continue...</vt:lpstr>
      <vt:lpstr>Architecture diagram</vt:lpstr>
      <vt:lpstr>Design Methodology </vt:lpstr>
      <vt:lpstr>Modules</vt:lpstr>
      <vt:lpstr>Module - 1  </vt:lpstr>
      <vt:lpstr>Module - 2</vt:lpstr>
      <vt:lpstr>Continue...</vt:lpstr>
      <vt:lpstr>Graph view</vt:lpstr>
      <vt:lpstr>Continue...</vt:lpstr>
      <vt:lpstr>PowerPoint Presentation</vt:lpstr>
      <vt:lpstr>PowerPoint Presentation</vt:lpstr>
      <vt:lpstr>PowerPoint Presentation</vt:lpstr>
      <vt:lpstr>PowerPoint Presentation</vt:lpstr>
      <vt:lpstr>Conclusion</vt:lpstr>
      <vt:lpstr>Reference 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COURSE MANAGEMENT SYSTEM</dc:title>
  <dc:creator>ELCOT</dc:creator>
  <cp:lastModifiedBy>Bala</cp:lastModifiedBy>
  <cp:revision>175</cp:revision>
  <dcterms:created xsi:type="dcterms:W3CDTF">2022-05-26T13:20:00Z</dcterms:created>
  <dcterms:modified xsi:type="dcterms:W3CDTF">2023-05-18T17:09:10Z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A535AC41939542FAA42A3D715D9BC4DF</vt:lpwstr>
  </property>
  <property fmtid="{D5CDD505-2E9C-101B-9397-08002B2CF9AE}" pid="3" name="KSOProductBuildVer">
    <vt:lpwstr>1033-11.2.0.11516</vt:lpwstr>
  </property>
</Properties>
</file>