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Lst>
  <p:sldSz cx="18288000" cy="10287000"/>
  <p:notesSz cx="6858000" cy="9144000"/>
  <p:embeddedFontLst>
    <p:embeddedFont>
      <p:font typeface="Lato Bold" charset="1" panose="020F0502020204030203"/>
      <p:regular r:id="rId23"/>
    </p:embeddedFont>
    <p:embeddedFont>
      <p:font typeface="League Spartan" charset="1" panose="00000800000000000000"/>
      <p:regular r:id="rId24"/>
    </p:embeddedFont>
    <p:embeddedFont>
      <p:font typeface="Poppins" charset="1" panose="00000500000000000000"/>
      <p:regular r:id="rId25"/>
    </p:embeddedFont>
    <p:embeddedFont>
      <p:font typeface="Archivo Black" charset="1" panose="020B0A03020202020B04"/>
      <p:regular r:id="rId26"/>
    </p:embeddedFont>
    <p:embeddedFont>
      <p:font typeface="Poppins Bold" charset="1" panose="00000800000000000000"/>
      <p:regular r:id="rId27"/>
    </p:embeddedFont>
    <p:embeddedFont>
      <p:font typeface="Canva Sans" charset="1" panose="020B0503030501040103"/>
      <p:regular r:id="rId28"/>
    </p:embeddedFont>
    <p:embeddedFont>
      <p:font typeface="Alegreya" charset="1" panose="000005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slide12.xml" Type="http://schemas.openxmlformats.org/officeDocument/2006/relationships/slid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6.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jpeg" Type="http://schemas.openxmlformats.org/officeDocument/2006/relationships/image"/><Relationship Id="rId3" Target="../media/image17.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8.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9.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5.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7.jpe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0.jpeg" Type="http://schemas.openxmlformats.org/officeDocument/2006/relationships/image"/><Relationship Id="rId4" Target="../media/image11.jpe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 Id="rId3" Target="../media/image1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0" y="0"/>
            <a:ext cx="3086100" cy="10287000"/>
            <a:chOff x="0" y="0"/>
            <a:chExt cx="812800" cy="2709333"/>
          </a:xfrm>
        </p:grpSpPr>
        <p:sp>
          <p:nvSpPr>
            <p:cNvPr name="Freeform 4" id="4"/>
            <p:cNvSpPr/>
            <p:nvPr/>
          </p:nvSpPr>
          <p:spPr>
            <a:xfrm flipH="false" flipV="false" rot="0">
              <a:off x="0" y="0"/>
              <a:ext cx="812800" cy="2709333"/>
            </a:xfrm>
            <a:custGeom>
              <a:avLst/>
              <a:gdLst/>
              <a:ahLst/>
              <a:cxnLst/>
              <a:rect r="r" b="b" t="t" l="l"/>
              <a:pathLst>
                <a:path h="2709333" w="812800">
                  <a:moveTo>
                    <a:pt x="0" y="0"/>
                  </a:moveTo>
                  <a:lnTo>
                    <a:pt x="812800" y="0"/>
                  </a:lnTo>
                  <a:lnTo>
                    <a:pt x="812800" y="2709333"/>
                  </a:lnTo>
                  <a:lnTo>
                    <a:pt x="0" y="2709333"/>
                  </a:lnTo>
                  <a:close/>
                </a:path>
              </a:pathLst>
            </a:custGeom>
            <a:solidFill>
              <a:srgbClr val="004AAD"/>
            </a:solidFill>
          </p:spPr>
        </p:sp>
        <p:sp>
          <p:nvSpPr>
            <p:cNvPr name="TextBox 5" id="5"/>
            <p:cNvSpPr txBox="true"/>
            <p:nvPr/>
          </p:nvSpPr>
          <p:spPr>
            <a:xfrm>
              <a:off x="0" y="-47625"/>
              <a:ext cx="812800" cy="2756958"/>
            </a:xfrm>
            <a:prstGeom prst="rect">
              <a:avLst/>
            </a:prstGeom>
          </p:spPr>
          <p:txBody>
            <a:bodyPr anchor="ctr" rtlCol="false" tIns="50800" lIns="50800" bIns="50800" rIns="50800"/>
            <a:lstStyle/>
            <a:p>
              <a:pPr algn="ctr">
                <a:lnSpc>
                  <a:spcPts val="2659"/>
                </a:lnSpc>
              </a:pPr>
            </a:p>
          </p:txBody>
        </p:sp>
      </p:grpSp>
      <p:sp>
        <p:nvSpPr>
          <p:cNvPr name="TextBox 6" id="6"/>
          <p:cNvSpPr txBox="true"/>
          <p:nvPr/>
        </p:nvSpPr>
        <p:spPr>
          <a:xfrm rot="0">
            <a:off x="3375816" y="3657237"/>
            <a:ext cx="14070641" cy="1518376"/>
          </a:xfrm>
          <a:prstGeom prst="rect">
            <a:avLst/>
          </a:prstGeom>
        </p:spPr>
        <p:txBody>
          <a:bodyPr anchor="t" rtlCol="false" tIns="0" lIns="0" bIns="0" rIns="0">
            <a:spAutoFit/>
          </a:bodyPr>
          <a:lstStyle/>
          <a:p>
            <a:pPr algn="l">
              <a:lnSpc>
                <a:spcPts val="12384"/>
              </a:lnSpc>
              <a:spcBef>
                <a:spcPct val="0"/>
              </a:spcBef>
            </a:pPr>
            <a:r>
              <a:rPr lang="en-US" b="true" sz="8846">
                <a:solidFill>
                  <a:srgbClr val="000000"/>
                </a:solidFill>
                <a:latin typeface="Lato Bold"/>
                <a:ea typeface="Lato Bold"/>
                <a:cs typeface="Lato Bold"/>
                <a:sym typeface="Lato Bold"/>
              </a:rPr>
              <a:t>UNIVERSAL BIOMETRIC </a:t>
            </a:r>
          </a:p>
        </p:txBody>
      </p:sp>
      <p:sp>
        <p:nvSpPr>
          <p:cNvPr name="TextBox 7" id="7"/>
          <p:cNvSpPr txBox="true"/>
          <p:nvPr/>
        </p:nvSpPr>
        <p:spPr>
          <a:xfrm rot="0">
            <a:off x="3375816" y="5262563"/>
            <a:ext cx="14070641" cy="1086956"/>
          </a:xfrm>
          <a:prstGeom prst="rect">
            <a:avLst/>
          </a:prstGeom>
        </p:spPr>
        <p:txBody>
          <a:bodyPr anchor="t" rtlCol="false" tIns="0" lIns="0" bIns="0" rIns="0">
            <a:spAutoFit/>
          </a:bodyPr>
          <a:lstStyle/>
          <a:p>
            <a:pPr algn="l">
              <a:lnSpc>
                <a:spcPts val="8864"/>
              </a:lnSpc>
              <a:spcBef>
                <a:spcPct val="0"/>
              </a:spcBef>
            </a:pPr>
            <a:r>
              <a:rPr lang="en-US" sz="6331">
                <a:solidFill>
                  <a:srgbClr val="004AAD"/>
                </a:solidFill>
                <a:latin typeface="League Spartan"/>
                <a:ea typeface="League Spartan"/>
                <a:cs typeface="League Spartan"/>
                <a:sym typeface="League Spartan"/>
              </a:rPr>
              <a:t>VOTING SYSTEM </a:t>
            </a:r>
          </a:p>
        </p:txBody>
      </p:sp>
      <p:sp>
        <p:nvSpPr>
          <p:cNvPr name="AutoShape 8" id="8"/>
          <p:cNvSpPr/>
          <p:nvPr/>
        </p:nvSpPr>
        <p:spPr>
          <a:xfrm flipV="true">
            <a:off x="3648362" y="6177434"/>
            <a:ext cx="9687995" cy="20505"/>
          </a:xfrm>
          <a:prstGeom prst="line">
            <a:avLst/>
          </a:prstGeom>
          <a:ln cap="flat" w="38100">
            <a:solidFill>
              <a:srgbClr val="000000"/>
            </a:solidFill>
            <a:prstDash val="solid"/>
            <a:headEnd type="none" len="sm" w="sm"/>
            <a:tailEnd type="none" len="sm" w="sm"/>
          </a:ln>
        </p:spPr>
      </p:sp>
      <p:sp>
        <p:nvSpPr>
          <p:cNvPr name="Freeform 9" id="9"/>
          <p:cNvSpPr/>
          <p:nvPr/>
        </p:nvSpPr>
        <p:spPr>
          <a:xfrm flipH="false" flipV="false" rot="0">
            <a:off x="13763158" y="387350"/>
            <a:ext cx="4160184" cy="4114800"/>
          </a:xfrm>
          <a:custGeom>
            <a:avLst/>
            <a:gdLst/>
            <a:ahLst/>
            <a:cxnLst/>
            <a:rect r="r" b="b" t="t" l="l"/>
            <a:pathLst>
              <a:path h="4114800" w="4160184">
                <a:moveTo>
                  <a:pt x="0" y="0"/>
                </a:moveTo>
                <a:lnTo>
                  <a:pt x="4160184" y="0"/>
                </a:lnTo>
                <a:lnTo>
                  <a:pt x="4160184" y="4114800"/>
                </a:lnTo>
                <a:lnTo>
                  <a:pt x="0" y="4114800"/>
                </a:lnTo>
                <a:lnTo>
                  <a:pt x="0" y="0"/>
                </a:lnTo>
                <a:close/>
              </a:path>
            </a:pathLst>
          </a:custGeom>
          <a:blipFill>
            <a:blip r:embed="rId3">
              <a:alphaModFix amt="37000"/>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3648362" y="6438508"/>
            <a:ext cx="8922644" cy="592103"/>
          </a:xfrm>
          <a:prstGeom prst="rect">
            <a:avLst/>
          </a:prstGeom>
        </p:spPr>
        <p:txBody>
          <a:bodyPr anchor="t" rtlCol="false" tIns="0" lIns="0" bIns="0" rIns="0">
            <a:spAutoFit/>
          </a:bodyPr>
          <a:lstStyle/>
          <a:p>
            <a:pPr algn="l">
              <a:lnSpc>
                <a:spcPts val="4639"/>
              </a:lnSpc>
              <a:spcBef>
                <a:spcPct val="0"/>
              </a:spcBef>
            </a:pPr>
            <a:r>
              <a:rPr lang="en-US" sz="3313">
                <a:solidFill>
                  <a:srgbClr val="000000"/>
                </a:solidFill>
                <a:latin typeface="Poppins"/>
                <a:ea typeface="Poppins"/>
                <a:cs typeface="Poppins"/>
                <a:sym typeface="Poppins"/>
              </a:rPr>
              <a:t>“Vote Smart, Vote Secure, Vote Biometric"</a:t>
            </a:r>
          </a:p>
        </p:txBody>
      </p:sp>
      <p:sp>
        <p:nvSpPr>
          <p:cNvPr name="TextBox 11" id="11"/>
          <p:cNvSpPr txBox="true"/>
          <p:nvPr/>
        </p:nvSpPr>
        <p:spPr>
          <a:xfrm rot="0">
            <a:off x="11054626" y="8094456"/>
            <a:ext cx="6868716" cy="582931"/>
          </a:xfrm>
          <a:prstGeom prst="rect">
            <a:avLst/>
          </a:prstGeom>
        </p:spPr>
        <p:txBody>
          <a:bodyPr anchor="t" rtlCol="false" tIns="0" lIns="0" bIns="0" rIns="0">
            <a:spAutoFit/>
          </a:bodyPr>
          <a:lstStyle/>
          <a:p>
            <a:pPr algn="ctr">
              <a:lnSpc>
                <a:spcPts val="4619"/>
              </a:lnSpc>
              <a:spcBef>
                <a:spcPct val="0"/>
              </a:spcBef>
            </a:pPr>
            <a:r>
              <a:rPr lang="en-US" sz="3299">
                <a:solidFill>
                  <a:srgbClr val="004AAD"/>
                </a:solidFill>
                <a:latin typeface="Archivo Black"/>
                <a:ea typeface="Archivo Black"/>
                <a:cs typeface="Archivo Black"/>
                <a:sym typeface="Archivo Black"/>
              </a:rPr>
              <a:t>Jithendra Boodati-22BCE1947</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665358" y="742254"/>
            <a:ext cx="9591375" cy="880142"/>
          </a:xfrm>
          <a:prstGeom prst="rect">
            <a:avLst/>
          </a:prstGeom>
        </p:spPr>
        <p:txBody>
          <a:bodyPr anchor="t" rtlCol="false" tIns="0" lIns="0" bIns="0" rIns="0">
            <a:spAutoFit/>
          </a:bodyPr>
          <a:lstStyle/>
          <a:p>
            <a:pPr algn="l">
              <a:lnSpc>
                <a:spcPts val="7138"/>
              </a:lnSpc>
              <a:spcBef>
                <a:spcPct val="0"/>
              </a:spcBef>
            </a:pPr>
            <a:r>
              <a:rPr lang="en-US" sz="5098">
                <a:solidFill>
                  <a:srgbClr val="004AAD"/>
                </a:solidFill>
                <a:latin typeface="League Spartan"/>
                <a:ea typeface="League Spartan"/>
                <a:cs typeface="League Spartan"/>
                <a:sym typeface="League Spartan"/>
              </a:rPr>
              <a:t>OOPS IMPLEMENTATION</a:t>
            </a:r>
          </a:p>
        </p:txBody>
      </p:sp>
      <p:grpSp>
        <p:nvGrpSpPr>
          <p:cNvPr name="Group 4" id="4"/>
          <p:cNvGrpSpPr/>
          <p:nvPr/>
        </p:nvGrpSpPr>
        <p:grpSpPr>
          <a:xfrm rot="0">
            <a:off x="15488385" y="0"/>
            <a:ext cx="2799615" cy="10287000"/>
            <a:chOff x="0" y="0"/>
            <a:chExt cx="737347" cy="2709333"/>
          </a:xfrm>
        </p:grpSpPr>
        <p:sp>
          <p:nvSpPr>
            <p:cNvPr name="Freeform 5" id="5"/>
            <p:cNvSpPr/>
            <p:nvPr/>
          </p:nvSpPr>
          <p:spPr>
            <a:xfrm flipH="false" flipV="false" rot="0">
              <a:off x="0" y="0"/>
              <a:ext cx="737347" cy="2709333"/>
            </a:xfrm>
            <a:custGeom>
              <a:avLst/>
              <a:gdLst/>
              <a:ahLst/>
              <a:cxnLst/>
              <a:rect r="r" b="b" t="t" l="l"/>
              <a:pathLst>
                <a:path h="2709333" w="737347">
                  <a:moveTo>
                    <a:pt x="0" y="0"/>
                  </a:moveTo>
                  <a:lnTo>
                    <a:pt x="737347" y="0"/>
                  </a:lnTo>
                  <a:lnTo>
                    <a:pt x="737347" y="2709333"/>
                  </a:lnTo>
                  <a:lnTo>
                    <a:pt x="0" y="2709333"/>
                  </a:lnTo>
                  <a:close/>
                </a:path>
              </a:pathLst>
            </a:custGeom>
            <a:solidFill>
              <a:srgbClr val="004AAD"/>
            </a:solidFill>
          </p:spPr>
        </p:sp>
        <p:sp>
          <p:nvSpPr>
            <p:cNvPr name="TextBox 6" id="6"/>
            <p:cNvSpPr txBox="true"/>
            <p:nvPr/>
          </p:nvSpPr>
          <p:spPr>
            <a:xfrm>
              <a:off x="0" y="-47625"/>
              <a:ext cx="737347" cy="275695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529105" y="1964467"/>
            <a:ext cx="14731816" cy="12360115"/>
          </a:xfrm>
          <a:prstGeom prst="rect">
            <a:avLst/>
          </a:prstGeom>
        </p:spPr>
        <p:txBody>
          <a:bodyPr anchor="t" rtlCol="false" tIns="0" lIns="0" bIns="0" rIns="0">
            <a:spAutoFit/>
          </a:bodyPr>
          <a:lstStyle/>
          <a:p>
            <a:pPr algn="l">
              <a:lnSpc>
                <a:spcPts val="4068"/>
              </a:lnSpc>
            </a:pPr>
            <a:r>
              <a:rPr lang="en-US" sz="2906">
                <a:solidFill>
                  <a:srgbClr val="000000"/>
                </a:solidFill>
                <a:latin typeface="Poppins"/>
                <a:ea typeface="Poppins"/>
                <a:cs typeface="Poppins"/>
                <a:sym typeface="Poppins"/>
              </a:rPr>
              <a:t>Object-Oriented Programming System  principles can play a vital role in designing and implementing a Universal Biometric System (UBS). OOP principles help organize the code in a structured and modular way, making the system easier to maintain, scale, and debug. Here's how OOPS principles can be applied to a Universal Biometric System project:</a:t>
            </a:r>
          </a:p>
          <a:p>
            <a:pPr algn="l">
              <a:lnSpc>
                <a:spcPts val="4628"/>
              </a:lnSpc>
            </a:pPr>
            <a:r>
              <a:rPr lang="en-US" sz="3306" u="sng" b="true">
                <a:solidFill>
                  <a:srgbClr val="004AAD"/>
                </a:solidFill>
                <a:latin typeface="Poppins Bold"/>
                <a:ea typeface="Poppins Bold"/>
                <a:cs typeface="Poppins Bold"/>
                <a:sym typeface="Poppins Bold"/>
              </a:rPr>
              <a:t>1)</a:t>
            </a:r>
            <a:r>
              <a:rPr lang="en-US" sz="3306" u="sng" b="true">
                <a:solidFill>
                  <a:srgbClr val="004AAD"/>
                </a:solidFill>
                <a:latin typeface="Poppins Bold"/>
                <a:ea typeface="Poppins Bold"/>
                <a:cs typeface="Poppins Bold"/>
                <a:sym typeface="Poppins Bold"/>
              </a:rPr>
              <a:t>Encapsulation:</a:t>
            </a:r>
          </a:p>
          <a:p>
            <a:pPr algn="l">
              <a:lnSpc>
                <a:spcPts val="4068"/>
              </a:lnSpc>
            </a:pPr>
            <a:r>
              <a:rPr lang="en-US" sz="2906">
                <a:solidFill>
                  <a:srgbClr val="000000"/>
                </a:solidFill>
                <a:latin typeface="Poppins"/>
                <a:ea typeface="Poppins"/>
                <a:cs typeface="Poppins"/>
                <a:sym typeface="Poppins"/>
              </a:rPr>
              <a:t> Encapsulation is the process of bundling the data (attributes) and the methods (functions) that operate on the data into a single unit, i.e., a class.</a:t>
            </a:r>
          </a:p>
          <a:p>
            <a:pPr algn="l">
              <a:lnSpc>
                <a:spcPts val="4068"/>
              </a:lnSpc>
            </a:pPr>
            <a:r>
              <a:rPr lang="en-US" sz="2906">
                <a:solidFill>
                  <a:srgbClr val="000000"/>
                </a:solidFill>
                <a:latin typeface="Poppins"/>
                <a:ea typeface="Poppins"/>
                <a:cs typeface="Poppins"/>
                <a:sym typeface="Poppins"/>
              </a:rPr>
              <a:t>In UBS:</a:t>
            </a:r>
          </a:p>
          <a:p>
            <a:pPr algn="l">
              <a:lnSpc>
                <a:spcPts val="4068"/>
              </a:lnSpc>
            </a:pPr>
            <a:r>
              <a:rPr lang="en-US" sz="2906">
                <a:solidFill>
                  <a:srgbClr val="000000"/>
                </a:solidFill>
                <a:latin typeface="Poppins"/>
                <a:ea typeface="Poppins"/>
                <a:cs typeface="Poppins"/>
                <a:sym typeface="Poppins"/>
              </a:rPr>
              <a:t>Creating classes like BiometricData, User, Device, and AuthenticationSystem.</a:t>
            </a:r>
          </a:p>
          <a:p>
            <a:pPr algn="l">
              <a:lnSpc>
                <a:spcPts val="4068"/>
              </a:lnSpc>
            </a:pPr>
            <a:r>
              <a:rPr lang="en-US" sz="2906">
                <a:solidFill>
                  <a:srgbClr val="000000"/>
                </a:solidFill>
                <a:latin typeface="Poppins"/>
                <a:ea typeface="Poppins"/>
                <a:cs typeface="Poppins"/>
                <a:sym typeface="Poppins"/>
              </a:rPr>
              <a:t>Each class will have its own attributes and methods. For example, the BiometricData class could encapsulate details like fingerprint data, iris scan, facial recognition data, etc.</a:t>
            </a:r>
          </a:p>
          <a:p>
            <a:pPr algn="l">
              <a:lnSpc>
                <a:spcPts val="4068"/>
              </a:lnSpc>
            </a:pPr>
            <a:r>
              <a:rPr lang="en-US" sz="2906">
                <a:solidFill>
                  <a:srgbClr val="000000"/>
                </a:solidFill>
                <a:latin typeface="Poppins"/>
                <a:ea typeface="Poppins"/>
                <a:cs typeface="Poppins"/>
                <a:sym typeface="Poppins"/>
              </a:rPr>
              <a:t>These data will be private and only accessible or modifiable through public methods, ensuring that sensitive biometric data is secure.</a:t>
            </a:r>
          </a:p>
          <a:p>
            <a:pPr algn="l">
              <a:lnSpc>
                <a:spcPts val="4068"/>
              </a:lnSpc>
            </a:pPr>
          </a:p>
          <a:p>
            <a:pPr algn="l">
              <a:lnSpc>
                <a:spcPts val="4068"/>
              </a:lnSpc>
            </a:pPr>
          </a:p>
          <a:p>
            <a:pPr algn="l">
              <a:lnSpc>
                <a:spcPts val="4068"/>
              </a:lnSpc>
            </a:pPr>
          </a:p>
          <a:p>
            <a:pPr algn="l">
              <a:lnSpc>
                <a:spcPts val="4068"/>
              </a:lnSpc>
            </a:pPr>
          </a:p>
          <a:p>
            <a:pPr algn="l">
              <a:lnSpc>
                <a:spcPts val="4068"/>
              </a:lnSpc>
            </a:pPr>
          </a:p>
          <a:p>
            <a:pPr algn="l">
              <a:lnSpc>
                <a:spcPts val="4068"/>
              </a:lnSpc>
            </a:pPr>
          </a:p>
          <a:p>
            <a:pPr algn="l">
              <a:lnSpc>
                <a:spcPts val="4068"/>
              </a:lnSpc>
            </a:pPr>
          </a:p>
          <a:p>
            <a:pPr algn="l">
              <a:lnSpc>
                <a:spcPts val="4068"/>
              </a:lnSpc>
            </a:pPr>
          </a:p>
          <a:p>
            <a:pPr algn="l">
              <a:lnSpc>
                <a:spcPts val="3648"/>
              </a:lnSpc>
              <a:spcBef>
                <a:spcPct val="0"/>
              </a:spcBef>
            </a:pPr>
          </a:p>
        </p:txBody>
      </p:sp>
      <p:sp>
        <p:nvSpPr>
          <p:cNvPr name="AutoShape 8" id="8"/>
          <p:cNvSpPr/>
          <p:nvPr/>
        </p:nvSpPr>
        <p:spPr>
          <a:xfrm flipV="true">
            <a:off x="1028811" y="1676292"/>
            <a:ext cx="3254698" cy="1905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665358" y="536241"/>
            <a:ext cx="9591375" cy="880142"/>
          </a:xfrm>
          <a:prstGeom prst="rect">
            <a:avLst/>
          </a:prstGeom>
        </p:spPr>
        <p:txBody>
          <a:bodyPr anchor="t" rtlCol="false" tIns="0" lIns="0" bIns="0" rIns="0">
            <a:spAutoFit/>
          </a:bodyPr>
          <a:lstStyle/>
          <a:p>
            <a:pPr algn="l">
              <a:lnSpc>
                <a:spcPts val="7138"/>
              </a:lnSpc>
              <a:spcBef>
                <a:spcPct val="0"/>
              </a:spcBef>
            </a:pPr>
            <a:r>
              <a:rPr lang="en-US" sz="5098">
                <a:solidFill>
                  <a:srgbClr val="004AAD"/>
                </a:solidFill>
                <a:latin typeface="League Spartan"/>
                <a:ea typeface="League Spartan"/>
                <a:cs typeface="League Spartan"/>
                <a:sym typeface="League Spartan"/>
              </a:rPr>
              <a:t>OOPS IMPLEMENTATION</a:t>
            </a:r>
          </a:p>
        </p:txBody>
      </p:sp>
      <p:sp>
        <p:nvSpPr>
          <p:cNvPr name="TextBox 4" id="4"/>
          <p:cNvSpPr txBox="true"/>
          <p:nvPr/>
        </p:nvSpPr>
        <p:spPr>
          <a:xfrm rot="0">
            <a:off x="665358" y="1493279"/>
            <a:ext cx="18031401" cy="9188925"/>
          </a:xfrm>
          <a:prstGeom prst="rect">
            <a:avLst/>
          </a:prstGeom>
        </p:spPr>
        <p:txBody>
          <a:bodyPr anchor="t" rtlCol="false" tIns="0" lIns="0" bIns="0" rIns="0">
            <a:spAutoFit/>
          </a:bodyPr>
          <a:lstStyle/>
          <a:p>
            <a:pPr algn="l">
              <a:lnSpc>
                <a:spcPts val="4908"/>
              </a:lnSpc>
            </a:pPr>
            <a:r>
              <a:rPr lang="en-US" sz="3506" u="sng" b="true">
                <a:solidFill>
                  <a:srgbClr val="004AAD"/>
                </a:solidFill>
                <a:latin typeface="Poppins Bold"/>
                <a:ea typeface="Poppins Bold"/>
                <a:cs typeface="Poppins Bold"/>
                <a:sym typeface="Poppins Bold"/>
              </a:rPr>
              <a:t>2. Inheritance:</a:t>
            </a:r>
          </a:p>
          <a:p>
            <a:pPr algn="l">
              <a:lnSpc>
                <a:spcPts val="4208"/>
              </a:lnSpc>
            </a:pPr>
            <a:r>
              <a:rPr lang="en-US" sz="3006">
                <a:solidFill>
                  <a:srgbClr val="000000"/>
                </a:solidFill>
                <a:latin typeface="Poppins"/>
                <a:ea typeface="Poppins"/>
                <a:cs typeface="Poppins"/>
                <a:sym typeface="Poppins"/>
              </a:rPr>
              <a:t> Inheritance allows a class to inherit attributes and methods from another class, promoting code reusability.</a:t>
            </a:r>
          </a:p>
          <a:p>
            <a:pPr algn="l">
              <a:lnSpc>
                <a:spcPts val="4208"/>
              </a:lnSpc>
            </a:pPr>
            <a:r>
              <a:rPr lang="en-US" sz="3006">
                <a:solidFill>
                  <a:srgbClr val="000000"/>
                </a:solidFill>
                <a:latin typeface="Poppins"/>
                <a:ea typeface="Poppins"/>
                <a:cs typeface="Poppins"/>
                <a:sym typeface="Poppins"/>
              </a:rPr>
              <a:t>In UBS:</a:t>
            </a:r>
          </a:p>
          <a:p>
            <a:pPr algn="l">
              <a:lnSpc>
                <a:spcPts val="4208"/>
              </a:lnSpc>
            </a:pPr>
            <a:r>
              <a:rPr lang="en-US" sz="3006">
                <a:solidFill>
                  <a:srgbClr val="000000"/>
                </a:solidFill>
                <a:latin typeface="Poppins"/>
                <a:ea typeface="Poppins"/>
                <a:cs typeface="Poppins"/>
                <a:sym typeface="Poppins"/>
              </a:rPr>
              <a:t>We</a:t>
            </a:r>
            <a:r>
              <a:rPr lang="en-US" sz="3006">
                <a:solidFill>
                  <a:srgbClr val="000000"/>
                </a:solidFill>
                <a:latin typeface="Poppins"/>
                <a:ea typeface="Poppins"/>
                <a:cs typeface="Poppins"/>
                <a:sym typeface="Poppins"/>
              </a:rPr>
              <a:t> have a base class BiometricDevice, and subclasses like FingerprintScanner, IrisScanner, and FaceRecognitionDevice.</a:t>
            </a:r>
          </a:p>
          <a:p>
            <a:pPr algn="l">
              <a:lnSpc>
                <a:spcPts val="4208"/>
              </a:lnSpc>
            </a:pPr>
            <a:r>
              <a:rPr lang="en-US" sz="3006">
                <a:solidFill>
                  <a:srgbClr val="000000"/>
                </a:solidFill>
                <a:latin typeface="Poppins"/>
                <a:ea typeface="Poppins"/>
                <a:cs typeface="Poppins"/>
                <a:sym typeface="Poppins"/>
              </a:rPr>
              <a:t>These subclasses will inherit the common properties and methods from the base class, but each can also have its own specific implementation.</a:t>
            </a:r>
          </a:p>
          <a:p>
            <a:pPr algn="l">
              <a:lnSpc>
                <a:spcPts val="4768"/>
              </a:lnSpc>
            </a:pPr>
            <a:r>
              <a:rPr lang="en-US" sz="3406" u="sng" b="true">
                <a:solidFill>
                  <a:srgbClr val="004AAD"/>
                </a:solidFill>
                <a:latin typeface="Poppins Bold"/>
                <a:ea typeface="Poppins Bold"/>
                <a:cs typeface="Poppins Bold"/>
                <a:sym typeface="Poppins Bold"/>
              </a:rPr>
              <a:t>3. Polymorphism:</a:t>
            </a:r>
          </a:p>
          <a:p>
            <a:pPr algn="l">
              <a:lnSpc>
                <a:spcPts val="4208"/>
              </a:lnSpc>
            </a:pPr>
            <a:r>
              <a:rPr lang="en-US" sz="3006">
                <a:solidFill>
                  <a:srgbClr val="000000"/>
                </a:solidFill>
                <a:latin typeface="Poppins"/>
                <a:ea typeface="Poppins"/>
                <a:cs typeface="Poppins"/>
                <a:sym typeface="Poppins"/>
              </a:rPr>
              <a:t> Polymorphism allows different classes to be treated as instances of the same class through inheritance, where they can override or provide their own implementation of the same method.</a:t>
            </a:r>
          </a:p>
          <a:p>
            <a:pPr algn="l">
              <a:lnSpc>
                <a:spcPts val="4208"/>
              </a:lnSpc>
            </a:pPr>
            <a:r>
              <a:rPr lang="en-US" sz="3006">
                <a:solidFill>
                  <a:srgbClr val="000000"/>
                </a:solidFill>
                <a:latin typeface="Poppins"/>
                <a:ea typeface="Poppins"/>
                <a:cs typeface="Poppins"/>
                <a:sym typeface="Poppins"/>
              </a:rPr>
              <a:t>In UBS:</a:t>
            </a:r>
          </a:p>
          <a:p>
            <a:pPr algn="l">
              <a:lnSpc>
                <a:spcPts val="4208"/>
              </a:lnSpc>
            </a:pPr>
            <a:r>
              <a:rPr lang="en-US" sz="3006">
                <a:solidFill>
                  <a:srgbClr val="000000"/>
                </a:solidFill>
                <a:latin typeface="Poppins"/>
                <a:ea typeface="Poppins"/>
                <a:cs typeface="Poppins"/>
                <a:sym typeface="Poppins"/>
              </a:rPr>
              <a:t>Different biometric devices (fingerprint scanner, iris scanner, face recognition system) may have their own ways of capturing data, but all can be treated as a BiometricDevice for consistency in the system.</a:t>
            </a:r>
          </a:p>
          <a:p>
            <a:pPr algn="l">
              <a:lnSpc>
                <a:spcPts val="3788"/>
              </a:lnSpc>
              <a:spcBef>
                <a:spcPct val="0"/>
              </a:spcBef>
            </a:pPr>
          </a:p>
        </p:txBody>
      </p:sp>
      <p:sp>
        <p:nvSpPr>
          <p:cNvPr name="Freeform 5" id="5"/>
          <p:cNvSpPr/>
          <p:nvPr/>
        </p:nvSpPr>
        <p:spPr>
          <a:xfrm flipH="false" flipV="false" rot="0">
            <a:off x="15812157" y="1416384"/>
            <a:ext cx="2044282" cy="511070"/>
          </a:xfrm>
          <a:custGeom>
            <a:avLst/>
            <a:gdLst/>
            <a:ahLst/>
            <a:cxnLst/>
            <a:rect r="r" b="b" t="t" l="l"/>
            <a:pathLst>
              <a:path h="511070" w="2044282">
                <a:moveTo>
                  <a:pt x="0" y="0"/>
                </a:moveTo>
                <a:lnTo>
                  <a:pt x="2044282" y="0"/>
                </a:lnTo>
                <a:lnTo>
                  <a:pt x="2044282" y="511070"/>
                </a:lnTo>
                <a:lnTo>
                  <a:pt x="0" y="51107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665358" y="742254"/>
            <a:ext cx="9591375" cy="880142"/>
          </a:xfrm>
          <a:prstGeom prst="rect">
            <a:avLst/>
          </a:prstGeom>
        </p:spPr>
        <p:txBody>
          <a:bodyPr anchor="t" rtlCol="false" tIns="0" lIns="0" bIns="0" rIns="0">
            <a:spAutoFit/>
          </a:bodyPr>
          <a:lstStyle/>
          <a:p>
            <a:pPr algn="l">
              <a:lnSpc>
                <a:spcPts val="7138"/>
              </a:lnSpc>
              <a:spcBef>
                <a:spcPct val="0"/>
              </a:spcBef>
            </a:pPr>
            <a:r>
              <a:rPr lang="en-US" sz="5098">
                <a:solidFill>
                  <a:srgbClr val="004AAD"/>
                </a:solidFill>
                <a:latin typeface="League Spartan"/>
                <a:ea typeface="League Spartan"/>
                <a:cs typeface="League Spartan"/>
                <a:sym typeface="League Spartan"/>
              </a:rPr>
              <a:t>OOPS IMPLEMENTATION</a:t>
            </a:r>
          </a:p>
        </p:txBody>
      </p:sp>
      <p:grpSp>
        <p:nvGrpSpPr>
          <p:cNvPr name="Group 4" id="4"/>
          <p:cNvGrpSpPr/>
          <p:nvPr/>
        </p:nvGrpSpPr>
        <p:grpSpPr>
          <a:xfrm rot="0">
            <a:off x="15488385" y="0"/>
            <a:ext cx="2799615" cy="10287000"/>
            <a:chOff x="0" y="0"/>
            <a:chExt cx="737347" cy="2709333"/>
          </a:xfrm>
        </p:grpSpPr>
        <p:sp>
          <p:nvSpPr>
            <p:cNvPr name="Freeform 5" id="5"/>
            <p:cNvSpPr/>
            <p:nvPr/>
          </p:nvSpPr>
          <p:spPr>
            <a:xfrm flipH="false" flipV="false" rot="0">
              <a:off x="0" y="0"/>
              <a:ext cx="737347" cy="2709333"/>
            </a:xfrm>
            <a:custGeom>
              <a:avLst/>
              <a:gdLst/>
              <a:ahLst/>
              <a:cxnLst/>
              <a:rect r="r" b="b" t="t" l="l"/>
              <a:pathLst>
                <a:path h="2709333" w="737347">
                  <a:moveTo>
                    <a:pt x="0" y="0"/>
                  </a:moveTo>
                  <a:lnTo>
                    <a:pt x="737347" y="0"/>
                  </a:lnTo>
                  <a:lnTo>
                    <a:pt x="737347" y="2709333"/>
                  </a:lnTo>
                  <a:lnTo>
                    <a:pt x="0" y="2709333"/>
                  </a:lnTo>
                  <a:close/>
                </a:path>
              </a:pathLst>
            </a:custGeom>
            <a:solidFill>
              <a:srgbClr val="004AAD"/>
            </a:solidFill>
          </p:spPr>
        </p:sp>
        <p:sp>
          <p:nvSpPr>
            <p:cNvPr name="TextBox 6" id="6"/>
            <p:cNvSpPr txBox="true"/>
            <p:nvPr/>
          </p:nvSpPr>
          <p:spPr>
            <a:xfrm>
              <a:off x="0" y="-47625"/>
              <a:ext cx="737347" cy="2756958"/>
            </a:xfrm>
            <a:prstGeom prst="rect">
              <a:avLst/>
            </a:prstGeom>
          </p:spPr>
          <p:txBody>
            <a:bodyPr anchor="ctr" rtlCol="false" tIns="50800" lIns="50800" bIns="50800" rIns="50800"/>
            <a:lstStyle/>
            <a:p>
              <a:pPr algn="ctr">
                <a:lnSpc>
                  <a:spcPts val="2659"/>
                </a:lnSpc>
              </a:pPr>
            </a:p>
          </p:txBody>
        </p:sp>
      </p:grpSp>
      <p:sp>
        <p:nvSpPr>
          <p:cNvPr name="TextBox 7" id="7"/>
          <p:cNvSpPr txBox="true"/>
          <p:nvPr/>
        </p:nvSpPr>
        <p:spPr>
          <a:xfrm rot="0">
            <a:off x="529105" y="1881781"/>
            <a:ext cx="14722935" cy="6808992"/>
          </a:xfrm>
          <a:prstGeom prst="rect">
            <a:avLst/>
          </a:prstGeom>
        </p:spPr>
        <p:txBody>
          <a:bodyPr anchor="t" rtlCol="false" tIns="0" lIns="0" bIns="0" rIns="0">
            <a:spAutoFit/>
          </a:bodyPr>
          <a:lstStyle/>
          <a:p>
            <a:pPr algn="l">
              <a:lnSpc>
                <a:spcPts val="4765"/>
              </a:lnSpc>
            </a:pPr>
            <a:r>
              <a:rPr lang="en-US" sz="3404" u="sng" b="true">
                <a:solidFill>
                  <a:srgbClr val="004AAD"/>
                </a:solidFill>
                <a:latin typeface="Poppins Bold"/>
                <a:ea typeface="Poppins Bold"/>
                <a:cs typeface="Poppins Bold"/>
                <a:sym typeface="Poppins Bold"/>
              </a:rPr>
              <a:t>4. Abstraction:</a:t>
            </a:r>
          </a:p>
          <a:p>
            <a:pPr algn="l">
              <a:lnSpc>
                <a:spcPts val="4206"/>
              </a:lnSpc>
            </a:pPr>
            <a:r>
              <a:rPr lang="en-US" sz="3004">
                <a:solidFill>
                  <a:srgbClr val="000000"/>
                </a:solidFill>
                <a:latin typeface="Poppins"/>
                <a:ea typeface="Poppins"/>
                <a:cs typeface="Poppins"/>
                <a:sym typeface="Poppins"/>
              </a:rPr>
              <a:t> Abstraction means hiding complex implementation details and exposing only essential functionalities.</a:t>
            </a:r>
          </a:p>
          <a:p>
            <a:pPr algn="l">
              <a:lnSpc>
                <a:spcPts val="4206"/>
              </a:lnSpc>
            </a:pPr>
            <a:r>
              <a:rPr lang="en-US" sz="3004">
                <a:solidFill>
                  <a:srgbClr val="000000"/>
                </a:solidFill>
                <a:latin typeface="Poppins"/>
                <a:ea typeface="Poppins"/>
                <a:cs typeface="Poppins"/>
                <a:sym typeface="Poppins"/>
              </a:rPr>
              <a:t>In UBS:</a:t>
            </a:r>
          </a:p>
          <a:p>
            <a:pPr algn="l">
              <a:lnSpc>
                <a:spcPts val="4206"/>
              </a:lnSpc>
            </a:pPr>
            <a:r>
              <a:rPr lang="en-US" sz="3004">
                <a:solidFill>
                  <a:srgbClr val="000000"/>
                </a:solidFill>
                <a:latin typeface="Poppins"/>
                <a:ea typeface="Poppins"/>
                <a:cs typeface="Poppins"/>
                <a:sym typeface="Poppins"/>
              </a:rPr>
              <a:t>For example, we can hide the specific details of how biometric data is processed and stored, providing only a high-level method like store_biometric_data() for the users of the system.</a:t>
            </a:r>
          </a:p>
          <a:p>
            <a:pPr algn="l">
              <a:lnSpc>
                <a:spcPts val="3786"/>
              </a:lnSpc>
            </a:pPr>
            <a:r>
              <a:rPr lang="en-US" sz="2704">
                <a:solidFill>
                  <a:srgbClr val="000000"/>
                </a:solidFill>
                <a:latin typeface="Poppins"/>
                <a:ea typeface="Poppins"/>
                <a:cs typeface="Poppins"/>
                <a:sym typeface="Poppins"/>
              </a:rPr>
              <a:t>Users of the AuthenticationSystem class don't need to know how fingerprint matching or face recognition is done—they just call a method like authenticate_user()</a:t>
            </a:r>
          </a:p>
          <a:p>
            <a:pPr algn="l">
              <a:lnSpc>
                <a:spcPts val="3786"/>
              </a:lnSpc>
            </a:pPr>
          </a:p>
          <a:p>
            <a:pPr algn="l">
              <a:lnSpc>
                <a:spcPts val="4766"/>
              </a:lnSpc>
            </a:pPr>
            <a:r>
              <a:rPr lang="en-US" sz="3404" u="sng" b="true">
                <a:solidFill>
                  <a:srgbClr val="004AAD"/>
                </a:solidFill>
                <a:latin typeface="Poppins Bold"/>
                <a:ea typeface="Poppins Bold"/>
                <a:cs typeface="Poppins Bold"/>
                <a:sym typeface="Poppins Bold"/>
              </a:rPr>
              <a:t>IMPLEMENTATION:</a:t>
            </a:r>
          </a:p>
          <a:p>
            <a:pPr algn="l">
              <a:lnSpc>
                <a:spcPts val="3786"/>
              </a:lnSpc>
              <a:spcBef>
                <a:spcPct val="0"/>
              </a:spcBef>
            </a:pPr>
            <a:r>
              <a:rPr lang="en-US" sz="2704" u="sng">
                <a:solidFill>
                  <a:srgbClr val="000000"/>
                </a:solidFill>
                <a:latin typeface="Poppins"/>
                <a:ea typeface="Poppins"/>
                <a:cs typeface="Poppins"/>
                <a:sym typeface="Poppins"/>
                <a:hlinkClick r:id="rId3" action="ppaction://hlinksldjump"/>
              </a:rPr>
              <a:t>https://github.com/Jithendra672/Fingerprint-Based-voting-System/blob/133c38c78fb9330b7db7c78e9bcc6c5e40bbc9ba/oops.py</a:t>
            </a:r>
          </a:p>
        </p:txBody>
      </p:sp>
      <p:sp>
        <p:nvSpPr>
          <p:cNvPr name="AutoShape 8" id="8"/>
          <p:cNvSpPr/>
          <p:nvPr/>
        </p:nvSpPr>
        <p:spPr>
          <a:xfrm flipV="true">
            <a:off x="1028811" y="1676292"/>
            <a:ext cx="3254698" cy="19050"/>
          </a:xfrm>
          <a:prstGeom prst="line">
            <a:avLst/>
          </a:prstGeom>
          <a:ln cap="flat" w="38100">
            <a:solidFill>
              <a:srgbClr val="000000"/>
            </a:solidFill>
            <a:prstDash val="solid"/>
            <a:headEnd type="none" len="sm" w="sm"/>
            <a:tailEnd type="none" len="sm" w="sm"/>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816909" y="2626672"/>
            <a:ext cx="4957463" cy="1499939"/>
          </a:xfrm>
          <a:prstGeom prst="rect">
            <a:avLst/>
          </a:prstGeom>
        </p:spPr>
        <p:txBody>
          <a:bodyPr anchor="t" rtlCol="false" tIns="0" lIns="0" bIns="0" rIns="0">
            <a:spAutoFit/>
          </a:bodyPr>
          <a:lstStyle/>
          <a:p>
            <a:pPr algn="l">
              <a:lnSpc>
                <a:spcPts val="6018"/>
              </a:lnSpc>
            </a:pPr>
          </a:p>
          <a:p>
            <a:pPr algn="l">
              <a:lnSpc>
                <a:spcPts val="6018"/>
              </a:lnSpc>
              <a:spcBef>
                <a:spcPct val="0"/>
              </a:spcBef>
            </a:pPr>
            <a:r>
              <a:rPr lang="en-US" sz="4298">
                <a:solidFill>
                  <a:srgbClr val="004AAD"/>
                </a:solidFill>
                <a:latin typeface="League Spartan"/>
                <a:ea typeface="League Spartan"/>
                <a:cs typeface="League Spartan"/>
                <a:sym typeface="League Spartan"/>
              </a:rPr>
              <a:t>DESIGN</a:t>
            </a:r>
          </a:p>
        </p:txBody>
      </p:sp>
      <p:sp>
        <p:nvSpPr>
          <p:cNvPr name="AutoShape 4" id="4"/>
          <p:cNvSpPr/>
          <p:nvPr/>
        </p:nvSpPr>
        <p:spPr>
          <a:xfrm flipV="true">
            <a:off x="817005" y="4145660"/>
            <a:ext cx="3774244" cy="1905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6106140" y="2571750"/>
            <a:ext cx="290233" cy="5143500"/>
            <a:chOff x="0" y="0"/>
            <a:chExt cx="76440" cy="1354667"/>
          </a:xfrm>
        </p:grpSpPr>
        <p:sp>
          <p:nvSpPr>
            <p:cNvPr name="Freeform 6" id="6"/>
            <p:cNvSpPr/>
            <p:nvPr/>
          </p:nvSpPr>
          <p:spPr>
            <a:xfrm flipH="false" flipV="false" rot="0">
              <a:off x="0" y="0"/>
              <a:ext cx="76440" cy="1354667"/>
            </a:xfrm>
            <a:custGeom>
              <a:avLst/>
              <a:gdLst/>
              <a:ahLst/>
              <a:cxnLst/>
              <a:rect r="r" b="b" t="t" l="l"/>
              <a:pathLst>
                <a:path h="1354667" w="76440">
                  <a:moveTo>
                    <a:pt x="0" y="0"/>
                  </a:moveTo>
                  <a:lnTo>
                    <a:pt x="76440" y="0"/>
                  </a:lnTo>
                  <a:lnTo>
                    <a:pt x="76440" y="1354667"/>
                  </a:lnTo>
                  <a:lnTo>
                    <a:pt x="0" y="1354667"/>
                  </a:lnTo>
                  <a:close/>
                </a:path>
              </a:pathLst>
            </a:custGeom>
            <a:solidFill>
              <a:srgbClr val="004AAD"/>
            </a:solidFill>
          </p:spPr>
        </p:sp>
        <p:sp>
          <p:nvSpPr>
            <p:cNvPr name="TextBox 7" id="7"/>
            <p:cNvSpPr txBox="true"/>
            <p:nvPr/>
          </p:nvSpPr>
          <p:spPr>
            <a:xfrm>
              <a:off x="0" y="-47625"/>
              <a:ext cx="76440" cy="140229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7116814" y="207668"/>
            <a:ext cx="9486497" cy="9871663"/>
          </a:xfrm>
          <a:custGeom>
            <a:avLst/>
            <a:gdLst/>
            <a:ahLst/>
            <a:cxnLst/>
            <a:rect r="r" b="b" t="t" l="l"/>
            <a:pathLst>
              <a:path h="9871663" w="9486497">
                <a:moveTo>
                  <a:pt x="0" y="0"/>
                </a:moveTo>
                <a:lnTo>
                  <a:pt x="9486497" y="0"/>
                </a:lnTo>
                <a:lnTo>
                  <a:pt x="9486497" y="9871664"/>
                </a:lnTo>
                <a:lnTo>
                  <a:pt x="0" y="9871664"/>
                </a:lnTo>
                <a:lnTo>
                  <a:pt x="0" y="0"/>
                </a:lnTo>
                <a:close/>
              </a:path>
            </a:pathLst>
          </a:custGeom>
          <a:blipFill>
            <a:blip r:embed="rId3"/>
            <a:stretch>
              <a:fillRect l="0" t="0" r="0" b="0"/>
            </a:stretch>
          </a:blipFill>
        </p:spPr>
      </p:sp>
      <p:sp>
        <p:nvSpPr>
          <p:cNvPr name="TextBox 9" id="9"/>
          <p:cNvSpPr txBox="true"/>
          <p:nvPr/>
        </p:nvSpPr>
        <p:spPr>
          <a:xfrm rot="0">
            <a:off x="816909" y="4405262"/>
            <a:ext cx="4957463" cy="738238"/>
          </a:xfrm>
          <a:prstGeom prst="rect">
            <a:avLst/>
          </a:prstGeom>
        </p:spPr>
        <p:txBody>
          <a:bodyPr anchor="t" rtlCol="false" tIns="0" lIns="0" bIns="0" rIns="0">
            <a:spAutoFit/>
          </a:bodyPr>
          <a:lstStyle/>
          <a:p>
            <a:pPr algn="l">
              <a:lnSpc>
                <a:spcPts val="6018"/>
              </a:lnSpc>
              <a:spcBef>
                <a:spcPct val="0"/>
              </a:spcBef>
            </a:pPr>
            <a:r>
              <a:rPr lang="en-US" sz="4298">
                <a:solidFill>
                  <a:srgbClr val="004AAD"/>
                </a:solidFill>
                <a:latin typeface="League Spartan"/>
                <a:ea typeface="League Spartan"/>
                <a:cs typeface="League Spartan"/>
                <a:sym typeface="League Spartan"/>
              </a:rPr>
              <a:t>BLOCK DIAGRAM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816909" y="2626672"/>
            <a:ext cx="4957463" cy="1499939"/>
          </a:xfrm>
          <a:prstGeom prst="rect">
            <a:avLst/>
          </a:prstGeom>
        </p:spPr>
        <p:txBody>
          <a:bodyPr anchor="t" rtlCol="false" tIns="0" lIns="0" bIns="0" rIns="0">
            <a:spAutoFit/>
          </a:bodyPr>
          <a:lstStyle/>
          <a:p>
            <a:pPr algn="l">
              <a:lnSpc>
                <a:spcPts val="6018"/>
              </a:lnSpc>
            </a:pPr>
          </a:p>
          <a:p>
            <a:pPr algn="l">
              <a:lnSpc>
                <a:spcPts val="6018"/>
              </a:lnSpc>
              <a:spcBef>
                <a:spcPct val="0"/>
              </a:spcBef>
            </a:pPr>
            <a:r>
              <a:rPr lang="en-US" sz="4298">
                <a:solidFill>
                  <a:srgbClr val="004AAD"/>
                </a:solidFill>
                <a:latin typeface="League Spartan"/>
                <a:ea typeface="League Spartan"/>
                <a:cs typeface="League Spartan"/>
                <a:sym typeface="League Spartan"/>
              </a:rPr>
              <a:t>DESIGN</a:t>
            </a:r>
          </a:p>
        </p:txBody>
      </p:sp>
      <p:sp>
        <p:nvSpPr>
          <p:cNvPr name="AutoShape 4" id="4"/>
          <p:cNvSpPr/>
          <p:nvPr/>
        </p:nvSpPr>
        <p:spPr>
          <a:xfrm flipV="true">
            <a:off x="817005" y="4145660"/>
            <a:ext cx="3774244" cy="1905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5129660" y="2571750"/>
            <a:ext cx="290233" cy="5143500"/>
            <a:chOff x="0" y="0"/>
            <a:chExt cx="76440" cy="1354667"/>
          </a:xfrm>
        </p:grpSpPr>
        <p:sp>
          <p:nvSpPr>
            <p:cNvPr name="Freeform 6" id="6"/>
            <p:cNvSpPr/>
            <p:nvPr/>
          </p:nvSpPr>
          <p:spPr>
            <a:xfrm flipH="false" flipV="false" rot="0">
              <a:off x="0" y="0"/>
              <a:ext cx="76440" cy="1354667"/>
            </a:xfrm>
            <a:custGeom>
              <a:avLst/>
              <a:gdLst/>
              <a:ahLst/>
              <a:cxnLst/>
              <a:rect r="r" b="b" t="t" l="l"/>
              <a:pathLst>
                <a:path h="1354667" w="76440">
                  <a:moveTo>
                    <a:pt x="0" y="0"/>
                  </a:moveTo>
                  <a:lnTo>
                    <a:pt x="76440" y="0"/>
                  </a:lnTo>
                  <a:lnTo>
                    <a:pt x="76440" y="1354667"/>
                  </a:lnTo>
                  <a:lnTo>
                    <a:pt x="0" y="1354667"/>
                  </a:lnTo>
                  <a:close/>
                </a:path>
              </a:pathLst>
            </a:custGeom>
            <a:solidFill>
              <a:srgbClr val="004AAD"/>
            </a:solidFill>
          </p:spPr>
        </p:sp>
        <p:sp>
          <p:nvSpPr>
            <p:cNvPr name="TextBox 7" id="7"/>
            <p:cNvSpPr txBox="true"/>
            <p:nvPr/>
          </p:nvSpPr>
          <p:spPr>
            <a:xfrm>
              <a:off x="0" y="-47625"/>
              <a:ext cx="76440" cy="140229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6116978" y="300329"/>
            <a:ext cx="11279584" cy="9686343"/>
          </a:xfrm>
          <a:custGeom>
            <a:avLst/>
            <a:gdLst/>
            <a:ahLst/>
            <a:cxnLst/>
            <a:rect r="r" b="b" t="t" l="l"/>
            <a:pathLst>
              <a:path h="9686343" w="11279584">
                <a:moveTo>
                  <a:pt x="0" y="0"/>
                </a:moveTo>
                <a:lnTo>
                  <a:pt x="11279584" y="0"/>
                </a:lnTo>
                <a:lnTo>
                  <a:pt x="11279584" y="9686342"/>
                </a:lnTo>
                <a:lnTo>
                  <a:pt x="0" y="9686342"/>
                </a:lnTo>
                <a:lnTo>
                  <a:pt x="0" y="0"/>
                </a:lnTo>
                <a:close/>
              </a:path>
            </a:pathLst>
          </a:custGeom>
          <a:blipFill>
            <a:blip r:embed="rId3"/>
            <a:stretch>
              <a:fillRect l="0" t="0" r="0" b="0"/>
            </a:stretch>
          </a:blipFill>
        </p:spPr>
      </p:sp>
      <p:sp>
        <p:nvSpPr>
          <p:cNvPr name="TextBox 9" id="9"/>
          <p:cNvSpPr txBox="true"/>
          <p:nvPr/>
        </p:nvSpPr>
        <p:spPr>
          <a:xfrm rot="0">
            <a:off x="816909" y="4405262"/>
            <a:ext cx="4957463" cy="738238"/>
          </a:xfrm>
          <a:prstGeom prst="rect">
            <a:avLst/>
          </a:prstGeom>
        </p:spPr>
        <p:txBody>
          <a:bodyPr anchor="t" rtlCol="false" tIns="0" lIns="0" bIns="0" rIns="0">
            <a:spAutoFit/>
          </a:bodyPr>
          <a:lstStyle/>
          <a:p>
            <a:pPr algn="l">
              <a:lnSpc>
                <a:spcPts val="6018"/>
              </a:lnSpc>
              <a:spcBef>
                <a:spcPct val="0"/>
              </a:spcBef>
            </a:pPr>
            <a:r>
              <a:rPr lang="en-US" sz="4298">
                <a:solidFill>
                  <a:srgbClr val="004AAD"/>
                </a:solidFill>
                <a:latin typeface="League Spartan"/>
                <a:ea typeface="League Spartan"/>
                <a:cs typeface="League Spartan"/>
                <a:sym typeface="League Spartan"/>
              </a:rPr>
              <a:t>ER DIAGRAM</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2231154" y="4988392"/>
            <a:ext cx="4957463" cy="1499939"/>
          </a:xfrm>
          <a:prstGeom prst="rect">
            <a:avLst/>
          </a:prstGeom>
        </p:spPr>
        <p:txBody>
          <a:bodyPr anchor="t" rtlCol="false" tIns="0" lIns="0" bIns="0" rIns="0">
            <a:spAutoFit/>
          </a:bodyPr>
          <a:lstStyle/>
          <a:p>
            <a:pPr algn="l">
              <a:lnSpc>
                <a:spcPts val="6018"/>
              </a:lnSpc>
              <a:spcBef>
                <a:spcPct val="0"/>
              </a:spcBef>
            </a:pPr>
            <a:r>
              <a:rPr lang="en-US" sz="4298">
                <a:solidFill>
                  <a:srgbClr val="004AAD"/>
                </a:solidFill>
                <a:latin typeface="League Spartan"/>
                <a:ea typeface="League Spartan"/>
                <a:cs typeface="League Spartan"/>
                <a:sym typeface="League Spartan"/>
              </a:rPr>
              <a:t>LEVEL-0 DATA FLOW DIAGRAM</a:t>
            </a:r>
          </a:p>
        </p:txBody>
      </p:sp>
      <p:sp>
        <p:nvSpPr>
          <p:cNvPr name="AutoShape 4" id="4"/>
          <p:cNvSpPr/>
          <p:nvPr/>
        </p:nvSpPr>
        <p:spPr>
          <a:xfrm flipV="true">
            <a:off x="12232226" y="5726630"/>
            <a:ext cx="3774244" cy="1905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11193337" y="2708003"/>
            <a:ext cx="290233" cy="5143500"/>
            <a:chOff x="0" y="0"/>
            <a:chExt cx="76440" cy="1354667"/>
          </a:xfrm>
        </p:grpSpPr>
        <p:sp>
          <p:nvSpPr>
            <p:cNvPr name="Freeform 6" id="6"/>
            <p:cNvSpPr/>
            <p:nvPr/>
          </p:nvSpPr>
          <p:spPr>
            <a:xfrm flipH="false" flipV="false" rot="0">
              <a:off x="0" y="0"/>
              <a:ext cx="76440" cy="1354667"/>
            </a:xfrm>
            <a:custGeom>
              <a:avLst/>
              <a:gdLst/>
              <a:ahLst/>
              <a:cxnLst/>
              <a:rect r="r" b="b" t="t" l="l"/>
              <a:pathLst>
                <a:path h="1354667" w="76440">
                  <a:moveTo>
                    <a:pt x="0" y="0"/>
                  </a:moveTo>
                  <a:lnTo>
                    <a:pt x="76440" y="0"/>
                  </a:lnTo>
                  <a:lnTo>
                    <a:pt x="76440" y="1354667"/>
                  </a:lnTo>
                  <a:lnTo>
                    <a:pt x="0" y="1354667"/>
                  </a:lnTo>
                  <a:close/>
                </a:path>
              </a:pathLst>
            </a:custGeom>
            <a:solidFill>
              <a:srgbClr val="004AAD"/>
            </a:solidFill>
          </p:spPr>
        </p:sp>
        <p:sp>
          <p:nvSpPr>
            <p:cNvPr name="TextBox 7" id="7"/>
            <p:cNvSpPr txBox="true"/>
            <p:nvPr/>
          </p:nvSpPr>
          <p:spPr>
            <a:xfrm>
              <a:off x="0" y="-47625"/>
              <a:ext cx="76440" cy="1402292"/>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647141" y="744544"/>
            <a:ext cx="10323869" cy="8659145"/>
          </a:xfrm>
          <a:custGeom>
            <a:avLst/>
            <a:gdLst/>
            <a:ahLst/>
            <a:cxnLst/>
            <a:rect r="r" b="b" t="t" l="l"/>
            <a:pathLst>
              <a:path h="8659145" w="10323869">
                <a:moveTo>
                  <a:pt x="0" y="0"/>
                </a:moveTo>
                <a:lnTo>
                  <a:pt x="10323870" y="0"/>
                </a:lnTo>
                <a:lnTo>
                  <a:pt x="10323870" y="8659145"/>
                </a:lnTo>
                <a:lnTo>
                  <a:pt x="0" y="8659145"/>
                </a:lnTo>
                <a:lnTo>
                  <a:pt x="0" y="0"/>
                </a:lnTo>
                <a:close/>
              </a:path>
            </a:pathLst>
          </a:custGeom>
          <a:blipFill>
            <a:blip r:embed="rId3"/>
            <a:stretch>
              <a:fillRect l="0" t="0" r="0" b="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12685331" y="4566402"/>
            <a:ext cx="4957463" cy="1499939"/>
          </a:xfrm>
          <a:prstGeom prst="rect">
            <a:avLst/>
          </a:prstGeom>
        </p:spPr>
        <p:txBody>
          <a:bodyPr anchor="t" rtlCol="false" tIns="0" lIns="0" bIns="0" rIns="0">
            <a:spAutoFit/>
          </a:bodyPr>
          <a:lstStyle/>
          <a:p>
            <a:pPr algn="l">
              <a:lnSpc>
                <a:spcPts val="6018"/>
              </a:lnSpc>
              <a:spcBef>
                <a:spcPct val="0"/>
              </a:spcBef>
            </a:pPr>
            <a:r>
              <a:rPr lang="en-US" sz="4298">
                <a:solidFill>
                  <a:srgbClr val="004AAD"/>
                </a:solidFill>
                <a:latin typeface="League Spartan"/>
                <a:ea typeface="League Spartan"/>
                <a:cs typeface="League Spartan"/>
                <a:sym typeface="League Spartan"/>
              </a:rPr>
              <a:t>LEVEL-1 DATA FLOW DIAGRAM</a:t>
            </a:r>
          </a:p>
        </p:txBody>
      </p:sp>
      <p:sp>
        <p:nvSpPr>
          <p:cNvPr name="AutoShape 4" id="4"/>
          <p:cNvSpPr/>
          <p:nvPr/>
        </p:nvSpPr>
        <p:spPr>
          <a:xfrm flipV="true">
            <a:off x="12685427" y="6085391"/>
            <a:ext cx="3774244" cy="1905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12384647" y="2935092"/>
            <a:ext cx="108562" cy="5166209"/>
            <a:chOff x="0" y="0"/>
            <a:chExt cx="28593" cy="1360648"/>
          </a:xfrm>
        </p:grpSpPr>
        <p:sp>
          <p:nvSpPr>
            <p:cNvPr name="Freeform 6" id="6"/>
            <p:cNvSpPr/>
            <p:nvPr/>
          </p:nvSpPr>
          <p:spPr>
            <a:xfrm flipH="false" flipV="false" rot="0">
              <a:off x="0" y="0"/>
              <a:ext cx="28593" cy="1360648"/>
            </a:xfrm>
            <a:custGeom>
              <a:avLst/>
              <a:gdLst/>
              <a:ahLst/>
              <a:cxnLst/>
              <a:rect r="r" b="b" t="t" l="l"/>
              <a:pathLst>
                <a:path h="1360648" w="28593">
                  <a:moveTo>
                    <a:pt x="0" y="0"/>
                  </a:moveTo>
                  <a:lnTo>
                    <a:pt x="28593" y="0"/>
                  </a:lnTo>
                  <a:lnTo>
                    <a:pt x="28593" y="1360648"/>
                  </a:lnTo>
                  <a:lnTo>
                    <a:pt x="0" y="1360648"/>
                  </a:lnTo>
                  <a:close/>
                </a:path>
              </a:pathLst>
            </a:custGeom>
            <a:solidFill>
              <a:srgbClr val="004AAD"/>
            </a:solidFill>
          </p:spPr>
        </p:sp>
        <p:sp>
          <p:nvSpPr>
            <p:cNvPr name="TextBox 7" id="7"/>
            <p:cNvSpPr txBox="true"/>
            <p:nvPr/>
          </p:nvSpPr>
          <p:spPr>
            <a:xfrm>
              <a:off x="0" y="-47625"/>
              <a:ext cx="28593" cy="1408273"/>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356101" y="1281127"/>
            <a:ext cx="11838046" cy="7270570"/>
          </a:xfrm>
          <a:custGeom>
            <a:avLst/>
            <a:gdLst/>
            <a:ahLst/>
            <a:cxnLst/>
            <a:rect r="r" b="b" t="t" l="l"/>
            <a:pathLst>
              <a:path h="7270570" w="11838046">
                <a:moveTo>
                  <a:pt x="0" y="0"/>
                </a:moveTo>
                <a:lnTo>
                  <a:pt x="11838046" y="0"/>
                </a:lnTo>
                <a:lnTo>
                  <a:pt x="11838046" y="7270569"/>
                </a:lnTo>
                <a:lnTo>
                  <a:pt x="0" y="7270569"/>
                </a:lnTo>
                <a:lnTo>
                  <a:pt x="0" y="0"/>
                </a:lnTo>
                <a:close/>
              </a:path>
            </a:pathLst>
          </a:custGeom>
          <a:blipFill>
            <a:blip r:embed="rId3"/>
            <a:stretch>
              <a:fillRect l="0" t="-649" r="-4782" b="-649"/>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665782" y="3197177"/>
            <a:ext cx="11279100" cy="2629534"/>
          </a:xfrm>
          <a:prstGeom prst="rect">
            <a:avLst/>
          </a:prstGeom>
        </p:spPr>
        <p:txBody>
          <a:bodyPr anchor="t" rtlCol="false" tIns="0" lIns="0" bIns="0" rIns="0">
            <a:spAutoFit/>
          </a:bodyPr>
          <a:lstStyle/>
          <a:p>
            <a:pPr algn="just">
              <a:lnSpc>
                <a:spcPts val="21490"/>
              </a:lnSpc>
              <a:spcBef>
                <a:spcPct val="0"/>
              </a:spcBef>
            </a:pPr>
            <a:r>
              <a:rPr lang="en-US" sz="15350">
                <a:solidFill>
                  <a:srgbClr val="004AAD"/>
                </a:solidFill>
                <a:latin typeface="Alegreya"/>
                <a:ea typeface="Alegreya"/>
                <a:cs typeface="Alegreya"/>
                <a:sym typeface="Alegreya"/>
              </a:rPr>
              <a:t>THANK YOU</a:t>
            </a:r>
          </a:p>
        </p:txBody>
      </p:sp>
      <p:grpSp>
        <p:nvGrpSpPr>
          <p:cNvPr name="Group 3" id="3"/>
          <p:cNvGrpSpPr/>
          <p:nvPr/>
        </p:nvGrpSpPr>
        <p:grpSpPr>
          <a:xfrm rot="0">
            <a:off x="15065647" y="0"/>
            <a:ext cx="3222353" cy="10287000"/>
            <a:chOff x="0" y="0"/>
            <a:chExt cx="848686" cy="2709333"/>
          </a:xfrm>
        </p:grpSpPr>
        <p:sp>
          <p:nvSpPr>
            <p:cNvPr name="Freeform 4" id="4"/>
            <p:cNvSpPr/>
            <p:nvPr/>
          </p:nvSpPr>
          <p:spPr>
            <a:xfrm flipH="false" flipV="false" rot="0">
              <a:off x="0" y="0"/>
              <a:ext cx="848686" cy="2709333"/>
            </a:xfrm>
            <a:custGeom>
              <a:avLst/>
              <a:gdLst/>
              <a:ahLst/>
              <a:cxnLst/>
              <a:rect r="r" b="b" t="t" l="l"/>
              <a:pathLst>
                <a:path h="2709333" w="848686">
                  <a:moveTo>
                    <a:pt x="0" y="0"/>
                  </a:moveTo>
                  <a:lnTo>
                    <a:pt x="848686" y="0"/>
                  </a:lnTo>
                  <a:lnTo>
                    <a:pt x="848686" y="2709333"/>
                  </a:lnTo>
                  <a:lnTo>
                    <a:pt x="0" y="2709333"/>
                  </a:lnTo>
                  <a:close/>
                </a:path>
              </a:pathLst>
            </a:custGeom>
            <a:solidFill>
              <a:srgbClr val="004AAD"/>
            </a:solidFill>
          </p:spPr>
        </p:sp>
        <p:sp>
          <p:nvSpPr>
            <p:cNvPr name="TextBox 5" id="5"/>
            <p:cNvSpPr txBox="true"/>
            <p:nvPr/>
          </p:nvSpPr>
          <p:spPr>
            <a:xfrm>
              <a:off x="0" y="-47625"/>
              <a:ext cx="848686" cy="275695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0">
            <a:off x="1028700" y="8747230"/>
            <a:ext cx="2044282" cy="511070"/>
          </a:xfrm>
          <a:custGeom>
            <a:avLst/>
            <a:gdLst/>
            <a:ahLst/>
            <a:cxnLst/>
            <a:rect r="r" b="b" t="t" l="l"/>
            <a:pathLst>
              <a:path h="511070" w="2044282">
                <a:moveTo>
                  <a:pt x="0" y="0"/>
                </a:moveTo>
                <a:lnTo>
                  <a:pt x="2044282" y="0"/>
                </a:lnTo>
                <a:lnTo>
                  <a:pt x="2044282" y="511070"/>
                </a:lnTo>
                <a:lnTo>
                  <a:pt x="0" y="5110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0">
            <a:off x="15854362" y="0"/>
            <a:ext cx="2433638" cy="10287000"/>
            <a:chOff x="0" y="0"/>
            <a:chExt cx="640958" cy="2709333"/>
          </a:xfrm>
        </p:grpSpPr>
        <p:sp>
          <p:nvSpPr>
            <p:cNvPr name="Freeform 4" id="4"/>
            <p:cNvSpPr/>
            <p:nvPr/>
          </p:nvSpPr>
          <p:spPr>
            <a:xfrm flipH="false" flipV="false" rot="0">
              <a:off x="0" y="0"/>
              <a:ext cx="640958" cy="2709333"/>
            </a:xfrm>
            <a:custGeom>
              <a:avLst/>
              <a:gdLst/>
              <a:ahLst/>
              <a:cxnLst/>
              <a:rect r="r" b="b" t="t" l="l"/>
              <a:pathLst>
                <a:path h="2709333" w="640958">
                  <a:moveTo>
                    <a:pt x="0" y="0"/>
                  </a:moveTo>
                  <a:lnTo>
                    <a:pt x="640958" y="0"/>
                  </a:lnTo>
                  <a:lnTo>
                    <a:pt x="640958" y="2709333"/>
                  </a:lnTo>
                  <a:lnTo>
                    <a:pt x="0" y="2709333"/>
                  </a:lnTo>
                  <a:close/>
                </a:path>
              </a:pathLst>
            </a:custGeom>
            <a:solidFill>
              <a:srgbClr val="004AAD"/>
            </a:solidFill>
          </p:spPr>
        </p:sp>
        <p:sp>
          <p:nvSpPr>
            <p:cNvPr name="TextBox 5" id="5"/>
            <p:cNvSpPr txBox="true"/>
            <p:nvPr/>
          </p:nvSpPr>
          <p:spPr>
            <a:xfrm>
              <a:off x="0" y="-47625"/>
              <a:ext cx="640958" cy="275695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0824260" y="0"/>
            <a:ext cx="6246921" cy="10407968"/>
            <a:chOff x="0" y="0"/>
            <a:chExt cx="1990756" cy="3316790"/>
          </a:xfrm>
        </p:grpSpPr>
        <p:sp>
          <p:nvSpPr>
            <p:cNvPr name="Freeform 7" id="7"/>
            <p:cNvSpPr/>
            <p:nvPr/>
          </p:nvSpPr>
          <p:spPr>
            <a:xfrm flipH="false" flipV="false" rot="0">
              <a:off x="0" y="0"/>
              <a:ext cx="1990756" cy="3316791"/>
            </a:xfrm>
            <a:custGeom>
              <a:avLst/>
              <a:gdLst/>
              <a:ahLst/>
              <a:cxnLst/>
              <a:rect r="r" b="b" t="t" l="l"/>
              <a:pathLst>
                <a:path h="3316791" w="1990756">
                  <a:moveTo>
                    <a:pt x="0" y="0"/>
                  </a:moveTo>
                  <a:lnTo>
                    <a:pt x="1990756" y="0"/>
                  </a:lnTo>
                  <a:lnTo>
                    <a:pt x="1990756" y="3316791"/>
                  </a:lnTo>
                  <a:lnTo>
                    <a:pt x="0" y="3316791"/>
                  </a:lnTo>
                  <a:close/>
                </a:path>
              </a:pathLst>
            </a:custGeom>
            <a:blipFill>
              <a:blip r:embed="rId3"/>
              <a:stretch>
                <a:fillRect l="-61073" t="0" r="-61073" b="0"/>
              </a:stretch>
            </a:blipFill>
          </p:spPr>
        </p:sp>
      </p:grpSp>
      <p:sp>
        <p:nvSpPr>
          <p:cNvPr name="TextBox 8" id="8"/>
          <p:cNvSpPr txBox="true"/>
          <p:nvPr/>
        </p:nvSpPr>
        <p:spPr>
          <a:xfrm rot="-4469">
            <a:off x="846385" y="937455"/>
            <a:ext cx="6160765" cy="821087"/>
          </a:xfrm>
          <a:prstGeom prst="rect">
            <a:avLst/>
          </a:prstGeom>
        </p:spPr>
        <p:txBody>
          <a:bodyPr anchor="t" rtlCol="false" tIns="0" lIns="0" bIns="0" rIns="0">
            <a:spAutoFit/>
          </a:bodyPr>
          <a:lstStyle/>
          <a:p>
            <a:pPr algn="l">
              <a:lnSpc>
                <a:spcPts val="6718"/>
              </a:lnSpc>
              <a:spcBef>
                <a:spcPct val="0"/>
              </a:spcBef>
            </a:pPr>
            <a:r>
              <a:rPr lang="en-US" sz="4798">
                <a:solidFill>
                  <a:srgbClr val="004AAD"/>
                </a:solidFill>
                <a:latin typeface="League Spartan"/>
                <a:ea typeface="League Spartan"/>
                <a:cs typeface="League Spartan"/>
                <a:sym typeface="League Spartan"/>
              </a:rPr>
              <a:t>INTRODUCTION</a:t>
            </a:r>
          </a:p>
        </p:txBody>
      </p:sp>
      <p:sp>
        <p:nvSpPr>
          <p:cNvPr name="TextBox 9" id="9"/>
          <p:cNvSpPr txBox="true"/>
          <p:nvPr/>
        </p:nvSpPr>
        <p:spPr>
          <a:xfrm rot="0">
            <a:off x="845978" y="1971897"/>
            <a:ext cx="9715235" cy="4085623"/>
          </a:xfrm>
          <a:prstGeom prst="rect">
            <a:avLst/>
          </a:prstGeom>
        </p:spPr>
        <p:txBody>
          <a:bodyPr anchor="t" rtlCol="false" tIns="0" lIns="0" bIns="0" rIns="0">
            <a:spAutoFit/>
          </a:bodyPr>
          <a:lstStyle/>
          <a:p>
            <a:pPr algn="l">
              <a:lnSpc>
                <a:spcPts val="3988"/>
              </a:lnSpc>
            </a:pPr>
            <a:r>
              <a:rPr lang="en-US" sz="2848" b="true">
                <a:solidFill>
                  <a:srgbClr val="004AAD"/>
                </a:solidFill>
                <a:latin typeface="Poppins Bold"/>
                <a:ea typeface="Poppins Bold"/>
                <a:cs typeface="Poppins Bold"/>
                <a:sym typeface="Poppins Bold"/>
              </a:rPr>
              <a:t>Problem</a:t>
            </a:r>
          </a:p>
          <a:p>
            <a:pPr algn="l" marL="550268" indent="-275134" lvl="1">
              <a:lnSpc>
                <a:spcPts val="3568"/>
              </a:lnSpc>
              <a:buFont typeface="Arial"/>
              <a:buChar char="•"/>
            </a:pPr>
            <a:r>
              <a:rPr lang="en-US" sz="2548">
                <a:solidFill>
                  <a:srgbClr val="000000"/>
                </a:solidFill>
                <a:latin typeface="Poppins"/>
                <a:ea typeface="Poppins"/>
                <a:cs typeface="Poppins"/>
                <a:sym typeface="Poppins"/>
              </a:rPr>
              <a:t>In today's fast-paced world, voters often find themselves away from their designated polling booths during elections, leading to disenfranchisement. </a:t>
            </a:r>
          </a:p>
          <a:p>
            <a:pPr algn="l" marL="550268" indent="-275134" lvl="1">
              <a:lnSpc>
                <a:spcPts val="3568"/>
              </a:lnSpc>
              <a:buFont typeface="Arial"/>
              <a:buChar char="•"/>
            </a:pPr>
            <a:r>
              <a:rPr lang="en-US" sz="2548">
                <a:solidFill>
                  <a:srgbClr val="000000"/>
                </a:solidFill>
                <a:latin typeface="Poppins"/>
                <a:ea typeface="Poppins"/>
                <a:cs typeface="Poppins"/>
                <a:sym typeface="Poppins"/>
              </a:rPr>
              <a:t>Current voting systems lack secure mechanisms for biometric verification, especially for those voting from different states, making it difficult for them to participate in the democratic process.</a:t>
            </a:r>
          </a:p>
          <a:p>
            <a:pPr algn="l">
              <a:lnSpc>
                <a:spcPts val="3428"/>
              </a:lnSpc>
              <a:spcBef>
                <a:spcPct val="0"/>
              </a:spcBef>
            </a:pPr>
          </a:p>
        </p:txBody>
      </p:sp>
      <p:sp>
        <p:nvSpPr>
          <p:cNvPr name="TextBox 10" id="10"/>
          <p:cNvSpPr txBox="true"/>
          <p:nvPr/>
        </p:nvSpPr>
        <p:spPr>
          <a:xfrm rot="0">
            <a:off x="845978" y="5790124"/>
            <a:ext cx="9715235" cy="4961923"/>
          </a:xfrm>
          <a:prstGeom prst="rect">
            <a:avLst/>
          </a:prstGeom>
        </p:spPr>
        <p:txBody>
          <a:bodyPr anchor="t" rtlCol="false" tIns="0" lIns="0" bIns="0" rIns="0">
            <a:spAutoFit/>
          </a:bodyPr>
          <a:lstStyle/>
          <a:p>
            <a:pPr algn="l">
              <a:lnSpc>
                <a:spcPts val="3988"/>
              </a:lnSpc>
            </a:pPr>
            <a:r>
              <a:rPr lang="en-US" sz="2848" b="true">
                <a:solidFill>
                  <a:srgbClr val="004AAD"/>
                </a:solidFill>
                <a:latin typeface="Poppins Bold"/>
                <a:ea typeface="Poppins Bold"/>
                <a:cs typeface="Poppins Bold"/>
                <a:sym typeface="Poppins Bold"/>
              </a:rPr>
              <a:t>Solution</a:t>
            </a:r>
          </a:p>
          <a:p>
            <a:pPr algn="l" marL="550268" indent="-275134" lvl="1">
              <a:lnSpc>
                <a:spcPts val="3568"/>
              </a:lnSpc>
              <a:buFont typeface="Arial"/>
              <a:buChar char="•"/>
            </a:pPr>
            <a:r>
              <a:rPr lang="en-US" sz="2548">
                <a:solidFill>
                  <a:srgbClr val="000000"/>
                </a:solidFill>
                <a:latin typeface="Poppins"/>
                <a:ea typeface="Poppins"/>
                <a:cs typeface="Poppins"/>
                <a:sym typeface="Poppins"/>
              </a:rPr>
              <a:t>Introducing universal biometric voting system a pioneering system that enables secure biometric-based voting for citizens, regardless of their location.</a:t>
            </a:r>
          </a:p>
          <a:p>
            <a:pPr algn="l" marL="550268" indent="-275134" lvl="1">
              <a:lnSpc>
                <a:spcPts val="3568"/>
              </a:lnSpc>
              <a:buFont typeface="Arial"/>
              <a:buChar char="•"/>
            </a:pPr>
            <a:r>
              <a:rPr lang="en-US" sz="2548">
                <a:solidFill>
                  <a:srgbClr val="000000"/>
                </a:solidFill>
                <a:latin typeface="Poppins"/>
                <a:ea typeface="Poppins"/>
                <a:cs typeface="Poppins"/>
                <a:sym typeface="Poppins"/>
              </a:rPr>
              <a:t> By allowing voters to authenticate their identity through biometric verification and requiring additional officer verification for remote voting, UBVS ensures that every eligible citizen can confidently exercise their right to vote, no matter where they are.</a:t>
            </a:r>
          </a:p>
          <a:p>
            <a:pPr algn="l">
              <a:lnSpc>
                <a:spcPts val="3428"/>
              </a:lnSpc>
            </a:pPr>
          </a:p>
          <a:p>
            <a:pPr algn="l">
              <a:lnSpc>
                <a:spcPts val="3428"/>
              </a:lnSpc>
              <a:spcBef>
                <a:spcPct val="0"/>
              </a:spcBef>
            </a:pPr>
          </a:p>
        </p:txBody>
      </p:sp>
      <p:sp>
        <p:nvSpPr>
          <p:cNvPr name="AutoShape 11" id="11"/>
          <p:cNvSpPr/>
          <p:nvPr/>
        </p:nvSpPr>
        <p:spPr>
          <a:xfrm flipV="true">
            <a:off x="1045834" y="1781596"/>
            <a:ext cx="5761990" cy="19050"/>
          </a:xfrm>
          <a:prstGeom prst="line">
            <a:avLst/>
          </a:prstGeom>
          <a:ln cap="flat" w="38100">
            <a:solidFill>
              <a:srgbClr val="004AAD"/>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3131876" cy="10287000"/>
            <a:chOff x="0" y="0"/>
            <a:chExt cx="3458601" cy="2709333"/>
          </a:xfrm>
        </p:grpSpPr>
        <p:sp>
          <p:nvSpPr>
            <p:cNvPr name="Freeform 3" id="3"/>
            <p:cNvSpPr/>
            <p:nvPr/>
          </p:nvSpPr>
          <p:spPr>
            <a:xfrm flipH="false" flipV="false" rot="0">
              <a:off x="0" y="0"/>
              <a:ext cx="3458601" cy="2709333"/>
            </a:xfrm>
            <a:custGeom>
              <a:avLst/>
              <a:gdLst/>
              <a:ahLst/>
              <a:cxnLst/>
              <a:rect r="r" b="b" t="t" l="l"/>
              <a:pathLst>
                <a:path h="2709333" w="3458601">
                  <a:moveTo>
                    <a:pt x="0" y="0"/>
                  </a:moveTo>
                  <a:lnTo>
                    <a:pt x="3458601" y="0"/>
                  </a:lnTo>
                  <a:lnTo>
                    <a:pt x="3458601" y="2709333"/>
                  </a:lnTo>
                  <a:lnTo>
                    <a:pt x="0" y="2709333"/>
                  </a:lnTo>
                  <a:close/>
                </a:path>
              </a:pathLst>
            </a:custGeom>
            <a:solidFill>
              <a:srgbClr val="004AAD">
                <a:alpha val="85882"/>
              </a:srgbClr>
            </a:solidFill>
          </p:spPr>
        </p:sp>
        <p:sp>
          <p:nvSpPr>
            <p:cNvPr name="TextBox 4" id="4"/>
            <p:cNvSpPr txBox="true"/>
            <p:nvPr/>
          </p:nvSpPr>
          <p:spPr>
            <a:xfrm>
              <a:off x="0" y="-47625"/>
              <a:ext cx="3458601" cy="275695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748717" y="752170"/>
            <a:ext cx="6962975" cy="1499939"/>
          </a:xfrm>
          <a:prstGeom prst="rect">
            <a:avLst/>
          </a:prstGeom>
        </p:spPr>
        <p:txBody>
          <a:bodyPr anchor="t" rtlCol="false" tIns="0" lIns="0" bIns="0" rIns="0">
            <a:spAutoFit/>
          </a:bodyPr>
          <a:lstStyle/>
          <a:p>
            <a:pPr algn="l">
              <a:lnSpc>
                <a:spcPts val="6018"/>
              </a:lnSpc>
              <a:spcBef>
                <a:spcPct val="0"/>
              </a:spcBef>
            </a:pPr>
            <a:r>
              <a:rPr lang="en-US" sz="4298">
                <a:solidFill>
                  <a:srgbClr val="FFFFFF"/>
                </a:solidFill>
                <a:latin typeface="League Spartan"/>
                <a:ea typeface="League Spartan"/>
                <a:cs typeface="League Spartan"/>
                <a:sym typeface="League Spartan"/>
              </a:rPr>
              <a:t>PRODUCT DESCRIPTION ABSTRACT</a:t>
            </a:r>
          </a:p>
        </p:txBody>
      </p:sp>
      <p:sp>
        <p:nvSpPr>
          <p:cNvPr name="AutoShape 6" id="6"/>
          <p:cNvSpPr/>
          <p:nvPr/>
        </p:nvSpPr>
        <p:spPr>
          <a:xfrm flipV="true">
            <a:off x="1029792" y="2233059"/>
            <a:ext cx="5761990" cy="19050"/>
          </a:xfrm>
          <a:prstGeom prst="line">
            <a:avLst/>
          </a:prstGeom>
          <a:ln cap="flat" w="38100">
            <a:solidFill>
              <a:srgbClr val="FFFFFF"/>
            </a:solidFill>
            <a:prstDash val="solid"/>
            <a:headEnd type="none" len="sm" w="sm"/>
            <a:tailEnd type="none" len="sm" w="sm"/>
          </a:ln>
        </p:spPr>
      </p:sp>
      <p:grpSp>
        <p:nvGrpSpPr>
          <p:cNvPr name="Group 7" id="7"/>
          <p:cNvGrpSpPr>
            <a:grpSpLocks noChangeAspect="true"/>
          </p:cNvGrpSpPr>
          <p:nvPr/>
        </p:nvGrpSpPr>
        <p:grpSpPr>
          <a:xfrm rot="0">
            <a:off x="12609005" y="2561409"/>
            <a:ext cx="5393933" cy="5570854"/>
            <a:chOff x="0" y="0"/>
            <a:chExt cx="6350000" cy="6558280"/>
          </a:xfrm>
        </p:grpSpPr>
        <p:sp>
          <p:nvSpPr>
            <p:cNvPr name="Freeform 8" id="8"/>
            <p:cNvSpPr/>
            <p:nvPr/>
          </p:nvSpPr>
          <p:spPr>
            <a:xfrm flipH="false" flipV="false" rot="0">
              <a:off x="74930" y="74930"/>
              <a:ext cx="6200140" cy="6408420"/>
            </a:xfrm>
            <a:custGeom>
              <a:avLst/>
              <a:gdLst/>
              <a:ahLst/>
              <a:cxnLst/>
              <a:rect r="r" b="b" t="t" l="l"/>
              <a:pathLst>
                <a:path h="6408420" w="6200140">
                  <a:moveTo>
                    <a:pt x="6200140" y="5351780"/>
                  </a:moveTo>
                  <a:cubicBezTo>
                    <a:pt x="6200140" y="5935980"/>
                    <a:pt x="5726430" y="6408420"/>
                    <a:pt x="5143500" y="6408420"/>
                  </a:cubicBezTo>
                  <a:lnTo>
                    <a:pt x="1056640" y="6408420"/>
                  </a:lnTo>
                  <a:cubicBezTo>
                    <a:pt x="472440" y="6408420"/>
                    <a:pt x="0" y="5934710"/>
                    <a:pt x="0" y="5351780"/>
                  </a:cubicBezTo>
                  <a:lnTo>
                    <a:pt x="0" y="1056640"/>
                  </a:lnTo>
                  <a:cubicBezTo>
                    <a:pt x="0" y="472440"/>
                    <a:pt x="473710" y="0"/>
                    <a:pt x="1056640" y="0"/>
                  </a:cubicBezTo>
                  <a:lnTo>
                    <a:pt x="5143500" y="0"/>
                  </a:lnTo>
                  <a:cubicBezTo>
                    <a:pt x="5727700" y="0"/>
                    <a:pt x="6200140" y="473710"/>
                    <a:pt x="6200140" y="1056640"/>
                  </a:cubicBezTo>
                  <a:lnTo>
                    <a:pt x="6200140" y="5351780"/>
                  </a:lnTo>
                  <a:close/>
                </a:path>
              </a:pathLst>
            </a:custGeom>
            <a:blipFill>
              <a:blip r:embed="rId2"/>
              <a:stretch>
                <a:fillRect l="-42102" t="0" r="-42102" b="0"/>
              </a:stretch>
            </a:blipFill>
          </p:spPr>
        </p:sp>
        <p:sp>
          <p:nvSpPr>
            <p:cNvPr name="Freeform 9" id="9"/>
            <p:cNvSpPr/>
            <p:nvPr/>
          </p:nvSpPr>
          <p:spPr>
            <a:xfrm flipH="false" flipV="false" rot="0">
              <a:off x="0" y="0"/>
              <a:ext cx="6350000" cy="6558280"/>
            </a:xfrm>
            <a:custGeom>
              <a:avLst/>
              <a:gdLst/>
              <a:ahLst/>
              <a:cxnLst/>
              <a:rect r="r" b="b" t="t" l="l"/>
              <a:pathLst>
                <a:path h="6558280" w="6350000">
                  <a:moveTo>
                    <a:pt x="5218430" y="6558280"/>
                  </a:moveTo>
                  <a:lnTo>
                    <a:pt x="1131570" y="6558280"/>
                  </a:lnTo>
                  <a:cubicBezTo>
                    <a:pt x="508000" y="6558280"/>
                    <a:pt x="0" y="6050280"/>
                    <a:pt x="0" y="5426710"/>
                  </a:cubicBezTo>
                  <a:lnTo>
                    <a:pt x="0" y="1131570"/>
                  </a:lnTo>
                  <a:cubicBezTo>
                    <a:pt x="0" y="508000"/>
                    <a:pt x="508000" y="0"/>
                    <a:pt x="1131570" y="0"/>
                  </a:cubicBezTo>
                  <a:lnTo>
                    <a:pt x="5218430" y="0"/>
                  </a:lnTo>
                  <a:cubicBezTo>
                    <a:pt x="5842000" y="0"/>
                    <a:pt x="6350000" y="508000"/>
                    <a:pt x="6350000" y="1131570"/>
                  </a:cubicBezTo>
                  <a:lnTo>
                    <a:pt x="6350000" y="5425440"/>
                  </a:lnTo>
                  <a:cubicBezTo>
                    <a:pt x="6350000" y="6050280"/>
                    <a:pt x="5842000" y="6558280"/>
                    <a:pt x="5218430" y="6558280"/>
                  </a:cubicBezTo>
                  <a:close/>
                  <a:moveTo>
                    <a:pt x="1131570" y="149860"/>
                  </a:moveTo>
                  <a:cubicBezTo>
                    <a:pt x="590550" y="149860"/>
                    <a:pt x="149860" y="590550"/>
                    <a:pt x="149860" y="1131570"/>
                  </a:cubicBezTo>
                  <a:lnTo>
                    <a:pt x="149860" y="5425440"/>
                  </a:lnTo>
                  <a:cubicBezTo>
                    <a:pt x="149860" y="5966460"/>
                    <a:pt x="590550" y="6407150"/>
                    <a:pt x="1131570" y="6407150"/>
                  </a:cubicBezTo>
                  <a:lnTo>
                    <a:pt x="5218430" y="6407150"/>
                  </a:lnTo>
                  <a:cubicBezTo>
                    <a:pt x="5759450" y="6407150"/>
                    <a:pt x="6200140" y="5966460"/>
                    <a:pt x="6200140" y="5425440"/>
                  </a:cubicBezTo>
                  <a:lnTo>
                    <a:pt x="6200140" y="1131570"/>
                  </a:lnTo>
                  <a:cubicBezTo>
                    <a:pt x="6200140" y="590550"/>
                    <a:pt x="5759450" y="149860"/>
                    <a:pt x="5218430" y="149860"/>
                  </a:cubicBezTo>
                  <a:lnTo>
                    <a:pt x="1131570" y="149860"/>
                  </a:lnTo>
                  <a:close/>
                </a:path>
              </a:pathLst>
            </a:custGeom>
            <a:solidFill>
              <a:srgbClr val="D2D2D2"/>
            </a:solidFill>
          </p:spPr>
        </p:sp>
      </p:grpSp>
      <p:sp>
        <p:nvSpPr>
          <p:cNvPr name="TextBox 10" id="10"/>
          <p:cNvSpPr txBox="true"/>
          <p:nvPr/>
        </p:nvSpPr>
        <p:spPr>
          <a:xfrm rot="0">
            <a:off x="748717" y="2402184"/>
            <a:ext cx="12086130" cy="8122741"/>
          </a:xfrm>
          <a:prstGeom prst="rect">
            <a:avLst/>
          </a:prstGeom>
        </p:spPr>
        <p:txBody>
          <a:bodyPr anchor="t" rtlCol="false" tIns="0" lIns="0" bIns="0" rIns="0">
            <a:spAutoFit/>
          </a:bodyPr>
          <a:lstStyle/>
          <a:p>
            <a:pPr algn="l">
              <a:lnSpc>
                <a:spcPts val="4128"/>
              </a:lnSpc>
            </a:pPr>
            <a:r>
              <a:rPr lang="en-US" sz="2948">
                <a:solidFill>
                  <a:srgbClr val="FFFFFF"/>
                </a:solidFill>
                <a:latin typeface="Canva Sans"/>
                <a:ea typeface="Canva Sans"/>
                <a:cs typeface="Canva Sans"/>
                <a:sym typeface="Canva Sans"/>
              </a:rPr>
              <a:t>Our UBVS System offers :</a:t>
            </a:r>
          </a:p>
          <a:p>
            <a:pPr algn="l" marL="658217" indent="-329108" lvl="1">
              <a:lnSpc>
                <a:spcPts val="4268"/>
              </a:lnSpc>
              <a:buFont typeface="Arial"/>
              <a:buChar char="•"/>
            </a:pPr>
            <a:r>
              <a:rPr lang="en-US" sz="3048">
                <a:solidFill>
                  <a:srgbClr val="FFFFFF"/>
                </a:solidFill>
                <a:latin typeface="Canva Sans"/>
                <a:ea typeface="Canva Sans"/>
                <a:cs typeface="Canva Sans"/>
                <a:sym typeface="Canva Sans"/>
              </a:rPr>
              <a:t> Secure Biometric Voting: Utilizes biometric verification to ensure the identity of voters.</a:t>
            </a:r>
          </a:p>
          <a:p>
            <a:pPr algn="l" marL="658217" indent="-329108" lvl="1">
              <a:lnSpc>
                <a:spcPts val="4268"/>
              </a:lnSpc>
              <a:buFont typeface="Arial"/>
              <a:buChar char="•"/>
            </a:pPr>
            <a:r>
              <a:rPr lang="en-US" sz="3048">
                <a:solidFill>
                  <a:srgbClr val="FFFFFF"/>
                </a:solidFill>
                <a:latin typeface="Canva Sans"/>
                <a:ea typeface="Canva Sans"/>
                <a:cs typeface="Canva Sans"/>
                <a:sym typeface="Canva Sans"/>
              </a:rPr>
              <a:t>Database Integration: Cross-references voter biometrics with a secure database registered during voter card registration.</a:t>
            </a:r>
          </a:p>
          <a:p>
            <a:pPr algn="l" marL="658217" indent="-329108" lvl="1">
              <a:lnSpc>
                <a:spcPts val="4268"/>
              </a:lnSpc>
              <a:buFont typeface="Arial"/>
              <a:buChar char="•"/>
            </a:pPr>
            <a:r>
              <a:rPr lang="en-US" sz="3048">
                <a:solidFill>
                  <a:srgbClr val="FFFFFF"/>
                </a:solidFill>
                <a:latin typeface="Canva Sans"/>
                <a:ea typeface="Canva Sans"/>
                <a:cs typeface="Canva Sans"/>
                <a:sym typeface="Canva Sans"/>
              </a:rPr>
              <a:t>Dual Authentication for Remote Voting: Requires biometric verification from the voter and an authorized polling officer for added security when voting from a different location.</a:t>
            </a:r>
          </a:p>
          <a:p>
            <a:pPr algn="l" marL="658217" indent="-329108" lvl="1">
              <a:lnSpc>
                <a:spcPts val="4268"/>
              </a:lnSpc>
              <a:buFont typeface="Arial"/>
              <a:buChar char="•"/>
            </a:pPr>
            <a:r>
              <a:rPr lang="en-US" sz="3048">
                <a:solidFill>
                  <a:srgbClr val="FFFFFF"/>
                </a:solidFill>
                <a:latin typeface="Canva Sans"/>
                <a:ea typeface="Canva Sans"/>
                <a:cs typeface="Canva Sans"/>
                <a:sym typeface="Canva Sans"/>
              </a:rPr>
              <a:t>Mobil</a:t>
            </a:r>
            <a:r>
              <a:rPr lang="en-US" sz="3048">
                <a:solidFill>
                  <a:srgbClr val="FFFFFF"/>
                </a:solidFill>
                <a:latin typeface="Canva Sans"/>
                <a:ea typeface="Canva Sans"/>
                <a:cs typeface="Canva Sans"/>
                <a:sym typeface="Canva Sans"/>
              </a:rPr>
              <a:t>e </a:t>
            </a:r>
            <a:r>
              <a:rPr lang="en-US" sz="3048">
                <a:solidFill>
                  <a:srgbClr val="FFFFFF"/>
                </a:solidFill>
                <a:latin typeface="Canva Sans"/>
                <a:ea typeface="Canva Sans"/>
                <a:cs typeface="Canva Sans"/>
                <a:sym typeface="Canva Sans"/>
              </a:rPr>
              <a:t>Acc</a:t>
            </a:r>
            <a:r>
              <a:rPr lang="en-US" sz="3048">
                <a:solidFill>
                  <a:srgbClr val="FFFFFF"/>
                </a:solidFill>
                <a:latin typeface="Canva Sans"/>
                <a:ea typeface="Canva Sans"/>
                <a:cs typeface="Canva Sans"/>
                <a:sym typeface="Canva Sans"/>
              </a:rPr>
              <a:t>e</a:t>
            </a:r>
            <a:r>
              <a:rPr lang="en-US" sz="3048">
                <a:solidFill>
                  <a:srgbClr val="FFFFFF"/>
                </a:solidFill>
                <a:latin typeface="Canva Sans"/>
                <a:ea typeface="Canva Sans"/>
                <a:cs typeface="Canva Sans"/>
                <a:sym typeface="Canva Sans"/>
              </a:rPr>
              <a:t>ssibili</a:t>
            </a:r>
            <a:r>
              <a:rPr lang="en-US" sz="3048">
                <a:solidFill>
                  <a:srgbClr val="FFFFFF"/>
                </a:solidFill>
                <a:latin typeface="Canva Sans"/>
                <a:ea typeface="Canva Sans"/>
                <a:cs typeface="Canva Sans"/>
                <a:sym typeface="Canva Sans"/>
              </a:rPr>
              <a:t>t</a:t>
            </a:r>
            <a:r>
              <a:rPr lang="en-US" sz="3048">
                <a:solidFill>
                  <a:srgbClr val="FFFFFF"/>
                </a:solidFill>
                <a:latin typeface="Canva Sans"/>
                <a:ea typeface="Canva Sans"/>
                <a:cs typeface="Canva Sans"/>
                <a:sym typeface="Canva Sans"/>
              </a:rPr>
              <a:t>y: S</a:t>
            </a:r>
            <a:r>
              <a:rPr lang="en-US" sz="3048">
                <a:solidFill>
                  <a:srgbClr val="FFFFFF"/>
                </a:solidFill>
                <a:latin typeface="Canva Sans"/>
                <a:ea typeface="Canva Sans"/>
                <a:cs typeface="Canva Sans"/>
                <a:sym typeface="Canva Sans"/>
              </a:rPr>
              <a:t>u</a:t>
            </a:r>
            <a:r>
              <a:rPr lang="en-US" sz="3048">
                <a:solidFill>
                  <a:srgbClr val="FFFFFF"/>
                </a:solidFill>
                <a:latin typeface="Canva Sans"/>
                <a:ea typeface="Canva Sans"/>
                <a:cs typeface="Canva Sans"/>
                <a:sym typeface="Canva Sans"/>
              </a:rPr>
              <a:t>ppo</a:t>
            </a:r>
            <a:r>
              <a:rPr lang="en-US" sz="3048">
                <a:solidFill>
                  <a:srgbClr val="FFFFFF"/>
                </a:solidFill>
                <a:latin typeface="Canva Sans"/>
                <a:ea typeface="Canva Sans"/>
                <a:cs typeface="Canva Sans"/>
                <a:sym typeface="Canva Sans"/>
              </a:rPr>
              <a:t>r</a:t>
            </a:r>
            <a:r>
              <a:rPr lang="en-US" sz="3048">
                <a:solidFill>
                  <a:srgbClr val="FFFFFF"/>
                </a:solidFill>
                <a:latin typeface="Canva Sans"/>
                <a:ea typeface="Canva Sans"/>
                <a:cs typeface="Canva Sans"/>
                <a:sym typeface="Canva Sans"/>
              </a:rPr>
              <a:t>t</a:t>
            </a:r>
            <a:r>
              <a:rPr lang="en-US" sz="3048">
                <a:solidFill>
                  <a:srgbClr val="FFFFFF"/>
                </a:solidFill>
                <a:latin typeface="Canva Sans"/>
                <a:ea typeface="Canva Sans"/>
                <a:cs typeface="Canva Sans"/>
                <a:sym typeface="Canva Sans"/>
              </a:rPr>
              <a:t>s</a:t>
            </a:r>
            <a:r>
              <a:rPr lang="en-US" sz="3048">
                <a:solidFill>
                  <a:srgbClr val="FFFFFF"/>
                </a:solidFill>
                <a:latin typeface="Canva Sans"/>
                <a:ea typeface="Canva Sans"/>
                <a:cs typeface="Canva Sans"/>
                <a:sym typeface="Canva Sans"/>
              </a:rPr>
              <a:t> vot</a:t>
            </a:r>
            <a:r>
              <a:rPr lang="en-US" sz="3048">
                <a:solidFill>
                  <a:srgbClr val="FFFFFF"/>
                </a:solidFill>
                <a:latin typeface="Canva Sans"/>
                <a:ea typeface="Canva Sans"/>
                <a:cs typeface="Canva Sans"/>
                <a:sym typeface="Canva Sans"/>
              </a:rPr>
              <a:t>ing from any location, increasing voter participation and accessibility.</a:t>
            </a:r>
          </a:p>
          <a:p>
            <a:pPr algn="l" marL="658217" indent="-329108" lvl="1">
              <a:lnSpc>
                <a:spcPts val="4268"/>
              </a:lnSpc>
              <a:buFont typeface="Arial"/>
              <a:buChar char="•"/>
            </a:pPr>
            <a:r>
              <a:rPr lang="en-US" sz="3048">
                <a:solidFill>
                  <a:srgbClr val="FFFFFF"/>
                </a:solidFill>
                <a:latin typeface="Canva Sans"/>
                <a:ea typeface="Canva Sans"/>
                <a:cs typeface="Canva Sans"/>
                <a:sym typeface="Canva Sans"/>
              </a:rPr>
              <a:t>Real-Time Data Verification: Ensures immediate validation of biometrics to enhance security and trust in the voting process.</a:t>
            </a:r>
          </a:p>
          <a:p>
            <a:pPr algn="l">
              <a:lnSpc>
                <a:spcPts val="4128"/>
              </a:lnSpc>
            </a:pPr>
          </a:p>
          <a:p>
            <a:pPr algn="l">
              <a:lnSpc>
                <a:spcPts val="348"/>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911930" y="608314"/>
            <a:ext cx="10450884" cy="1536097"/>
          </a:xfrm>
          <a:prstGeom prst="rect">
            <a:avLst/>
          </a:prstGeom>
        </p:spPr>
        <p:txBody>
          <a:bodyPr anchor="t" rtlCol="false" tIns="0" lIns="0" bIns="0" rIns="0">
            <a:spAutoFit/>
          </a:bodyPr>
          <a:lstStyle/>
          <a:p>
            <a:pPr algn="l">
              <a:lnSpc>
                <a:spcPts val="6158"/>
              </a:lnSpc>
              <a:spcBef>
                <a:spcPct val="0"/>
              </a:spcBef>
            </a:pPr>
            <a:r>
              <a:rPr lang="en-US" sz="4398">
                <a:solidFill>
                  <a:srgbClr val="004AAD"/>
                </a:solidFill>
                <a:latin typeface="League Spartan"/>
                <a:ea typeface="League Spartan"/>
                <a:cs typeface="League Spartan"/>
                <a:sym typeface="League Spartan"/>
              </a:rPr>
              <a:t>DISADVANTAGES  OF EXISTING SOLUTIONS</a:t>
            </a:r>
          </a:p>
        </p:txBody>
      </p:sp>
      <p:grpSp>
        <p:nvGrpSpPr>
          <p:cNvPr name="Group 4" id="4"/>
          <p:cNvGrpSpPr/>
          <p:nvPr/>
        </p:nvGrpSpPr>
        <p:grpSpPr>
          <a:xfrm rot="0">
            <a:off x="12096150" y="136253"/>
            <a:ext cx="2592827" cy="10287000"/>
            <a:chOff x="0" y="0"/>
            <a:chExt cx="682885" cy="2709333"/>
          </a:xfrm>
        </p:grpSpPr>
        <p:sp>
          <p:nvSpPr>
            <p:cNvPr name="Freeform 5" id="5"/>
            <p:cNvSpPr/>
            <p:nvPr/>
          </p:nvSpPr>
          <p:spPr>
            <a:xfrm flipH="false" flipV="false" rot="0">
              <a:off x="0" y="0"/>
              <a:ext cx="682885" cy="2709333"/>
            </a:xfrm>
            <a:custGeom>
              <a:avLst/>
              <a:gdLst/>
              <a:ahLst/>
              <a:cxnLst/>
              <a:rect r="r" b="b" t="t" l="l"/>
              <a:pathLst>
                <a:path h="2709333" w="682885">
                  <a:moveTo>
                    <a:pt x="0" y="0"/>
                  </a:moveTo>
                  <a:lnTo>
                    <a:pt x="682885" y="0"/>
                  </a:lnTo>
                  <a:lnTo>
                    <a:pt x="682885" y="2709333"/>
                  </a:lnTo>
                  <a:lnTo>
                    <a:pt x="0" y="2709333"/>
                  </a:lnTo>
                  <a:close/>
                </a:path>
              </a:pathLst>
            </a:custGeom>
            <a:solidFill>
              <a:srgbClr val="004AAD"/>
            </a:solidFill>
          </p:spPr>
        </p:sp>
        <p:sp>
          <p:nvSpPr>
            <p:cNvPr name="TextBox 6" id="6"/>
            <p:cNvSpPr txBox="true"/>
            <p:nvPr/>
          </p:nvSpPr>
          <p:spPr>
            <a:xfrm>
              <a:off x="0" y="-47625"/>
              <a:ext cx="682885" cy="2756958"/>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12688451" y="2259972"/>
            <a:ext cx="5327314" cy="5767056"/>
            <a:chOff x="0" y="0"/>
            <a:chExt cx="11289030" cy="12220880"/>
          </a:xfrm>
        </p:grpSpPr>
        <p:sp>
          <p:nvSpPr>
            <p:cNvPr name="Freeform 8" id="8"/>
            <p:cNvSpPr/>
            <p:nvPr/>
          </p:nvSpPr>
          <p:spPr>
            <a:xfrm flipH="false" flipV="false" rot="0">
              <a:off x="0" y="0"/>
              <a:ext cx="11287760" cy="12220880"/>
            </a:xfrm>
            <a:custGeom>
              <a:avLst/>
              <a:gdLst/>
              <a:ahLst/>
              <a:cxnLst/>
              <a:rect r="r" b="b" t="t" l="l"/>
              <a:pathLst>
                <a:path h="12220880" w="11287760">
                  <a:moveTo>
                    <a:pt x="0" y="11208991"/>
                  </a:moveTo>
                  <a:lnTo>
                    <a:pt x="0" y="1011889"/>
                  </a:lnTo>
                  <a:cubicBezTo>
                    <a:pt x="0" y="452173"/>
                    <a:pt x="234950" y="0"/>
                    <a:pt x="525780" y="0"/>
                  </a:cubicBezTo>
                  <a:lnTo>
                    <a:pt x="10761980" y="0"/>
                  </a:lnTo>
                  <a:cubicBezTo>
                    <a:pt x="11052810" y="0"/>
                    <a:pt x="11287760" y="452173"/>
                    <a:pt x="11287760" y="1011889"/>
                  </a:cubicBezTo>
                  <a:lnTo>
                    <a:pt x="11287760" y="11206547"/>
                  </a:lnTo>
                  <a:cubicBezTo>
                    <a:pt x="11287760" y="11766262"/>
                    <a:pt x="11052810" y="12218436"/>
                    <a:pt x="10761980" y="12218436"/>
                  </a:cubicBezTo>
                  <a:lnTo>
                    <a:pt x="525780" y="12218436"/>
                  </a:lnTo>
                  <a:cubicBezTo>
                    <a:pt x="236220" y="12220880"/>
                    <a:pt x="0" y="11768707"/>
                    <a:pt x="0" y="11208991"/>
                  </a:cubicBezTo>
                  <a:close/>
                </a:path>
              </a:pathLst>
            </a:custGeom>
            <a:blipFill>
              <a:blip r:embed="rId3"/>
              <a:stretch>
                <a:fillRect l="0" t="-11564" r="0" b="-11564"/>
              </a:stretch>
            </a:blipFill>
          </p:spPr>
        </p:sp>
      </p:grpSp>
      <p:sp>
        <p:nvSpPr>
          <p:cNvPr name="Freeform 9" id="9"/>
          <p:cNvSpPr/>
          <p:nvPr/>
        </p:nvSpPr>
        <p:spPr>
          <a:xfrm flipH="false" flipV="false" rot="0">
            <a:off x="759285" y="9446267"/>
            <a:ext cx="1440749" cy="360187"/>
          </a:xfrm>
          <a:custGeom>
            <a:avLst/>
            <a:gdLst/>
            <a:ahLst/>
            <a:cxnLst/>
            <a:rect r="r" b="b" t="t" l="l"/>
            <a:pathLst>
              <a:path h="360187" w="1440749">
                <a:moveTo>
                  <a:pt x="0" y="0"/>
                </a:moveTo>
                <a:lnTo>
                  <a:pt x="1440749" y="0"/>
                </a:lnTo>
                <a:lnTo>
                  <a:pt x="1440749" y="360187"/>
                </a:lnTo>
                <a:lnTo>
                  <a:pt x="0" y="36018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0" id="10"/>
          <p:cNvSpPr txBox="true"/>
          <p:nvPr/>
        </p:nvSpPr>
        <p:spPr>
          <a:xfrm rot="0">
            <a:off x="911930" y="1811629"/>
            <a:ext cx="10703017" cy="7634638"/>
          </a:xfrm>
          <a:prstGeom prst="rect">
            <a:avLst/>
          </a:prstGeom>
        </p:spPr>
        <p:txBody>
          <a:bodyPr anchor="t" rtlCol="false" tIns="0" lIns="0" bIns="0" rIns="0">
            <a:spAutoFit/>
          </a:bodyPr>
          <a:lstStyle/>
          <a:p>
            <a:pPr algn="l">
              <a:lnSpc>
                <a:spcPts val="3988"/>
              </a:lnSpc>
            </a:pPr>
          </a:p>
          <a:p>
            <a:pPr algn="l" marL="679805" indent="-339902" lvl="1">
              <a:lnSpc>
                <a:spcPts val="4408"/>
              </a:lnSpc>
              <a:buFont typeface="Arial"/>
              <a:buChar char="•"/>
            </a:pPr>
            <a:r>
              <a:rPr lang="en-US" b="true" sz="3148">
                <a:solidFill>
                  <a:srgbClr val="004AAD"/>
                </a:solidFill>
                <a:latin typeface="Poppins Bold"/>
                <a:ea typeface="Poppins Bold"/>
                <a:cs typeface="Poppins Bold"/>
                <a:sym typeface="Poppins Bold"/>
              </a:rPr>
              <a:t>Limited Scope:</a:t>
            </a:r>
            <a:r>
              <a:rPr lang="en-US" sz="3148">
                <a:solidFill>
                  <a:srgbClr val="000000"/>
                </a:solidFill>
                <a:latin typeface="Poppins"/>
                <a:ea typeface="Poppins"/>
                <a:cs typeface="Poppins"/>
                <a:sym typeface="Poppins"/>
              </a:rPr>
              <a:t> Most current biometric voting systems are restricted to local polling stations, preventing voters from casting their ballots when they are away from their designated locations.</a:t>
            </a:r>
          </a:p>
          <a:p>
            <a:pPr algn="l" marL="679805" indent="-339902" lvl="1">
              <a:lnSpc>
                <a:spcPts val="4408"/>
              </a:lnSpc>
              <a:buFont typeface="Arial"/>
              <a:buChar char="•"/>
            </a:pPr>
            <a:r>
              <a:rPr lang="en-US" b="true" sz="3148">
                <a:solidFill>
                  <a:srgbClr val="004AAD"/>
                </a:solidFill>
                <a:latin typeface="Poppins Bold"/>
                <a:ea typeface="Poppins Bold"/>
                <a:cs typeface="Poppins Bold"/>
                <a:sym typeface="Poppins Bold"/>
              </a:rPr>
              <a:t>Lack of Remote Voting Security:</a:t>
            </a:r>
            <a:r>
              <a:rPr lang="en-US" sz="3148">
                <a:solidFill>
                  <a:srgbClr val="004AAD"/>
                </a:solidFill>
                <a:latin typeface="Poppins"/>
                <a:ea typeface="Poppins"/>
                <a:cs typeface="Poppins"/>
                <a:sym typeface="Poppins"/>
              </a:rPr>
              <a:t> </a:t>
            </a:r>
            <a:r>
              <a:rPr lang="en-US" sz="3148">
                <a:solidFill>
                  <a:srgbClr val="000000"/>
                </a:solidFill>
                <a:latin typeface="Poppins"/>
                <a:ea typeface="Poppins"/>
                <a:cs typeface="Poppins"/>
                <a:sym typeface="Poppins"/>
              </a:rPr>
              <a:t>Existing remote voting options often do not incorporate secure biometric authentication, leaving them vulnerable to identity fraud and unauthorized voting.</a:t>
            </a:r>
          </a:p>
          <a:p>
            <a:pPr algn="l" marL="679805" indent="-339902" lvl="1">
              <a:lnSpc>
                <a:spcPts val="4408"/>
              </a:lnSpc>
              <a:buFont typeface="Arial"/>
              <a:buChar char="•"/>
            </a:pPr>
            <a:r>
              <a:rPr lang="en-US" b="true" sz="3148">
                <a:solidFill>
                  <a:srgbClr val="004AAD"/>
                </a:solidFill>
                <a:latin typeface="Poppins Bold"/>
                <a:ea typeface="Poppins Bold"/>
                <a:cs typeface="Poppins Bold"/>
                <a:sym typeface="Poppins Bold"/>
              </a:rPr>
              <a:t>Absence of Dual Verification:</a:t>
            </a:r>
            <a:r>
              <a:rPr lang="en-US" sz="3148">
                <a:solidFill>
                  <a:srgbClr val="000000"/>
                </a:solidFill>
                <a:latin typeface="Poppins"/>
                <a:ea typeface="Poppins"/>
                <a:cs typeface="Poppins"/>
                <a:sym typeface="Poppins"/>
              </a:rPr>
              <a:t> Many systems fail to implement a dual verification process, which is crucial for ensuring the legitimacy of votes cast from different locations.</a:t>
            </a:r>
          </a:p>
          <a:p>
            <a:pPr algn="l">
              <a:lnSpc>
                <a:spcPts val="3848"/>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grpSp>
        <p:nvGrpSpPr>
          <p:cNvPr name="Group 3" id="3"/>
          <p:cNvGrpSpPr/>
          <p:nvPr/>
        </p:nvGrpSpPr>
        <p:grpSpPr>
          <a:xfrm rot="5400000">
            <a:off x="9120187" y="-3449245"/>
            <a:ext cx="47625" cy="18288000"/>
            <a:chOff x="0" y="0"/>
            <a:chExt cx="12543" cy="4816593"/>
          </a:xfrm>
        </p:grpSpPr>
        <p:sp>
          <p:nvSpPr>
            <p:cNvPr name="Freeform 4" id="4"/>
            <p:cNvSpPr/>
            <p:nvPr/>
          </p:nvSpPr>
          <p:spPr>
            <a:xfrm flipH="false" flipV="false" rot="0">
              <a:off x="0" y="0"/>
              <a:ext cx="12543" cy="4816592"/>
            </a:xfrm>
            <a:custGeom>
              <a:avLst/>
              <a:gdLst/>
              <a:ahLst/>
              <a:cxnLst/>
              <a:rect r="r" b="b" t="t" l="l"/>
              <a:pathLst>
                <a:path h="4816592" w="12543">
                  <a:moveTo>
                    <a:pt x="0" y="0"/>
                  </a:moveTo>
                  <a:lnTo>
                    <a:pt x="12543" y="0"/>
                  </a:lnTo>
                  <a:lnTo>
                    <a:pt x="12543" y="4816592"/>
                  </a:lnTo>
                  <a:lnTo>
                    <a:pt x="0" y="4816592"/>
                  </a:lnTo>
                  <a:close/>
                </a:path>
              </a:pathLst>
            </a:custGeom>
            <a:solidFill>
              <a:srgbClr val="004AAD"/>
            </a:solidFill>
          </p:spPr>
        </p:sp>
        <p:sp>
          <p:nvSpPr>
            <p:cNvPr name="TextBox 5" id="5"/>
            <p:cNvSpPr txBox="true"/>
            <p:nvPr/>
          </p:nvSpPr>
          <p:spPr>
            <a:xfrm>
              <a:off x="0" y="-47625"/>
              <a:ext cx="12543" cy="4864218"/>
            </a:xfrm>
            <a:prstGeom prst="rect">
              <a:avLst/>
            </a:prstGeom>
          </p:spPr>
          <p:txBody>
            <a:bodyPr anchor="ctr" rtlCol="false" tIns="50800" lIns="50800" bIns="50800" rIns="50800"/>
            <a:lstStyle/>
            <a:p>
              <a:pPr algn="ctr">
                <a:lnSpc>
                  <a:spcPts val="2659"/>
                </a:lnSpc>
              </a:pPr>
            </a:p>
          </p:txBody>
        </p:sp>
      </p:grpSp>
      <p:sp>
        <p:nvSpPr>
          <p:cNvPr name="AutoShape 6" id="6"/>
          <p:cNvSpPr/>
          <p:nvPr/>
        </p:nvSpPr>
        <p:spPr>
          <a:xfrm>
            <a:off x="1028700" y="2144943"/>
            <a:ext cx="2618740" cy="0"/>
          </a:xfrm>
          <a:prstGeom prst="line">
            <a:avLst/>
          </a:prstGeom>
          <a:ln cap="flat" w="38100">
            <a:solidFill>
              <a:srgbClr val="000000"/>
            </a:solidFill>
            <a:prstDash val="solid"/>
            <a:headEnd type="none" len="sm" w="sm"/>
            <a:tailEnd type="none" len="sm" w="sm"/>
          </a:ln>
        </p:spPr>
      </p:sp>
      <p:grpSp>
        <p:nvGrpSpPr>
          <p:cNvPr name="Group 7" id="7"/>
          <p:cNvGrpSpPr/>
          <p:nvPr/>
        </p:nvGrpSpPr>
        <p:grpSpPr>
          <a:xfrm rot="0">
            <a:off x="10795162" y="607378"/>
            <a:ext cx="6850188" cy="4307359"/>
            <a:chOff x="0" y="0"/>
            <a:chExt cx="11289030" cy="7098478"/>
          </a:xfrm>
        </p:grpSpPr>
        <p:sp>
          <p:nvSpPr>
            <p:cNvPr name="Freeform 8" id="8"/>
            <p:cNvSpPr/>
            <p:nvPr/>
          </p:nvSpPr>
          <p:spPr>
            <a:xfrm flipH="false" flipV="false" rot="0">
              <a:off x="0" y="0"/>
              <a:ext cx="11287760" cy="7098478"/>
            </a:xfrm>
            <a:custGeom>
              <a:avLst/>
              <a:gdLst/>
              <a:ahLst/>
              <a:cxnLst/>
              <a:rect r="r" b="b" t="t" l="l"/>
              <a:pathLst>
                <a:path h="7098478" w="11287760">
                  <a:moveTo>
                    <a:pt x="0" y="6510724"/>
                  </a:moveTo>
                  <a:lnTo>
                    <a:pt x="0" y="587754"/>
                  </a:lnTo>
                  <a:cubicBezTo>
                    <a:pt x="0" y="262644"/>
                    <a:pt x="234950" y="0"/>
                    <a:pt x="525780" y="0"/>
                  </a:cubicBezTo>
                  <a:lnTo>
                    <a:pt x="10761980" y="0"/>
                  </a:lnTo>
                  <a:cubicBezTo>
                    <a:pt x="11052810" y="0"/>
                    <a:pt x="11287760" y="262644"/>
                    <a:pt x="11287760" y="587754"/>
                  </a:cubicBezTo>
                  <a:lnTo>
                    <a:pt x="11287760" y="6509304"/>
                  </a:lnTo>
                  <a:cubicBezTo>
                    <a:pt x="11287760" y="6834415"/>
                    <a:pt x="11052810" y="7097059"/>
                    <a:pt x="10761980" y="7097059"/>
                  </a:cubicBezTo>
                  <a:lnTo>
                    <a:pt x="525780" y="7097059"/>
                  </a:lnTo>
                  <a:cubicBezTo>
                    <a:pt x="236220" y="7098478"/>
                    <a:pt x="0" y="6835835"/>
                    <a:pt x="0" y="6510724"/>
                  </a:cubicBezTo>
                  <a:close/>
                </a:path>
              </a:pathLst>
            </a:custGeom>
            <a:blipFill>
              <a:blip r:embed="rId3"/>
              <a:stretch>
                <a:fillRect l="0" t="-29524" r="0" b="-29524"/>
              </a:stretch>
            </a:blipFill>
          </p:spPr>
        </p:sp>
      </p:grpSp>
      <p:grpSp>
        <p:nvGrpSpPr>
          <p:cNvPr name="Group 9" id="9"/>
          <p:cNvGrpSpPr/>
          <p:nvPr/>
        </p:nvGrpSpPr>
        <p:grpSpPr>
          <a:xfrm rot="0">
            <a:off x="541874" y="6052173"/>
            <a:ext cx="6850188" cy="3853183"/>
            <a:chOff x="0" y="0"/>
            <a:chExt cx="11289030" cy="6350000"/>
          </a:xfrm>
        </p:grpSpPr>
        <p:sp>
          <p:nvSpPr>
            <p:cNvPr name="Freeform 10" id="10"/>
            <p:cNvSpPr/>
            <p:nvPr/>
          </p:nvSpPr>
          <p:spPr>
            <a:xfrm flipH="false" flipV="false" rot="0">
              <a:off x="0" y="0"/>
              <a:ext cx="11287760" cy="6350000"/>
            </a:xfrm>
            <a:custGeom>
              <a:avLst/>
              <a:gdLst/>
              <a:ahLst/>
              <a:cxnLst/>
              <a:rect r="r" b="b" t="t" l="l"/>
              <a:pathLst>
                <a:path h="6350000" w="11287760">
                  <a:moveTo>
                    <a:pt x="0" y="5824220"/>
                  </a:moveTo>
                  <a:lnTo>
                    <a:pt x="0" y="525780"/>
                  </a:lnTo>
                  <a:cubicBezTo>
                    <a:pt x="0" y="234950"/>
                    <a:pt x="234950" y="0"/>
                    <a:pt x="525780" y="0"/>
                  </a:cubicBezTo>
                  <a:lnTo>
                    <a:pt x="10761980" y="0"/>
                  </a:lnTo>
                  <a:cubicBezTo>
                    <a:pt x="11052810" y="0"/>
                    <a:pt x="11287760" y="234950"/>
                    <a:pt x="11287760" y="525780"/>
                  </a:cubicBezTo>
                  <a:lnTo>
                    <a:pt x="11287760" y="5822950"/>
                  </a:lnTo>
                  <a:cubicBezTo>
                    <a:pt x="11287760" y="6113780"/>
                    <a:pt x="11052810" y="6348730"/>
                    <a:pt x="10761980" y="6348730"/>
                  </a:cubicBezTo>
                  <a:lnTo>
                    <a:pt x="525780" y="6348730"/>
                  </a:lnTo>
                  <a:cubicBezTo>
                    <a:pt x="236220" y="6350000"/>
                    <a:pt x="0" y="6115050"/>
                    <a:pt x="0" y="5824220"/>
                  </a:cubicBezTo>
                  <a:close/>
                </a:path>
              </a:pathLst>
            </a:custGeom>
            <a:blipFill>
              <a:blip r:embed="rId4"/>
              <a:stretch>
                <a:fillRect l="0" t="-28" r="0" b="-28"/>
              </a:stretch>
            </a:blipFill>
          </p:spPr>
        </p:sp>
      </p:grpSp>
      <p:sp>
        <p:nvSpPr>
          <p:cNvPr name="TextBox 11" id="11"/>
          <p:cNvSpPr txBox="true"/>
          <p:nvPr/>
        </p:nvSpPr>
        <p:spPr>
          <a:xfrm rot="0">
            <a:off x="367005" y="2302378"/>
            <a:ext cx="11291093" cy="3564923"/>
          </a:xfrm>
          <a:prstGeom prst="rect">
            <a:avLst/>
          </a:prstGeom>
        </p:spPr>
        <p:txBody>
          <a:bodyPr anchor="t" rtlCol="false" tIns="0" lIns="0" bIns="0" rIns="0">
            <a:spAutoFit/>
          </a:bodyPr>
          <a:lstStyle/>
          <a:p>
            <a:pPr algn="l" marL="615036" indent="-307518" lvl="1">
              <a:lnSpc>
                <a:spcPts val="3988"/>
              </a:lnSpc>
              <a:buFont typeface="Arial"/>
              <a:buChar char="•"/>
            </a:pPr>
            <a:r>
              <a:rPr lang="en-US" b="true" sz="2848">
                <a:solidFill>
                  <a:srgbClr val="004AAD"/>
                </a:solidFill>
                <a:latin typeface="Poppins Bold"/>
                <a:ea typeface="Poppins Bold"/>
                <a:cs typeface="Poppins Bold"/>
                <a:sym typeface="Poppins Bold"/>
              </a:rPr>
              <a:t>Comprehensive Voting Solution</a:t>
            </a:r>
            <a:r>
              <a:rPr lang="en-US" sz="2848">
                <a:solidFill>
                  <a:srgbClr val="004AAD"/>
                </a:solidFill>
                <a:latin typeface="Poppins"/>
                <a:ea typeface="Poppins"/>
                <a:cs typeface="Poppins"/>
                <a:sym typeface="Poppins"/>
              </a:rPr>
              <a:t> :</a:t>
            </a:r>
            <a:r>
              <a:rPr lang="en-US" sz="2848">
                <a:solidFill>
                  <a:srgbClr val="000000"/>
                </a:solidFill>
                <a:latin typeface="Poppins"/>
                <a:ea typeface="Poppins"/>
                <a:cs typeface="Poppins"/>
                <a:sym typeface="Poppins"/>
              </a:rPr>
              <a:t> Universal Biometric Voting System (UBVS) bridges the gap by enabling both local and remote voting.</a:t>
            </a:r>
          </a:p>
          <a:p>
            <a:pPr algn="l" marL="615036" indent="-307518" lvl="1">
              <a:lnSpc>
                <a:spcPts val="3988"/>
              </a:lnSpc>
              <a:buFont typeface="Arial"/>
              <a:buChar char="•"/>
            </a:pPr>
            <a:r>
              <a:rPr lang="en-US" b="true" sz="2848">
                <a:solidFill>
                  <a:srgbClr val="593C8F"/>
                </a:solidFill>
                <a:latin typeface="Poppins Bold"/>
                <a:ea typeface="Poppins Bold"/>
                <a:cs typeface="Poppins Bold"/>
                <a:sym typeface="Poppins Bold"/>
              </a:rPr>
              <a:t> </a:t>
            </a:r>
            <a:r>
              <a:rPr lang="en-US" b="true" sz="2848">
                <a:solidFill>
                  <a:srgbClr val="004AAD"/>
                </a:solidFill>
                <a:latin typeface="Poppins Bold"/>
                <a:ea typeface="Poppins Bold"/>
                <a:cs typeface="Poppins Bold"/>
                <a:sym typeface="Poppins Bold"/>
              </a:rPr>
              <a:t>User-Centric Design:</a:t>
            </a:r>
            <a:r>
              <a:rPr lang="en-US" sz="2848">
                <a:solidFill>
                  <a:srgbClr val="004AAD"/>
                </a:solidFill>
                <a:latin typeface="Poppins"/>
                <a:ea typeface="Poppins"/>
                <a:cs typeface="Poppins"/>
                <a:sym typeface="Poppins"/>
              </a:rPr>
              <a:t>:</a:t>
            </a:r>
            <a:r>
              <a:rPr lang="en-US" sz="2848">
                <a:solidFill>
                  <a:srgbClr val="000000"/>
                </a:solidFill>
                <a:latin typeface="Poppins"/>
                <a:ea typeface="Poppins"/>
                <a:cs typeface="Poppins"/>
                <a:sym typeface="Poppins"/>
              </a:rPr>
              <a:t> Offers a seamless experience for voters, promoting participation and accessibility while maintaining stringent security measures.</a:t>
            </a:r>
          </a:p>
          <a:p>
            <a:pPr algn="l">
              <a:lnSpc>
                <a:spcPts val="4128"/>
              </a:lnSpc>
              <a:spcBef>
                <a:spcPct val="0"/>
              </a:spcBef>
            </a:pPr>
          </a:p>
        </p:txBody>
      </p:sp>
      <p:sp>
        <p:nvSpPr>
          <p:cNvPr name="TextBox 12" id="12"/>
          <p:cNvSpPr txBox="true"/>
          <p:nvPr/>
        </p:nvSpPr>
        <p:spPr>
          <a:xfrm rot="0">
            <a:off x="7210391" y="5388859"/>
            <a:ext cx="10895938" cy="5061618"/>
          </a:xfrm>
          <a:prstGeom prst="rect">
            <a:avLst/>
          </a:prstGeom>
        </p:spPr>
        <p:txBody>
          <a:bodyPr anchor="t" rtlCol="false" tIns="0" lIns="0" bIns="0" rIns="0">
            <a:spAutoFit/>
          </a:bodyPr>
          <a:lstStyle/>
          <a:p>
            <a:pPr algn="l">
              <a:lnSpc>
                <a:spcPts val="3988"/>
              </a:lnSpc>
            </a:pPr>
          </a:p>
          <a:p>
            <a:pPr algn="l" marL="615036" indent="-307518" lvl="1">
              <a:lnSpc>
                <a:spcPts val="3988"/>
              </a:lnSpc>
              <a:buFont typeface="Arial"/>
              <a:buChar char="•"/>
            </a:pPr>
            <a:r>
              <a:rPr lang="en-US" b="true" sz="2848">
                <a:solidFill>
                  <a:srgbClr val="004AAD"/>
                </a:solidFill>
                <a:latin typeface="Poppins Bold"/>
                <a:ea typeface="Poppins Bold"/>
                <a:cs typeface="Poppins Bold"/>
                <a:sym typeface="Poppins Bold"/>
              </a:rPr>
              <a:t>Enhanced security features :</a:t>
            </a:r>
            <a:r>
              <a:rPr lang="en-US" sz="2848">
                <a:solidFill>
                  <a:srgbClr val="004AAD"/>
                </a:solidFill>
                <a:latin typeface="Poppins"/>
                <a:ea typeface="Poppins"/>
                <a:cs typeface="Poppins"/>
                <a:sym typeface="Poppins"/>
              </a:rPr>
              <a:t> </a:t>
            </a:r>
            <a:r>
              <a:rPr lang="en-US" sz="2848">
                <a:solidFill>
                  <a:srgbClr val="000000"/>
                </a:solidFill>
                <a:latin typeface="Poppins"/>
                <a:ea typeface="Poppins"/>
                <a:cs typeface="Poppins"/>
                <a:sym typeface="Poppins"/>
              </a:rPr>
              <a:t> Incorporates dual biometric verification—requiring both the voter and an authorized polling officer to authenticate—to ensure the integrity of the voting process.</a:t>
            </a:r>
          </a:p>
          <a:p>
            <a:pPr algn="l" marL="615036" indent="-307518" lvl="1">
              <a:lnSpc>
                <a:spcPts val="3988"/>
              </a:lnSpc>
              <a:buFont typeface="Arial"/>
              <a:buChar char="•"/>
            </a:pPr>
            <a:r>
              <a:rPr lang="en-US" b="true" sz="2848">
                <a:solidFill>
                  <a:srgbClr val="004AAD"/>
                </a:solidFill>
                <a:latin typeface="Poppins Bold"/>
                <a:ea typeface="Poppins Bold"/>
                <a:cs typeface="Poppins Bold"/>
                <a:sym typeface="Poppins Bold"/>
              </a:rPr>
              <a:t>Real-Time Biometric Matching:</a:t>
            </a:r>
            <a:r>
              <a:rPr lang="en-US" sz="2848">
                <a:solidFill>
                  <a:srgbClr val="000000"/>
                </a:solidFill>
                <a:latin typeface="Poppins"/>
                <a:ea typeface="Poppins"/>
                <a:cs typeface="Poppins"/>
                <a:sym typeface="Poppins"/>
              </a:rPr>
              <a:t>  Utilizes advanced biometric matching technology to provide immediate verification of voter identities, reducing wait times and improving the overall voting experience.</a:t>
            </a:r>
          </a:p>
          <a:p>
            <a:pPr algn="l">
              <a:lnSpc>
                <a:spcPts val="3988"/>
              </a:lnSpc>
              <a:spcBef>
                <a:spcPct val="0"/>
              </a:spcBef>
            </a:pPr>
          </a:p>
        </p:txBody>
      </p:sp>
      <p:sp>
        <p:nvSpPr>
          <p:cNvPr name="Freeform 13" id="13"/>
          <p:cNvSpPr/>
          <p:nvPr/>
        </p:nvSpPr>
        <p:spPr>
          <a:xfrm flipH="false" flipV="false" rot="5400000">
            <a:off x="16475735" y="4888354"/>
            <a:ext cx="392717" cy="1565177"/>
          </a:xfrm>
          <a:custGeom>
            <a:avLst/>
            <a:gdLst/>
            <a:ahLst/>
            <a:cxnLst/>
            <a:rect r="r" b="b" t="t" l="l"/>
            <a:pathLst>
              <a:path h="1565177" w="392717">
                <a:moveTo>
                  <a:pt x="0" y="0"/>
                </a:moveTo>
                <a:lnTo>
                  <a:pt x="392717" y="0"/>
                </a:lnTo>
                <a:lnTo>
                  <a:pt x="392717" y="1565177"/>
                </a:lnTo>
                <a:lnTo>
                  <a:pt x="0" y="156517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4" id="14"/>
          <p:cNvSpPr txBox="true"/>
          <p:nvPr/>
        </p:nvSpPr>
        <p:spPr>
          <a:xfrm rot="0">
            <a:off x="866600" y="1363862"/>
            <a:ext cx="4957463" cy="762032"/>
          </a:xfrm>
          <a:prstGeom prst="rect">
            <a:avLst/>
          </a:prstGeom>
        </p:spPr>
        <p:txBody>
          <a:bodyPr anchor="t" rtlCol="false" tIns="0" lIns="0" bIns="0" rIns="0">
            <a:spAutoFit/>
          </a:bodyPr>
          <a:lstStyle/>
          <a:p>
            <a:pPr algn="l">
              <a:lnSpc>
                <a:spcPts val="6298"/>
              </a:lnSpc>
              <a:spcBef>
                <a:spcPct val="0"/>
              </a:spcBef>
            </a:pPr>
            <a:r>
              <a:rPr lang="en-US" sz="4498">
                <a:solidFill>
                  <a:srgbClr val="004AAD"/>
                </a:solidFill>
                <a:latin typeface="League Spartan"/>
                <a:ea typeface="League Spartan"/>
                <a:cs typeface="League Spartan"/>
                <a:sym typeface="League Spartan"/>
              </a:rPr>
              <a:t> ADVANTAGES</a:t>
            </a:r>
          </a:p>
        </p:txBody>
      </p:sp>
      <p:sp>
        <p:nvSpPr>
          <p:cNvPr name="TextBox 15" id="15"/>
          <p:cNvSpPr txBox="true"/>
          <p:nvPr/>
        </p:nvSpPr>
        <p:spPr>
          <a:xfrm rot="0">
            <a:off x="1028700" y="661174"/>
            <a:ext cx="4232250" cy="681247"/>
          </a:xfrm>
          <a:prstGeom prst="rect">
            <a:avLst/>
          </a:prstGeom>
        </p:spPr>
        <p:txBody>
          <a:bodyPr anchor="t" rtlCol="false" tIns="0" lIns="0" bIns="0" rIns="0">
            <a:spAutoFit/>
          </a:bodyPr>
          <a:lstStyle/>
          <a:p>
            <a:pPr algn="l">
              <a:lnSpc>
                <a:spcPts val="5500"/>
              </a:lnSpc>
              <a:spcBef>
                <a:spcPct val="0"/>
              </a:spcBef>
            </a:pPr>
            <a:r>
              <a:rPr lang="en-US" b="true" sz="3929">
                <a:solidFill>
                  <a:srgbClr val="000000"/>
                </a:solidFill>
                <a:latin typeface="Lato Bold"/>
                <a:ea typeface="Lato Bold"/>
                <a:cs typeface="Lato Bold"/>
                <a:sym typeface="Lato Bold"/>
              </a:rPr>
              <a:t>OUR SYSTEM'S </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2672657" y="812226"/>
            <a:ext cx="4957463" cy="1872647"/>
          </a:xfrm>
          <a:prstGeom prst="rect">
            <a:avLst/>
          </a:prstGeom>
        </p:spPr>
        <p:txBody>
          <a:bodyPr anchor="t" rtlCol="false" tIns="0" lIns="0" bIns="0" rIns="0">
            <a:spAutoFit/>
          </a:bodyPr>
          <a:lstStyle/>
          <a:p>
            <a:pPr algn="l">
              <a:lnSpc>
                <a:spcPts val="7558"/>
              </a:lnSpc>
            </a:pPr>
            <a:r>
              <a:rPr lang="en-US" sz="5398">
                <a:solidFill>
                  <a:srgbClr val="004AAD"/>
                </a:solidFill>
                <a:latin typeface="League Spartan"/>
                <a:ea typeface="League Spartan"/>
                <a:cs typeface="League Spartan"/>
                <a:sym typeface="League Spartan"/>
              </a:rPr>
              <a:t>NOVELTY</a:t>
            </a:r>
          </a:p>
          <a:p>
            <a:pPr algn="l">
              <a:lnSpc>
                <a:spcPts val="7558"/>
              </a:lnSpc>
              <a:spcBef>
                <a:spcPct val="0"/>
              </a:spcBef>
            </a:pPr>
          </a:p>
        </p:txBody>
      </p:sp>
      <p:sp>
        <p:nvSpPr>
          <p:cNvPr name="AutoShape 4" id="4"/>
          <p:cNvSpPr/>
          <p:nvPr/>
        </p:nvSpPr>
        <p:spPr>
          <a:xfrm>
            <a:off x="2924796" y="1781887"/>
            <a:ext cx="2618740" cy="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332679" y="0"/>
            <a:ext cx="2317358" cy="10287000"/>
            <a:chOff x="0" y="0"/>
            <a:chExt cx="610333" cy="2709333"/>
          </a:xfrm>
        </p:grpSpPr>
        <p:sp>
          <p:nvSpPr>
            <p:cNvPr name="Freeform 6" id="6"/>
            <p:cNvSpPr/>
            <p:nvPr/>
          </p:nvSpPr>
          <p:spPr>
            <a:xfrm flipH="false" flipV="false" rot="0">
              <a:off x="0" y="0"/>
              <a:ext cx="610333" cy="2709333"/>
            </a:xfrm>
            <a:custGeom>
              <a:avLst/>
              <a:gdLst/>
              <a:ahLst/>
              <a:cxnLst/>
              <a:rect r="r" b="b" t="t" l="l"/>
              <a:pathLst>
                <a:path h="2709333" w="610333">
                  <a:moveTo>
                    <a:pt x="0" y="0"/>
                  </a:moveTo>
                  <a:lnTo>
                    <a:pt x="610333" y="0"/>
                  </a:lnTo>
                  <a:lnTo>
                    <a:pt x="610333" y="2709333"/>
                  </a:lnTo>
                  <a:lnTo>
                    <a:pt x="0" y="2709333"/>
                  </a:lnTo>
                  <a:close/>
                </a:path>
              </a:pathLst>
            </a:custGeom>
            <a:solidFill>
              <a:srgbClr val="004AAD"/>
            </a:solidFill>
          </p:spPr>
        </p:sp>
        <p:sp>
          <p:nvSpPr>
            <p:cNvPr name="TextBox 7" id="7"/>
            <p:cNvSpPr txBox="true"/>
            <p:nvPr/>
          </p:nvSpPr>
          <p:spPr>
            <a:xfrm>
              <a:off x="0" y="-47625"/>
              <a:ext cx="610333" cy="2756958"/>
            </a:xfrm>
            <a:prstGeom prst="rect">
              <a:avLst/>
            </a:prstGeom>
          </p:spPr>
          <p:txBody>
            <a:bodyPr anchor="ctr" rtlCol="false" tIns="50800" lIns="50800" bIns="50800" rIns="50800"/>
            <a:lstStyle/>
            <a:p>
              <a:pPr algn="ctr">
                <a:lnSpc>
                  <a:spcPts val="2659"/>
                </a:lnSpc>
              </a:pPr>
            </a:p>
          </p:txBody>
        </p:sp>
      </p:grpSp>
      <p:grpSp>
        <p:nvGrpSpPr>
          <p:cNvPr name="Group 8" id="8"/>
          <p:cNvGrpSpPr>
            <a:grpSpLocks noChangeAspect="true"/>
          </p:cNvGrpSpPr>
          <p:nvPr/>
        </p:nvGrpSpPr>
        <p:grpSpPr>
          <a:xfrm rot="0">
            <a:off x="13803303" y="2583469"/>
            <a:ext cx="4234899" cy="5691059"/>
            <a:chOff x="0" y="0"/>
            <a:chExt cx="3663950" cy="4923790"/>
          </a:xfrm>
        </p:grpSpPr>
        <p:sp>
          <p:nvSpPr>
            <p:cNvPr name="Freeform 9" id="9"/>
            <p:cNvSpPr/>
            <p:nvPr/>
          </p:nvSpPr>
          <p:spPr>
            <a:xfrm flipH="false" flipV="false" rot="0">
              <a:off x="31750" y="31750"/>
              <a:ext cx="3600450" cy="4859020"/>
            </a:xfrm>
            <a:custGeom>
              <a:avLst/>
              <a:gdLst/>
              <a:ahLst/>
              <a:cxnLst/>
              <a:rect r="r" b="b" t="t" l="l"/>
              <a:pathLst>
                <a:path h="4859020" w="3600450">
                  <a:moveTo>
                    <a:pt x="3600450" y="4499610"/>
                  </a:moveTo>
                  <a:cubicBezTo>
                    <a:pt x="3600450" y="4699000"/>
                    <a:pt x="3439160" y="4859020"/>
                    <a:pt x="3241040" y="4859020"/>
                  </a:cubicBezTo>
                  <a:lnTo>
                    <a:pt x="359410" y="4859020"/>
                  </a:lnTo>
                  <a:cubicBezTo>
                    <a:pt x="160020" y="4859020"/>
                    <a:pt x="0" y="4697730"/>
                    <a:pt x="0" y="4499610"/>
                  </a:cubicBezTo>
                  <a:lnTo>
                    <a:pt x="0" y="359410"/>
                  </a:lnTo>
                  <a:cubicBezTo>
                    <a:pt x="0" y="160020"/>
                    <a:pt x="161290" y="0"/>
                    <a:pt x="359410" y="0"/>
                  </a:cubicBezTo>
                  <a:lnTo>
                    <a:pt x="3239770" y="0"/>
                  </a:lnTo>
                  <a:cubicBezTo>
                    <a:pt x="3439160" y="0"/>
                    <a:pt x="3599180" y="161290"/>
                    <a:pt x="3599180" y="359410"/>
                  </a:cubicBezTo>
                  <a:lnTo>
                    <a:pt x="3600450" y="4499610"/>
                  </a:lnTo>
                  <a:close/>
                </a:path>
              </a:pathLst>
            </a:custGeom>
            <a:blipFill>
              <a:blip r:embed="rId3"/>
              <a:stretch>
                <a:fillRect l="-69960" t="0" r="-69960" b="0"/>
              </a:stretch>
            </a:blipFill>
          </p:spPr>
        </p:sp>
        <p:sp>
          <p:nvSpPr>
            <p:cNvPr name="Freeform 10" id="10"/>
            <p:cNvSpPr/>
            <p:nvPr/>
          </p:nvSpPr>
          <p:spPr>
            <a:xfrm flipH="false" flipV="false" rot="0">
              <a:off x="0" y="0"/>
              <a:ext cx="3663950" cy="4923790"/>
            </a:xfrm>
            <a:custGeom>
              <a:avLst/>
              <a:gdLst/>
              <a:ahLst/>
              <a:cxnLst/>
              <a:rect r="r" b="b" t="t" l="l"/>
              <a:pathLst>
                <a:path h="4923790" w="3663950">
                  <a:moveTo>
                    <a:pt x="3271520" y="4923790"/>
                  </a:moveTo>
                  <a:lnTo>
                    <a:pt x="391160" y="4923790"/>
                  </a:lnTo>
                  <a:cubicBezTo>
                    <a:pt x="175260" y="4923790"/>
                    <a:pt x="0" y="4748530"/>
                    <a:pt x="0" y="4532630"/>
                  </a:cubicBezTo>
                  <a:lnTo>
                    <a:pt x="0" y="392430"/>
                  </a:lnTo>
                  <a:cubicBezTo>
                    <a:pt x="0" y="175260"/>
                    <a:pt x="175260" y="0"/>
                    <a:pt x="391160" y="0"/>
                  </a:cubicBezTo>
                  <a:lnTo>
                    <a:pt x="3271520" y="0"/>
                  </a:lnTo>
                  <a:cubicBezTo>
                    <a:pt x="3487420" y="0"/>
                    <a:pt x="3662680" y="175260"/>
                    <a:pt x="3662680" y="391160"/>
                  </a:cubicBezTo>
                  <a:lnTo>
                    <a:pt x="3662680" y="4531360"/>
                  </a:lnTo>
                  <a:cubicBezTo>
                    <a:pt x="3663950" y="4747260"/>
                    <a:pt x="3487420" y="4923790"/>
                    <a:pt x="3271520" y="4923790"/>
                  </a:cubicBezTo>
                  <a:close/>
                  <a:moveTo>
                    <a:pt x="391160" y="63500"/>
                  </a:moveTo>
                  <a:cubicBezTo>
                    <a:pt x="210820" y="63500"/>
                    <a:pt x="63500" y="210820"/>
                    <a:pt x="63500" y="391160"/>
                  </a:cubicBezTo>
                  <a:lnTo>
                    <a:pt x="63500" y="4531360"/>
                  </a:lnTo>
                  <a:cubicBezTo>
                    <a:pt x="63500" y="4712970"/>
                    <a:pt x="210820" y="4859020"/>
                    <a:pt x="391160" y="4859020"/>
                  </a:cubicBezTo>
                  <a:lnTo>
                    <a:pt x="3271520" y="4859020"/>
                  </a:lnTo>
                  <a:cubicBezTo>
                    <a:pt x="3453130" y="4859020"/>
                    <a:pt x="3599180" y="4711700"/>
                    <a:pt x="3599180" y="4531360"/>
                  </a:cubicBezTo>
                  <a:lnTo>
                    <a:pt x="3599180" y="391160"/>
                  </a:lnTo>
                  <a:cubicBezTo>
                    <a:pt x="3599180" y="209550"/>
                    <a:pt x="3451860" y="63500"/>
                    <a:pt x="3271520" y="63500"/>
                  </a:cubicBezTo>
                  <a:lnTo>
                    <a:pt x="391160" y="63500"/>
                  </a:lnTo>
                  <a:close/>
                </a:path>
              </a:pathLst>
            </a:custGeom>
            <a:solidFill>
              <a:srgbClr val="000000"/>
            </a:solidFill>
          </p:spPr>
        </p:sp>
      </p:grpSp>
      <p:sp>
        <p:nvSpPr>
          <p:cNvPr name="TextBox 11" id="11"/>
          <p:cNvSpPr txBox="true"/>
          <p:nvPr/>
        </p:nvSpPr>
        <p:spPr>
          <a:xfrm rot="0">
            <a:off x="2351598" y="2067407"/>
            <a:ext cx="10945308" cy="3675855"/>
          </a:xfrm>
          <a:prstGeom prst="rect">
            <a:avLst/>
          </a:prstGeom>
        </p:spPr>
        <p:txBody>
          <a:bodyPr anchor="t" rtlCol="false" tIns="0" lIns="0" bIns="0" rIns="0">
            <a:spAutoFit/>
          </a:bodyPr>
          <a:lstStyle/>
          <a:p>
            <a:pPr algn="l" marL="562699" indent="-281350" lvl="1">
              <a:lnSpc>
                <a:spcPts val="3648"/>
              </a:lnSpc>
              <a:buFont typeface="Arial"/>
              <a:buChar char="•"/>
            </a:pPr>
            <a:r>
              <a:rPr lang="en-US" sz="2606">
                <a:solidFill>
                  <a:srgbClr val="000000"/>
                </a:solidFill>
                <a:latin typeface="Poppins"/>
                <a:ea typeface="Poppins"/>
                <a:cs typeface="Poppins"/>
                <a:sym typeface="Poppins"/>
              </a:rPr>
              <a:t>"Empowering Voter Participation: The pressing need for a secure and reliable remote voting solution drives the development of the UBVS.</a:t>
            </a:r>
          </a:p>
          <a:p>
            <a:pPr algn="l" marL="562699" indent="-281350" lvl="1">
              <a:lnSpc>
                <a:spcPts val="3648"/>
              </a:lnSpc>
              <a:buFont typeface="Arial"/>
              <a:buChar char="•"/>
            </a:pPr>
            <a:r>
              <a:rPr lang="en-US" sz="2606">
                <a:solidFill>
                  <a:srgbClr val="000000"/>
                </a:solidFill>
                <a:latin typeface="Poppins"/>
                <a:ea typeface="Poppins"/>
                <a:cs typeface="Poppins"/>
                <a:sym typeface="Poppins"/>
              </a:rPr>
              <a:t>Facilitating Access: This system enables voters to confidently cast their ballots from anywhere, ensuring that every citizen has the opportunity to participate in the democratic process, even when away from their home polling booths.</a:t>
            </a:r>
          </a:p>
          <a:p>
            <a:pPr algn="l">
              <a:lnSpc>
                <a:spcPts val="3788"/>
              </a:lnSpc>
              <a:spcBef>
                <a:spcPct val="0"/>
              </a:spcBef>
            </a:pPr>
          </a:p>
        </p:txBody>
      </p:sp>
      <p:sp>
        <p:nvSpPr>
          <p:cNvPr name="TextBox 12" id="12"/>
          <p:cNvSpPr txBox="true"/>
          <p:nvPr/>
        </p:nvSpPr>
        <p:spPr>
          <a:xfrm rot="0">
            <a:off x="2924796" y="5840013"/>
            <a:ext cx="11173722" cy="4197190"/>
          </a:xfrm>
          <a:prstGeom prst="rect">
            <a:avLst/>
          </a:prstGeom>
        </p:spPr>
        <p:txBody>
          <a:bodyPr anchor="t" rtlCol="false" tIns="0" lIns="0" bIns="0" rIns="0">
            <a:spAutoFit/>
          </a:bodyPr>
          <a:lstStyle/>
          <a:p>
            <a:pPr algn="l">
              <a:lnSpc>
                <a:spcPts val="4208"/>
              </a:lnSpc>
            </a:pPr>
            <a:r>
              <a:rPr lang="en-US" sz="3006" b="true">
                <a:solidFill>
                  <a:srgbClr val="004AAD"/>
                </a:solidFill>
                <a:latin typeface="Poppins Bold"/>
                <a:ea typeface="Poppins Bold"/>
                <a:cs typeface="Poppins Bold"/>
                <a:sym typeface="Poppins Bold"/>
              </a:rPr>
              <a:t>Gaps Addressed:</a:t>
            </a:r>
          </a:p>
          <a:p>
            <a:pPr algn="l" marL="562699" indent="-281350" lvl="1">
              <a:lnSpc>
                <a:spcPts val="3648"/>
              </a:lnSpc>
              <a:buFont typeface="Arial"/>
              <a:buChar char="•"/>
            </a:pPr>
            <a:r>
              <a:rPr lang="en-US" sz="2606">
                <a:solidFill>
                  <a:srgbClr val="000000"/>
                </a:solidFill>
                <a:latin typeface="Poppins"/>
                <a:ea typeface="Poppins"/>
                <a:cs typeface="Poppins"/>
                <a:sym typeface="Poppins"/>
              </a:rPr>
              <a:t>Limited Remote Voting Mechanisms: Current biometric voting systems do not offer robust solutions for remote voting, often restricting participation to local polling stations.</a:t>
            </a:r>
          </a:p>
          <a:p>
            <a:pPr algn="l" marL="562699" indent="-281350" lvl="1">
              <a:lnSpc>
                <a:spcPts val="3648"/>
              </a:lnSpc>
              <a:buFont typeface="Arial"/>
              <a:buChar char="•"/>
            </a:pPr>
            <a:r>
              <a:rPr lang="en-US" sz="2606">
                <a:solidFill>
                  <a:srgbClr val="000000"/>
                </a:solidFill>
                <a:latin typeface="Poppins"/>
                <a:ea typeface="Poppins"/>
                <a:cs typeface="Poppins"/>
                <a:sym typeface="Poppins"/>
              </a:rPr>
              <a:t>Security Vulnerabilities: Existing remote voting options are fraught with risks, lacking secure biometric authentication and dual verification, which are essential for safeguarding the voting process.</a:t>
            </a:r>
          </a:p>
          <a:p>
            <a:pPr algn="l">
              <a:lnSpc>
                <a:spcPts val="3508"/>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892447" y="1801541"/>
            <a:ext cx="8251553" cy="1694847"/>
          </a:xfrm>
          <a:prstGeom prst="rect">
            <a:avLst/>
          </a:prstGeom>
        </p:spPr>
        <p:txBody>
          <a:bodyPr anchor="t" rtlCol="false" tIns="0" lIns="0" bIns="0" rIns="0">
            <a:spAutoFit/>
          </a:bodyPr>
          <a:lstStyle/>
          <a:p>
            <a:pPr algn="l">
              <a:lnSpc>
                <a:spcPts val="6858"/>
              </a:lnSpc>
            </a:pPr>
            <a:r>
              <a:rPr lang="en-US" sz="4898">
                <a:solidFill>
                  <a:srgbClr val="004AAD"/>
                </a:solidFill>
                <a:latin typeface="League Spartan"/>
                <a:ea typeface="League Spartan"/>
                <a:cs typeface="League Spartan"/>
                <a:sym typeface="League Spartan"/>
              </a:rPr>
              <a:t> SOFTWARE PRINCIPLES</a:t>
            </a:r>
          </a:p>
          <a:p>
            <a:pPr algn="l">
              <a:lnSpc>
                <a:spcPts val="6858"/>
              </a:lnSpc>
              <a:spcBef>
                <a:spcPct val="0"/>
              </a:spcBef>
            </a:pPr>
          </a:p>
        </p:txBody>
      </p:sp>
      <p:sp>
        <p:nvSpPr>
          <p:cNvPr name="AutoShape 4" id="4"/>
          <p:cNvSpPr/>
          <p:nvPr/>
        </p:nvSpPr>
        <p:spPr>
          <a:xfrm flipV="true">
            <a:off x="1028811" y="1676292"/>
            <a:ext cx="3254698" cy="1905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15630346" y="0"/>
            <a:ext cx="2657654" cy="10287000"/>
            <a:chOff x="0" y="0"/>
            <a:chExt cx="699958" cy="2709333"/>
          </a:xfrm>
        </p:grpSpPr>
        <p:sp>
          <p:nvSpPr>
            <p:cNvPr name="Freeform 6" id="6"/>
            <p:cNvSpPr/>
            <p:nvPr/>
          </p:nvSpPr>
          <p:spPr>
            <a:xfrm flipH="false" flipV="false" rot="0">
              <a:off x="0" y="0"/>
              <a:ext cx="699958" cy="2709333"/>
            </a:xfrm>
            <a:custGeom>
              <a:avLst/>
              <a:gdLst/>
              <a:ahLst/>
              <a:cxnLst/>
              <a:rect r="r" b="b" t="t" l="l"/>
              <a:pathLst>
                <a:path h="2709333" w="699958">
                  <a:moveTo>
                    <a:pt x="0" y="0"/>
                  </a:moveTo>
                  <a:lnTo>
                    <a:pt x="699958" y="0"/>
                  </a:lnTo>
                  <a:lnTo>
                    <a:pt x="699958" y="2709333"/>
                  </a:lnTo>
                  <a:lnTo>
                    <a:pt x="0" y="2709333"/>
                  </a:lnTo>
                  <a:close/>
                </a:path>
              </a:pathLst>
            </a:custGeom>
            <a:solidFill>
              <a:srgbClr val="004AAD"/>
            </a:solidFill>
          </p:spPr>
        </p:sp>
        <p:sp>
          <p:nvSpPr>
            <p:cNvPr name="TextBox 7" id="7"/>
            <p:cNvSpPr txBox="true"/>
            <p:nvPr/>
          </p:nvSpPr>
          <p:spPr>
            <a:xfrm>
              <a:off x="0" y="-47625"/>
              <a:ext cx="699958" cy="275695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988960" y="942975"/>
            <a:ext cx="7205638" cy="714268"/>
          </a:xfrm>
          <a:prstGeom prst="rect">
            <a:avLst/>
          </a:prstGeom>
        </p:spPr>
        <p:txBody>
          <a:bodyPr anchor="t" rtlCol="false" tIns="0" lIns="0" bIns="0" rIns="0">
            <a:spAutoFit/>
          </a:bodyPr>
          <a:lstStyle/>
          <a:p>
            <a:pPr algn="l">
              <a:lnSpc>
                <a:spcPts val="5780"/>
              </a:lnSpc>
              <a:spcBef>
                <a:spcPct val="0"/>
              </a:spcBef>
            </a:pPr>
            <a:r>
              <a:rPr lang="en-US" b="true" sz="4129">
                <a:solidFill>
                  <a:srgbClr val="000000"/>
                </a:solidFill>
                <a:latin typeface="Lato Bold"/>
                <a:ea typeface="Lato Bold"/>
                <a:cs typeface="Lato Bold"/>
                <a:sym typeface="Lato Bold"/>
              </a:rPr>
              <a:t>EXHIBITION OF</a:t>
            </a:r>
          </a:p>
        </p:txBody>
      </p:sp>
      <p:sp>
        <p:nvSpPr>
          <p:cNvPr name="TextBox 9" id="9"/>
          <p:cNvSpPr txBox="true"/>
          <p:nvPr/>
        </p:nvSpPr>
        <p:spPr>
          <a:xfrm rot="0">
            <a:off x="892447" y="2791432"/>
            <a:ext cx="14871497" cy="7190581"/>
          </a:xfrm>
          <a:prstGeom prst="rect">
            <a:avLst/>
          </a:prstGeom>
        </p:spPr>
        <p:txBody>
          <a:bodyPr anchor="t" rtlCol="false" tIns="0" lIns="0" bIns="0" rIns="0">
            <a:spAutoFit/>
          </a:bodyPr>
          <a:lstStyle/>
          <a:p>
            <a:pPr algn="l">
              <a:lnSpc>
                <a:spcPts val="4908"/>
              </a:lnSpc>
            </a:pPr>
            <a:r>
              <a:rPr lang="en-US" sz="3506" u="sng" b="true">
                <a:solidFill>
                  <a:srgbClr val="004AAD"/>
                </a:solidFill>
                <a:latin typeface="Poppins Bold"/>
                <a:ea typeface="Poppins Bold"/>
                <a:cs typeface="Poppins Bold"/>
                <a:sym typeface="Poppins Bold"/>
              </a:rPr>
              <a:t>1. Single Responsibility Principle (SRP):</a:t>
            </a:r>
          </a:p>
          <a:p>
            <a:pPr algn="l">
              <a:lnSpc>
                <a:spcPts val="4348"/>
              </a:lnSpc>
            </a:pPr>
            <a:r>
              <a:rPr lang="en-US" sz="3106">
                <a:solidFill>
                  <a:srgbClr val="000000"/>
                </a:solidFill>
                <a:latin typeface="Poppins"/>
                <a:ea typeface="Poppins"/>
                <a:cs typeface="Poppins"/>
                <a:sym typeface="Poppins"/>
              </a:rPr>
              <a:t>Principle: A class should have only one reason to change, meaning it should only have one responsibility or job.</a:t>
            </a:r>
          </a:p>
          <a:p>
            <a:pPr algn="l">
              <a:lnSpc>
                <a:spcPts val="4348"/>
              </a:lnSpc>
            </a:pPr>
            <a:r>
              <a:rPr lang="en-US" sz="3106" b="true">
                <a:solidFill>
                  <a:srgbClr val="000000"/>
                </a:solidFill>
                <a:latin typeface="Poppins Bold"/>
                <a:ea typeface="Poppins Bold"/>
                <a:cs typeface="Poppins Bold"/>
                <a:sym typeface="Poppins Bold"/>
              </a:rPr>
              <a:t>Exhibition in UBS:</a:t>
            </a:r>
          </a:p>
          <a:p>
            <a:pPr algn="l">
              <a:lnSpc>
                <a:spcPts val="4348"/>
              </a:lnSpc>
            </a:pPr>
            <a:r>
              <a:rPr lang="en-US" sz="3106">
                <a:solidFill>
                  <a:srgbClr val="000000"/>
                </a:solidFill>
                <a:latin typeface="Poppins"/>
                <a:ea typeface="Poppins"/>
                <a:cs typeface="Poppins"/>
                <a:sym typeface="Poppins"/>
              </a:rPr>
              <a:t>The BiometricDevice class is responsible only for capturing biometric data, while the User class focuses on user details and their associated biometric data.</a:t>
            </a:r>
          </a:p>
          <a:p>
            <a:pPr algn="l">
              <a:lnSpc>
                <a:spcPts val="4348"/>
              </a:lnSpc>
            </a:pPr>
            <a:r>
              <a:rPr lang="en-US" sz="3106">
                <a:solidFill>
                  <a:srgbClr val="000000"/>
                </a:solidFill>
                <a:latin typeface="Poppins"/>
                <a:ea typeface="Poppins"/>
                <a:cs typeface="Poppins"/>
                <a:sym typeface="Poppins"/>
              </a:rPr>
              <a:t>The AuthenticationSystem class is solely responsible for authenticating users based on their biometrics.</a:t>
            </a:r>
          </a:p>
          <a:p>
            <a:pPr algn="l">
              <a:lnSpc>
                <a:spcPts val="4348"/>
              </a:lnSpc>
            </a:pPr>
            <a:r>
              <a:rPr lang="en-US" sz="3106">
                <a:solidFill>
                  <a:srgbClr val="000000"/>
                </a:solidFill>
                <a:latin typeface="Poppins"/>
                <a:ea typeface="Poppins"/>
                <a:cs typeface="Poppins"/>
                <a:sym typeface="Poppins"/>
              </a:rPr>
              <a:t>By adhering to SRP, the code becomes easier to manage, as changes in user management, biometric data, or authentication are isolated to their respective classes.</a:t>
            </a:r>
          </a:p>
          <a:p>
            <a:pPr algn="l">
              <a:lnSpc>
                <a:spcPts val="4628"/>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892447" y="1801541"/>
            <a:ext cx="8251553" cy="1694847"/>
          </a:xfrm>
          <a:prstGeom prst="rect">
            <a:avLst/>
          </a:prstGeom>
        </p:spPr>
        <p:txBody>
          <a:bodyPr anchor="t" rtlCol="false" tIns="0" lIns="0" bIns="0" rIns="0">
            <a:spAutoFit/>
          </a:bodyPr>
          <a:lstStyle/>
          <a:p>
            <a:pPr algn="l">
              <a:lnSpc>
                <a:spcPts val="6858"/>
              </a:lnSpc>
            </a:pPr>
            <a:r>
              <a:rPr lang="en-US" sz="4898">
                <a:solidFill>
                  <a:srgbClr val="004AAD"/>
                </a:solidFill>
                <a:latin typeface="League Spartan"/>
                <a:ea typeface="League Spartan"/>
                <a:cs typeface="League Spartan"/>
                <a:sym typeface="League Spartan"/>
              </a:rPr>
              <a:t> SOFTWARE PRINCIPLES</a:t>
            </a:r>
          </a:p>
          <a:p>
            <a:pPr algn="l">
              <a:lnSpc>
                <a:spcPts val="6858"/>
              </a:lnSpc>
              <a:spcBef>
                <a:spcPct val="0"/>
              </a:spcBef>
            </a:pPr>
          </a:p>
        </p:txBody>
      </p:sp>
      <p:sp>
        <p:nvSpPr>
          <p:cNvPr name="AutoShape 4" id="4"/>
          <p:cNvSpPr/>
          <p:nvPr/>
        </p:nvSpPr>
        <p:spPr>
          <a:xfrm flipV="true">
            <a:off x="1028811" y="1676292"/>
            <a:ext cx="3254698" cy="1905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15630346" y="0"/>
            <a:ext cx="2657654" cy="10287000"/>
            <a:chOff x="0" y="0"/>
            <a:chExt cx="699958" cy="2709333"/>
          </a:xfrm>
        </p:grpSpPr>
        <p:sp>
          <p:nvSpPr>
            <p:cNvPr name="Freeform 6" id="6"/>
            <p:cNvSpPr/>
            <p:nvPr/>
          </p:nvSpPr>
          <p:spPr>
            <a:xfrm flipH="false" flipV="false" rot="0">
              <a:off x="0" y="0"/>
              <a:ext cx="699958" cy="2709333"/>
            </a:xfrm>
            <a:custGeom>
              <a:avLst/>
              <a:gdLst/>
              <a:ahLst/>
              <a:cxnLst/>
              <a:rect r="r" b="b" t="t" l="l"/>
              <a:pathLst>
                <a:path h="2709333" w="699958">
                  <a:moveTo>
                    <a:pt x="0" y="0"/>
                  </a:moveTo>
                  <a:lnTo>
                    <a:pt x="699958" y="0"/>
                  </a:lnTo>
                  <a:lnTo>
                    <a:pt x="699958" y="2709333"/>
                  </a:lnTo>
                  <a:lnTo>
                    <a:pt x="0" y="2709333"/>
                  </a:lnTo>
                  <a:close/>
                </a:path>
              </a:pathLst>
            </a:custGeom>
            <a:solidFill>
              <a:srgbClr val="004AAD"/>
            </a:solidFill>
          </p:spPr>
        </p:sp>
        <p:sp>
          <p:nvSpPr>
            <p:cNvPr name="TextBox 7" id="7"/>
            <p:cNvSpPr txBox="true"/>
            <p:nvPr/>
          </p:nvSpPr>
          <p:spPr>
            <a:xfrm>
              <a:off x="0" y="-47625"/>
              <a:ext cx="699958" cy="275695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988960" y="942975"/>
            <a:ext cx="7205638" cy="714268"/>
          </a:xfrm>
          <a:prstGeom prst="rect">
            <a:avLst/>
          </a:prstGeom>
        </p:spPr>
        <p:txBody>
          <a:bodyPr anchor="t" rtlCol="false" tIns="0" lIns="0" bIns="0" rIns="0">
            <a:spAutoFit/>
          </a:bodyPr>
          <a:lstStyle/>
          <a:p>
            <a:pPr algn="l">
              <a:lnSpc>
                <a:spcPts val="5780"/>
              </a:lnSpc>
              <a:spcBef>
                <a:spcPct val="0"/>
              </a:spcBef>
            </a:pPr>
            <a:r>
              <a:rPr lang="en-US" b="true" sz="4129">
                <a:solidFill>
                  <a:srgbClr val="000000"/>
                </a:solidFill>
                <a:latin typeface="Lato Bold"/>
                <a:ea typeface="Lato Bold"/>
                <a:cs typeface="Lato Bold"/>
                <a:sym typeface="Lato Bold"/>
              </a:rPr>
              <a:t>EXHIBITION OF</a:t>
            </a:r>
          </a:p>
        </p:txBody>
      </p:sp>
      <p:sp>
        <p:nvSpPr>
          <p:cNvPr name="TextBox 9" id="9"/>
          <p:cNvSpPr txBox="true"/>
          <p:nvPr/>
        </p:nvSpPr>
        <p:spPr>
          <a:xfrm rot="0">
            <a:off x="892447" y="3063938"/>
            <a:ext cx="14871497" cy="6970236"/>
          </a:xfrm>
          <a:prstGeom prst="rect">
            <a:avLst/>
          </a:prstGeom>
        </p:spPr>
        <p:txBody>
          <a:bodyPr anchor="t" rtlCol="false" tIns="0" lIns="0" bIns="0" rIns="0">
            <a:spAutoFit/>
          </a:bodyPr>
          <a:lstStyle/>
          <a:p>
            <a:pPr algn="l">
              <a:lnSpc>
                <a:spcPts val="5048"/>
              </a:lnSpc>
            </a:pPr>
            <a:r>
              <a:rPr lang="en-US" sz="3606" u="sng" b="true">
                <a:solidFill>
                  <a:srgbClr val="004AAD"/>
                </a:solidFill>
                <a:latin typeface="Poppins Bold"/>
                <a:ea typeface="Poppins Bold"/>
                <a:cs typeface="Poppins Bold"/>
                <a:sym typeface="Poppins Bold"/>
              </a:rPr>
              <a:t>2. Open/Closed Principle (OCP):</a:t>
            </a:r>
          </a:p>
          <a:p>
            <a:pPr algn="l">
              <a:lnSpc>
                <a:spcPts val="4488"/>
              </a:lnSpc>
            </a:pPr>
            <a:r>
              <a:rPr lang="en-US" sz="3206">
                <a:solidFill>
                  <a:srgbClr val="000000"/>
                </a:solidFill>
                <a:latin typeface="Poppins"/>
                <a:ea typeface="Poppins"/>
                <a:cs typeface="Poppins"/>
                <a:sym typeface="Poppins"/>
              </a:rPr>
              <a:t>Principle: Software entities (classes, methods, etc.) should be open for extension but closed for modification.</a:t>
            </a:r>
          </a:p>
          <a:p>
            <a:pPr algn="l">
              <a:lnSpc>
                <a:spcPts val="4488"/>
              </a:lnSpc>
            </a:pPr>
            <a:r>
              <a:rPr lang="en-US" sz="3206" b="true">
                <a:solidFill>
                  <a:srgbClr val="000000"/>
                </a:solidFill>
                <a:latin typeface="Poppins Bold"/>
                <a:ea typeface="Poppins Bold"/>
                <a:cs typeface="Poppins Bold"/>
                <a:sym typeface="Poppins Bold"/>
              </a:rPr>
              <a:t>Exhibition in UBS:</a:t>
            </a:r>
          </a:p>
          <a:p>
            <a:pPr algn="l">
              <a:lnSpc>
                <a:spcPts val="4488"/>
              </a:lnSpc>
            </a:pPr>
            <a:r>
              <a:rPr lang="en-US" sz="3206">
                <a:solidFill>
                  <a:srgbClr val="000000"/>
                </a:solidFill>
                <a:latin typeface="Poppins"/>
                <a:ea typeface="Poppins"/>
                <a:cs typeface="Poppins"/>
                <a:sym typeface="Poppins"/>
              </a:rPr>
              <a:t>We can extend the system by adding new biometric devices (e.g., VoiceRecognitionDevice) without modifying the existing BiometricDevice class or the AuthenticationSystem.</a:t>
            </a:r>
          </a:p>
          <a:p>
            <a:pPr algn="l">
              <a:lnSpc>
                <a:spcPts val="4488"/>
              </a:lnSpc>
            </a:pPr>
            <a:r>
              <a:rPr lang="en-US" sz="3206">
                <a:solidFill>
                  <a:srgbClr val="000000"/>
                </a:solidFill>
                <a:latin typeface="Poppins"/>
                <a:ea typeface="Poppins"/>
                <a:cs typeface="Poppins"/>
                <a:sym typeface="Poppins"/>
              </a:rPr>
              <a:t>This is done by creating new subclasses from the BiometricDevice base class while keeping the existing functionality intact.</a:t>
            </a:r>
          </a:p>
          <a:p>
            <a:pPr algn="l">
              <a:lnSpc>
                <a:spcPts val="4908"/>
              </a:lnSpc>
            </a:pPr>
          </a:p>
          <a:p>
            <a:pPr algn="l">
              <a:lnSpc>
                <a:spcPts val="4908"/>
              </a:lnSpc>
            </a:pPr>
          </a:p>
          <a:p>
            <a:pPr algn="l">
              <a:lnSpc>
                <a:spcPts val="4628"/>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20312" t="0" r="-20312" b="0"/>
            </a:stretch>
          </a:blipFill>
        </p:spPr>
      </p:sp>
      <p:sp>
        <p:nvSpPr>
          <p:cNvPr name="TextBox 3" id="3"/>
          <p:cNvSpPr txBox="true"/>
          <p:nvPr/>
        </p:nvSpPr>
        <p:spPr>
          <a:xfrm rot="0">
            <a:off x="758849" y="1801541"/>
            <a:ext cx="8251553" cy="1694847"/>
          </a:xfrm>
          <a:prstGeom prst="rect">
            <a:avLst/>
          </a:prstGeom>
        </p:spPr>
        <p:txBody>
          <a:bodyPr anchor="t" rtlCol="false" tIns="0" lIns="0" bIns="0" rIns="0">
            <a:spAutoFit/>
          </a:bodyPr>
          <a:lstStyle/>
          <a:p>
            <a:pPr algn="l">
              <a:lnSpc>
                <a:spcPts val="6858"/>
              </a:lnSpc>
            </a:pPr>
            <a:r>
              <a:rPr lang="en-US" sz="4898">
                <a:solidFill>
                  <a:srgbClr val="004AAD"/>
                </a:solidFill>
                <a:latin typeface="League Spartan"/>
                <a:ea typeface="League Spartan"/>
                <a:cs typeface="League Spartan"/>
                <a:sym typeface="League Spartan"/>
              </a:rPr>
              <a:t> SOFTWARE PRINCIPLES</a:t>
            </a:r>
          </a:p>
          <a:p>
            <a:pPr algn="l">
              <a:lnSpc>
                <a:spcPts val="6858"/>
              </a:lnSpc>
              <a:spcBef>
                <a:spcPct val="0"/>
              </a:spcBef>
            </a:pPr>
          </a:p>
        </p:txBody>
      </p:sp>
      <p:sp>
        <p:nvSpPr>
          <p:cNvPr name="AutoShape 4" id="4"/>
          <p:cNvSpPr/>
          <p:nvPr/>
        </p:nvSpPr>
        <p:spPr>
          <a:xfrm flipV="true">
            <a:off x="989071" y="1676292"/>
            <a:ext cx="3254698" cy="19050"/>
          </a:xfrm>
          <a:prstGeom prst="line">
            <a:avLst/>
          </a:prstGeom>
          <a:ln cap="flat" w="38100">
            <a:solidFill>
              <a:srgbClr val="000000"/>
            </a:solidFill>
            <a:prstDash val="solid"/>
            <a:headEnd type="none" len="sm" w="sm"/>
            <a:tailEnd type="none" len="sm" w="sm"/>
          </a:ln>
        </p:spPr>
      </p:sp>
      <p:grpSp>
        <p:nvGrpSpPr>
          <p:cNvPr name="Group 5" id="5"/>
          <p:cNvGrpSpPr/>
          <p:nvPr/>
        </p:nvGrpSpPr>
        <p:grpSpPr>
          <a:xfrm rot="0">
            <a:off x="15630346" y="0"/>
            <a:ext cx="2657654" cy="10287000"/>
            <a:chOff x="0" y="0"/>
            <a:chExt cx="699958" cy="2709333"/>
          </a:xfrm>
        </p:grpSpPr>
        <p:sp>
          <p:nvSpPr>
            <p:cNvPr name="Freeform 6" id="6"/>
            <p:cNvSpPr/>
            <p:nvPr/>
          </p:nvSpPr>
          <p:spPr>
            <a:xfrm flipH="false" flipV="false" rot="0">
              <a:off x="0" y="0"/>
              <a:ext cx="699958" cy="2709333"/>
            </a:xfrm>
            <a:custGeom>
              <a:avLst/>
              <a:gdLst/>
              <a:ahLst/>
              <a:cxnLst/>
              <a:rect r="r" b="b" t="t" l="l"/>
              <a:pathLst>
                <a:path h="2709333" w="699958">
                  <a:moveTo>
                    <a:pt x="0" y="0"/>
                  </a:moveTo>
                  <a:lnTo>
                    <a:pt x="699958" y="0"/>
                  </a:lnTo>
                  <a:lnTo>
                    <a:pt x="699958" y="2709333"/>
                  </a:lnTo>
                  <a:lnTo>
                    <a:pt x="0" y="2709333"/>
                  </a:lnTo>
                  <a:close/>
                </a:path>
              </a:pathLst>
            </a:custGeom>
            <a:solidFill>
              <a:srgbClr val="004AAD"/>
            </a:solidFill>
          </p:spPr>
        </p:sp>
        <p:sp>
          <p:nvSpPr>
            <p:cNvPr name="TextBox 7" id="7"/>
            <p:cNvSpPr txBox="true"/>
            <p:nvPr/>
          </p:nvSpPr>
          <p:spPr>
            <a:xfrm>
              <a:off x="0" y="-47625"/>
              <a:ext cx="699958" cy="275695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988960" y="942975"/>
            <a:ext cx="7205638" cy="714268"/>
          </a:xfrm>
          <a:prstGeom prst="rect">
            <a:avLst/>
          </a:prstGeom>
        </p:spPr>
        <p:txBody>
          <a:bodyPr anchor="t" rtlCol="false" tIns="0" lIns="0" bIns="0" rIns="0">
            <a:spAutoFit/>
          </a:bodyPr>
          <a:lstStyle/>
          <a:p>
            <a:pPr algn="l">
              <a:lnSpc>
                <a:spcPts val="5780"/>
              </a:lnSpc>
              <a:spcBef>
                <a:spcPct val="0"/>
              </a:spcBef>
            </a:pPr>
            <a:r>
              <a:rPr lang="en-US" b="true" sz="4129">
                <a:solidFill>
                  <a:srgbClr val="000000"/>
                </a:solidFill>
                <a:latin typeface="Lato Bold"/>
                <a:ea typeface="Lato Bold"/>
                <a:cs typeface="Lato Bold"/>
                <a:sym typeface="Lato Bold"/>
              </a:rPr>
              <a:t>EXHIBITION OF</a:t>
            </a:r>
          </a:p>
        </p:txBody>
      </p:sp>
      <p:sp>
        <p:nvSpPr>
          <p:cNvPr name="TextBox 9" id="9"/>
          <p:cNvSpPr txBox="true"/>
          <p:nvPr/>
        </p:nvSpPr>
        <p:spPr>
          <a:xfrm rot="0">
            <a:off x="758849" y="2759198"/>
            <a:ext cx="14871497" cy="7365841"/>
          </a:xfrm>
          <a:prstGeom prst="rect">
            <a:avLst/>
          </a:prstGeom>
        </p:spPr>
        <p:txBody>
          <a:bodyPr anchor="t" rtlCol="false" tIns="0" lIns="0" bIns="0" rIns="0">
            <a:spAutoFit/>
          </a:bodyPr>
          <a:lstStyle/>
          <a:p>
            <a:pPr algn="l">
              <a:lnSpc>
                <a:spcPts val="5188"/>
              </a:lnSpc>
            </a:pPr>
            <a:r>
              <a:rPr lang="en-US" sz="3706" u="sng" b="true">
                <a:solidFill>
                  <a:srgbClr val="004AAD"/>
                </a:solidFill>
                <a:latin typeface="Poppins Bold"/>
                <a:ea typeface="Poppins Bold"/>
                <a:cs typeface="Poppins Bold"/>
                <a:sym typeface="Poppins Bold"/>
              </a:rPr>
              <a:t>3. Don't Repeat Yourself (DRY):</a:t>
            </a:r>
          </a:p>
          <a:p>
            <a:pPr algn="l">
              <a:lnSpc>
                <a:spcPts val="4488"/>
              </a:lnSpc>
            </a:pPr>
            <a:r>
              <a:rPr lang="en-US" sz="3206">
                <a:solidFill>
                  <a:srgbClr val="000000"/>
                </a:solidFill>
                <a:latin typeface="Poppins"/>
                <a:ea typeface="Poppins"/>
                <a:cs typeface="Poppins"/>
                <a:sym typeface="Poppins"/>
              </a:rPr>
              <a:t>Principle: Avoid duplicating code by using abstractions or functions. Every piece of knowledge or logic must have a single, unambiguous representation in the system.</a:t>
            </a:r>
          </a:p>
          <a:p>
            <a:pPr algn="l">
              <a:lnSpc>
                <a:spcPts val="4488"/>
              </a:lnSpc>
            </a:pPr>
            <a:r>
              <a:rPr lang="en-US" sz="3206" b="true">
                <a:solidFill>
                  <a:srgbClr val="000000"/>
                </a:solidFill>
                <a:latin typeface="Poppins Bold"/>
                <a:ea typeface="Poppins Bold"/>
                <a:cs typeface="Poppins Bold"/>
                <a:sym typeface="Poppins Bold"/>
              </a:rPr>
              <a:t>Exhibition in UBS:</a:t>
            </a:r>
          </a:p>
          <a:p>
            <a:pPr algn="l">
              <a:lnSpc>
                <a:spcPts val="4488"/>
              </a:lnSpc>
            </a:pPr>
            <a:r>
              <a:rPr lang="en-US" sz="3206">
                <a:solidFill>
                  <a:srgbClr val="000000"/>
                </a:solidFill>
                <a:latin typeface="Poppins"/>
                <a:ea typeface="Poppins"/>
                <a:cs typeface="Poppins"/>
                <a:sym typeface="Poppins"/>
              </a:rPr>
              <a:t>Common functionality, like capturing biometric data, is abstracted into the BiometricDevice class, and specialized devices (e.g., FingerprintScanner, IrisScanner) only implement the specific capture mechanism. This avoids repeating capture logic across multiple device classes.</a:t>
            </a:r>
          </a:p>
          <a:p>
            <a:pPr algn="l">
              <a:lnSpc>
                <a:spcPts val="4488"/>
              </a:lnSpc>
            </a:pPr>
            <a:r>
              <a:rPr lang="en-US" sz="3206">
                <a:solidFill>
                  <a:srgbClr val="000000"/>
                </a:solidFill>
                <a:latin typeface="Poppins"/>
                <a:ea typeface="Poppins"/>
                <a:cs typeface="Poppins"/>
                <a:sym typeface="Poppins"/>
              </a:rPr>
              <a:t>Authentication logic is centralized in the AuthenticationSystem, and it does not need to be re-implemented for each type of biometric data.</a:t>
            </a:r>
          </a:p>
          <a:p>
            <a:pPr algn="l">
              <a:lnSpc>
                <a:spcPts val="3928"/>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DAGRpI7cXf0</dc:identifier>
  <dcterms:modified xsi:type="dcterms:W3CDTF">2011-08-01T06:04:30Z</dcterms:modified>
  <cp:revision>1</cp:revision>
  <dc:title>Fingerprint-Based</dc:title>
</cp:coreProperties>
</file>