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THI%20JYOTHI\Pictures\Cyclistic_Data_Manipulated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THI%20JYOTHI\Pictures\Cyclistic_Data_Manipulated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THI%20JYOTHI\Pictures\Cyclistic_Data_Manipulated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THI%20JYOTHI\Pictures\Cyclistic_Data_Manipulated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/>
              <a:t>Annual Members Vs Casual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user_count_member_casual!$B$1</c:f>
              <c:strCache>
                <c:ptCount val="1"/>
                <c:pt idx="0">
                  <c:v>annual member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user_count_member_casual!$A$2:$A$13</c:f>
              <c:strCache>
                <c:ptCount val="12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  <c:pt idx="5">
                  <c:v>July</c:v>
                </c:pt>
                <c:pt idx="6">
                  <c:v>August</c:v>
                </c:pt>
                <c:pt idx="7">
                  <c:v>September</c:v>
                </c:pt>
                <c:pt idx="8">
                  <c:v>October</c:v>
                </c:pt>
                <c:pt idx="9">
                  <c:v>November</c:v>
                </c:pt>
                <c:pt idx="10">
                  <c:v>December</c:v>
                </c:pt>
                <c:pt idx="11">
                  <c:v>January</c:v>
                </c:pt>
              </c:strCache>
            </c:strRef>
          </c:cat>
          <c:val>
            <c:numRef>
              <c:f>user_count_member_casual!$B$2:$B$13</c:f>
              <c:numCache>
                <c:formatCode>General</c:formatCode>
                <c:ptCount val="12"/>
                <c:pt idx="0">
                  <c:v>94193</c:v>
                </c:pt>
                <c:pt idx="1">
                  <c:v>194151</c:v>
                </c:pt>
                <c:pt idx="2">
                  <c:v>244821</c:v>
                </c:pt>
                <c:pt idx="3">
                  <c:v>354426</c:v>
                </c:pt>
                <c:pt idx="4">
                  <c:v>400126</c:v>
                </c:pt>
                <c:pt idx="5">
                  <c:v>417410</c:v>
                </c:pt>
                <c:pt idx="6">
                  <c:v>426984</c:v>
                </c:pt>
                <c:pt idx="7">
                  <c:v>404624</c:v>
                </c:pt>
                <c:pt idx="8">
                  <c:v>349681</c:v>
                </c:pt>
                <c:pt idx="9">
                  <c:v>236955</c:v>
                </c:pt>
                <c:pt idx="10">
                  <c:v>136912</c:v>
                </c:pt>
                <c:pt idx="11">
                  <c:v>150289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36-453D-B5E0-4D93EFE352E2}"/>
            </c:ext>
          </c:extLst>
        </c:ser>
        <c:ser>
          <c:idx val="1"/>
          <c:order val="1"/>
          <c:tx>
            <c:strRef>
              <c:f>user_count_member_casual!$C$1</c:f>
              <c:strCache>
                <c:ptCount val="1"/>
                <c:pt idx="0">
                  <c:v>casual riders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user_count_member_casual!$A$2:$A$13</c:f>
              <c:strCache>
                <c:ptCount val="12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  <c:pt idx="5">
                  <c:v>July</c:v>
                </c:pt>
                <c:pt idx="6">
                  <c:v>August</c:v>
                </c:pt>
                <c:pt idx="7">
                  <c:v>September</c:v>
                </c:pt>
                <c:pt idx="8">
                  <c:v>October</c:v>
                </c:pt>
                <c:pt idx="9">
                  <c:v>November</c:v>
                </c:pt>
                <c:pt idx="10">
                  <c:v>December</c:v>
                </c:pt>
                <c:pt idx="11">
                  <c:v>January</c:v>
                </c:pt>
              </c:strCache>
            </c:strRef>
          </c:cat>
          <c:val>
            <c:numRef>
              <c:f>user_count_member_casual!$C$2:$C$13</c:f>
              <c:numCache>
                <c:formatCode>General</c:formatCode>
                <c:ptCount val="12"/>
                <c:pt idx="0">
                  <c:v>21416</c:v>
                </c:pt>
                <c:pt idx="1">
                  <c:v>89882</c:v>
                </c:pt>
                <c:pt idx="2">
                  <c:v>126415</c:v>
                </c:pt>
                <c:pt idx="3">
                  <c:v>280406</c:v>
                </c:pt>
                <c:pt idx="4">
                  <c:v>369042</c:v>
                </c:pt>
                <c:pt idx="5">
                  <c:v>406031</c:v>
                </c:pt>
                <c:pt idx="6">
                  <c:v>358908</c:v>
                </c:pt>
                <c:pt idx="7">
                  <c:v>296684</c:v>
                </c:pt>
                <c:pt idx="8">
                  <c:v>208978</c:v>
                </c:pt>
                <c:pt idx="9">
                  <c:v>100770</c:v>
                </c:pt>
                <c:pt idx="10">
                  <c:v>44894</c:v>
                </c:pt>
                <c:pt idx="11">
                  <c:v>40008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36-453D-B5E0-4D93EFE35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1110000"/>
        <c:axId val="601110704"/>
      </c:lineChart>
      <c:catAx>
        <c:axId val="60111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110704"/>
        <c:crosses val="autoZero"/>
        <c:auto val="1"/>
        <c:lblAlgn val="ctr"/>
        <c:lblOffset val="100"/>
        <c:noMultiLvlLbl val="0"/>
      </c:catAx>
      <c:valAx>
        <c:axId val="6011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11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/>
              <a:t>Member</a:t>
            </a:r>
            <a:r>
              <a:rPr lang="en-IN" sz="1400" b="1" baseline="0"/>
              <a:t> Users Vs Annual Users</a:t>
            </a:r>
          </a:p>
          <a:p>
            <a:pPr algn="r">
              <a:defRPr/>
            </a:pPr>
            <a:r>
              <a:rPr lang="en-IN" sz="1200" b="1" baseline="0"/>
              <a:t>for week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users_day_of_week!$B$1</c:f>
              <c:strCache>
                <c:ptCount val="1"/>
                <c:pt idx="0">
                  <c:v>annual_member_users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users_day_of_week!$A$2:$A$8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users_day_of_week!$B$2:$B$8</c:f>
              <c:numCache>
                <c:formatCode>General</c:formatCode>
                <c:ptCount val="7"/>
                <c:pt idx="0">
                  <c:v>394218</c:v>
                </c:pt>
                <c:pt idx="1">
                  <c:v>482614</c:v>
                </c:pt>
                <c:pt idx="2">
                  <c:v>534248</c:v>
                </c:pt>
                <c:pt idx="3">
                  <c:v>535827</c:v>
                </c:pt>
                <c:pt idx="4">
                  <c:v>540895</c:v>
                </c:pt>
                <c:pt idx="5">
                  <c:v>475843</c:v>
                </c:pt>
                <c:pt idx="6">
                  <c:v>447083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6-43D9-904E-B5D96B761A65}"/>
            </c:ext>
          </c:extLst>
        </c:ser>
        <c:ser>
          <c:idx val="1"/>
          <c:order val="1"/>
          <c:tx>
            <c:strRef>
              <c:f>users_day_of_week!$C$1</c:f>
              <c:strCache>
                <c:ptCount val="1"/>
                <c:pt idx="0">
                  <c:v>annual_casual_users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users_day_of_week!$A$2:$A$8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users_day_of_week!$C$2:$C$8</c:f>
              <c:numCache>
                <c:formatCode>General</c:formatCode>
                <c:ptCount val="7"/>
                <c:pt idx="0">
                  <c:v>268256</c:v>
                </c:pt>
                <c:pt idx="1">
                  <c:v>311809</c:v>
                </c:pt>
                <c:pt idx="2">
                  <c:v>330098</c:v>
                </c:pt>
                <c:pt idx="3">
                  <c:v>392898</c:v>
                </c:pt>
                <c:pt idx="4">
                  <c:v>474416</c:v>
                </c:pt>
                <c:pt idx="5">
                  <c:v>280944</c:v>
                </c:pt>
                <c:pt idx="6">
                  <c:v>277943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6-43D9-904E-B5D96B761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141488"/>
        <c:axId val="427140432"/>
      </c:barChart>
      <c:catAx>
        <c:axId val="42714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40432"/>
        <c:crosses val="autoZero"/>
        <c:auto val="1"/>
        <c:lblAlgn val="ctr"/>
        <c:lblOffset val="100"/>
        <c:noMultiLvlLbl val="0"/>
      </c:catAx>
      <c:valAx>
        <c:axId val="42714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4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Member</a:t>
            </a:r>
            <a:r>
              <a:rPr lang="en-IN" b="1" baseline="0"/>
              <a:t> </a:t>
            </a:r>
            <a:r>
              <a:rPr lang="en-IN" b="1"/>
              <a:t>Avg</a:t>
            </a:r>
            <a:r>
              <a:rPr lang="en-IN" b="1" baseline="0"/>
              <a:t> Ride Vs Casual Avg Ride 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ride_length_average!$B$1</c:f>
              <c:strCache>
                <c:ptCount val="1"/>
                <c:pt idx="0">
                  <c:v>member_avg_ride_length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ride_length_average!$A$2:$A$13</c:f>
              <c:strCache>
                <c:ptCount val="12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  <c:pt idx="5">
                  <c:v>July</c:v>
                </c:pt>
                <c:pt idx="6">
                  <c:v>August</c:v>
                </c:pt>
                <c:pt idx="7">
                  <c:v>September</c:v>
                </c:pt>
                <c:pt idx="8">
                  <c:v>October</c:v>
                </c:pt>
                <c:pt idx="9">
                  <c:v>November</c:v>
                </c:pt>
                <c:pt idx="10">
                  <c:v>December</c:v>
                </c:pt>
                <c:pt idx="11">
                  <c:v>January</c:v>
                </c:pt>
              </c:strCache>
            </c:strRef>
          </c:cat>
          <c:val>
            <c:numRef>
              <c:f>ride_length_average!$B$2:$B$13</c:f>
              <c:numCache>
                <c:formatCode>h:mm:ss</c:formatCode>
                <c:ptCount val="12"/>
                <c:pt idx="0">
                  <c:v>7.6657060185185179E-3</c:v>
                </c:pt>
                <c:pt idx="1">
                  <c:v>8.1241319444444442E-3</c:v>
                </c:pt>
                <c:pt idx="2">
                  <c:v>7.8746412037037031E-3</c:v>
                </c:pt>
                <c:pt idx="3">
                  <c:v>9.0679976851851859E-3</c:v>
                </c:pt>
                <c:pt idx="4">
                  <c:v>9.4821643518518527E-3</c:v>
                </c:pt>
                <c:pt idx="5">
                  <c:v>9.3280439814814823E-3</c:v>
                </c:pt>
                <c:pt idx="6">
                  <c:v>9.0861805555555557E-3</c:v>
                </c:pt>
                <c:pt idx="7">
                  <c:v>8.7744675925925924E-3</c:v>
                </c:pt>
                <c:pt idx="8">
                  <c:v>8.0189930555555552E-3</c:v>
                </c:pt>
                <c:pt idx="9">
                  <c:v>7.5462037037037034E-3</c:v>
                </c:pt>
                <c:pt idx="10">
                  <c:v>7.18474537037037E-3</c:v>
                </c:pt>
                <c:pt idx="11">
                  <c:v>6.9960648148148152E-3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9-41D9-97E7-B75411AF3F3C}"/>
            </c:ext>
          </c:extLst>
        </c:ser>
        <c:ser>
          <c:idx val="1"/>
          <c:order val="1"/>
          <c:tx>
            <c:strRef>
              <c:f>ride_length_average!$C$1</c:f>
              <c:strCache>
                <c:ptCount val="1"/>
                <c:pt idx="0">
                  <c:v>casual_avg_ride_length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ride_length_average!$A$2:$A$13</c:f>
              <c:strCache>
                <c:ptCount val="12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  <c:pt idx="5">
                  <c:v>July</c:v>
                </c:pt>
                <c:pt idx="6">
                  <c:v>August</c:v>
                </c:pt>
                <c:pt idx="7">
                  <c:v>September</c:v>
                </c:pt>
                <c:pt idx="8">
                  <c:v>October</c:v>
                </c:pt>
                <c:pt idx="9">
                  <c:v>November</c:v>
                </c:pt>
                <c:pt idx="10">
                  <c:v>December</c:v>
                </c:pt>
                <c:pt idx="11">
                  <c:v>January</c:v>
                </c:pt>
              </c:strCache>
            </c:strRef>
          </c:cat>
          <c:val>
            <c:numRef>
              <c:f>ride_length_average!$C$2:$C$13</c:f>
              <c:numCache>
                <c:formatCode>h:mm:ss</c:formatCode>
                <c:ptCount val="12"/>
                <c:pt idx="0">
                  <c:v>1.4111597222222222E-2</c:v>
                </c:pt>
                <c:pt idx="1">
                  <c:v>1.7269687499999999E-2</c:v>
                </c:pt>
                <c:pt idx="2">
                  <c:v>1.6466446759259259E-2</c:v>
                </c:pt>
                <c:pt idx="3">
                  <c:v>1.7970937500000003E-2</c:v>
                </c:pt>
                <c:pt idx="4">
                  <c:v>1.6620613425925926E-2</c:v>
                </c:pt>
                <c:pt idx="5">
                  <c:v>1.6361701388888889E-2</c:v>
                </c:pt>
                <c:pt idx="6">
                  <c:v>1.5325324074074075E-2</c:v>
                </c:pt>
                <c:pt idx="7">
                  <c:v>1.429423611111111E-2</c:v>
                </c:pt>
                <c:pt idx="8">
                  <c:v>1.3176006944444443E-2</c:v>
                </c:pt>
                <c:pt idx="9">
                  <c:v>1.1162488425925926E-2</c:v>
                </c:pt>
                <c:pt idx="10">
                  <c:v>9.7319907407407407E-3</c:v>
                </c:pt>
                <c:pt idx="11">
                  <c:v>9.9142824074074081E-3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E9-41D9-97E7-B75411AF3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131472"/>
        <c:axId val="601134288"/>
      </c:barChart>
      <c:catAx>
        <c:axId val="60113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134288"/>
        <c:crosses val="autoZero"/>
        <c:auto val="1"/>
        <c:lblAlgn val="ctr"/>
        <c:lblOffset val="100"/>
        <c:noMultiLvlLbl val="0"/>
      </c:catAx>
      <c:valAx>
        <c:axId val="60113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13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>
                <a:effectLst/>
              </a:rPr>
              <a:t>Member Avg Ride Vs Casual Avg Ride</a:t>
            </a:r>
          </a:p>
          <a:p>
            <a:pPr algn="r">
              <a:defRPr/>
            </a:pPr>
            <a:r>
              <a:rPr lang="en-IN" sz="1200" b="1" i="0" baseline="0">
                <a:effectLst/>
              </a:rPr>
              <a:t>for day of week </a:t>
            </a:r>
            <a:endParaRPr lang="en-IN" sz="1200">
              <a:effectLst/>
            </a:endParaRPr>
          </a:p>
        </c:rich>
      </c:tx>
      <c:layout>
        <c:manualLayout>
          <c:xMode val="edge"/>
          <c:yMode val="edge"/>
          <c:x val="0.2333092136999517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avg_ride_length_day_of_week!$B$1</c:f>
              <c:strCache>
                <c:ptCount val="1"/>
                <c:pt idx="0">
                  <c:v>avg_member_ride_length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avg_ride_length_day_of_week!$A$2:$A$8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avg_ride_length_day_of_week!$B$2:$B$8</c:f>
              <c:numCache>
                <c:formatCode>h:mm:ss</c:formatCode>
                <c:ptCount val="7"/>
                <c:pt idx="0">
                  <c:v>8.0555555555555554E-3</c:v>
                </c:pt>
                <c:pt idx="1">
                  <c:v>7.905092592592592E-3</c:v>
                </c:pt>
                <c:pt idx="2">
                  <c:v>7.9166666666666673E-3</c:v>
                </c:pt>
                <c:pt idx="3">
                  <c:v>7.9745370370370369E-3</c:v>
                </c:pt>
                <c:pt idx="4">
                  <c:v>8.1249999999999985E-3</c:v>
                </c:pt>
                <c:pt idx="5">
                  <c:v>9.0393518518518522E-3</c:v>
                </c:pt>
                <c:pt idx="6">
                  <c:v>9.0479745370370367E-3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7-4886-8631-2589CE527890}"/>
            </c:ext>
          </c:extLst>
        </c:ser>
        <c:ser>
          <c:idx val="1"/>
          <c:order val="1"/>
          <c:tx>
            <c:strRef>
              <c:f>avg_ride_length_day_of_week!$C$1</c:f>
              <c:strCache>
                <c:ptCount val="1"/>
                <c:pt idx="0">
                  <c:v>avg_casual_ride_length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avg_ride_length_day_of_week!$A$2:$A$8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avg_ride_length_day_of_week!$C$2:$C$8</c:f>
              <c:numCache>
                <c:formatCode>h:mm:ss</c:formatCode>
                <c:ptCount val="7"/>
                <c:pt idx="0">
                  <c:v>1.3206018518518518E-2</c:v>
                </c:pt>
                <c:pt idx="1">
                  <c:v>1.2488425925925925E-2</c:v>
                </c:pt>
                <c:pt idx="2">
                  <c:v>1.2534722222222223E-2</c:v>
                </c:pt>
                <c:pt idx="3">
                  <c:v>1.283564814814815E-2</c:v>
                </c:pt>
                <c:pt idx="4">
                  <c:v>1.4293981481481482E-2</c:v>
                </c:pt>
                <c:pt idx="5">
                  <c:v>1.6030092592592592E-2</c:v>
                </c:pt>
                <c:pt idx="6">
                  <c:v>1.6631944444444446E-2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7-4886-8631-2589CE527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164016"/>
        <c:axId val="427164720"/>
      </c:barChart>
      <c:catAx>
        <c:axId val="4271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64720"/>
        <c:crosses val="autoZero"/>
        <c:auto val="1"/>
        <c:lblAlgn val="ctr"/>
        <c:lblOffset val="100"/>
        <c:noMultiLvlLbl val="0"/>
      </c:catAx>
      <c:valAx>
        <c:axId val="4271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6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C5F9-E91A-4BBD-83C5-FCF56952E55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4C53-8572-4B2F-B0EE-8FA8D7F10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5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34C53-8572-4B2F-B0EE-8FA8D7F10E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2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34C53-8572-4B2F-B0EE-8FA8D7F10E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8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3EDE-601C-0222-4F04-39F1ABB9B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6E513-7455-2250-86D1-0D5E94BC8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2376-F90C-A9BE-C9C0-BCC2BFE3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2993-386C-57C8-0011-4FAECA23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397D-A54F-8427-7193-E6340375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C93C-F162-882B-5847-4A82294E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F20D-B055-4E8A-44DF-5FB984D2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9623-DD6A-0C73-92CD-BA23BC77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ED3-15AC-5DFD-DE7C-005FAB54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1277-1031-08DA-4B48-00F96C17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F2E5E-7F12-7DAD-3702-39BB6E17F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C1925-36AE-367D-EF94-BE2715BBC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EF03-14B4-783A-6E1B-9A43CD5D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2F86-774E-9738-D3E3-EBEC8239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8C02-3F66-5B52-280E-8CE1AE40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121F-6EEF-2BD2-755F-FA003D61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CA36-3D6D-D0DF-A1CF-0A717A89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12B4-E059-96F3-AAB4-73AEE3D5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52CD-D831-9A4E-E67F-0F311DDD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891F-EE45-FE8E-F9A8-B1E2BF06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9B41-E63D-5664-6328-C660208B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D2C0-D50B-2E74-9FC6-69CC8010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670A-A678-3D3D-3710-75E139B4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DFBF-59C8-4FAD-AEB0-68DBDF50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4F5-13BE-DE41-4BD1-8E445B57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4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10EC-84F2-8773-ABCB-9F3117B2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4F66-14DD-5648-C2C5-D6A078A5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53D4D-F934-D544-E1B7-2362E3FB3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0DDC-679D-5FC7-F680-5F516800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E395-4FA5-DD2D-A5C5-639ED26A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13FC-9259-A21C-CE7D-2B127E1E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374-E47A-A168-D5BA-679FE388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0D421-C64C-5E72-0890-57ED79BE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6BFFF-0900-5E5E-AB40-836D9315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10F3B-8011-49F4-5AB2-70F6F019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4B078-3DB8-94AD-A245-70160D556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B2F14-1809-BFE7-896F-1C5F9092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24909-EB46-A317-8EB7-E40465CF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9A066-9790-2222-3043-41C1D54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72A3-C0E8-80A6-3F11-625FEC1A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AD3D-68DF-FE6E-0206-A7A6D2E8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1B1EA-0EF0-57FE-3A76-4359BA8E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3C203-518A-E955-E28A-0CC4F336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0D881-A4B0-5834-211A-1336A1E2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48BB5-C3EE-4E41-4A88-AEC146BF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9C1AB-B393-20D7-59BE-26FDED0D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B87-BBDE-8BE2-E453-5297C1B2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824C-A3D9-6819-CE8C-C7A6C93B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62E2-9114-5E39-A578-744A4D6C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4614-3851-E880-9B6B-FB0F0B0A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BA29-E486-EE11-A24A-67935943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134C-6DDB-3DB0-6AED-185CC1A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8AF3-6AE6-0F91-E1CC-46452E6F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AC917-9C7A-0BC0-66FA-E126FDB08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3DBD-A024-A606-7473-77848D8EB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80EE0-E164-B9C8-9926-FC1D91BB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D458-80F8-854B-0A00-9AB41EA9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3566-A464-E6D9-D989-BF2DA9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4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C527F-020D-A151-977A-0F0E5CE1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3155-55CA-581B-32CF-9B577233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72C6-9AF7-028B-5500-273CD1B40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F3F3-D44A-4FD6-88BF-75D771AE407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CACD-0EC7-A92D-BDB8-14DB33306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1995-FA5F-621B-544F-B0429FC90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D127-5ED4-4E30-9B53-C0BBEAB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9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F709-6CF8-BCA9-B261-8CCFCC16A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Cyclistic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247D9-1F69-8F1C-BD9E-A9ABBD17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9" y="3872752"/>
            <a:ext cx="3012141" cy="1385047"/>
          </a:xfrm>
        </p:spPr>
        <p:txBody>
          <a:bodyPr/>
          <a:lstStyle/>
          <a:p>
            <a:pPr algn="l"/>
            <a:r>
              <a:rPr lang="en-US" dirty="0"/>
              <a:t>By: Jyothi Varthi</a:t>
            </a:r>
          </a:p>
          <a:p>
            <a:pPr algn="l"/>
            <a:r>
              <a:rPr lang="en-US" dirty="0"/>
              <a:t>Date:21-03-2023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60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B89-37C6-3DAF-4C84-0645D8A0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FFFD-CBA7-CC67-0E51-E8036FEF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1804800"/>
            <a:ext cx="4701988" cy="3248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Business Task</a:t>
            </a:r>
          </a:p>
          <a:p>
            <a:pPr>
              <a:lnSpc>
                <a:spcPct val="150000"/>
              </a:lnSpc>
            </a:pPr>
            <a:r>
              <a:rPr lang="en-US" dirty="0"/>
              <a:t>Data Sources Used</a:t>
            </a:r>
          </a:p>
          <a:p>
            <a:pPr>
              <a:lnSpc>
                <a:spcPct val="150000"/>
              </a:lnSpc>
            </a:pPr>
            <a:r>
              <a:rPr lang="en-US" dirty="0"/>
              <a:t>Observations</a:t>
            </a:r>
          </a:p>
          <a:p>
            <a:pPr>
              <a:lnSpc>
                <a:spcPct val="150000"/>
              </a:lnSpc>
            </a:pPr>
            <a:r>
              <a:rPr lang="en-US" dirty="0"/>
              <a:t>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4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6A6-43D5-91CC-EDA2-C8064613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3E78-9AD2-48C1-E62E-B4920A9C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3189847"/>
            <a:ext cx="10515600" cy="106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Open Sans" panose="020B0604020202020204" pitchFamily="34" charset="0"/>
              </a:rPr>
              <a:t>How do annual members and casual riders use Cyclistic bikes differently?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837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F0F1-4EFE-5F04-FF35-6AD7F05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6FC8-E2BD-2D54-E9F1-A5E1ACB4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2393577"/>
            <a:ext cx="10515600" cy="25639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Analysis done on Historical data collected by Cyclistic company.</a:t>
            </a:r>
          </a:p>
          <a:p>
            <a:pPr>
              <a:lnSpc>
                <a:spcPct val="150000"/>
              </a:lnSpc>
            </a:pPr>
            <a:r>
              <a:rPr lang="en-US"/>
              <a:t>Includes monthly data </a:t>
            </a:r>
            <a:r>
              <a:rPr lang="en-US" dirty="0"/>
              <a:t>from February 2022 to January 2023.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includes rides taken by Annual Members and Casual Riders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3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992E-D0E0-F6AF-27DC-C5CACEC1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4D01-ACC7-42EC-DBEB-89554E32C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User count per month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2E95A-4F0F-98E2-700D-0682064D4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User count per week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506766-BE28-A488-2AF3-2A2E5FBDF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644181"/>
              </p:ext>
            </p:extLst>
          </p:nvPr>
        </p:nvGraphicFramePr>
        <p:xfrm>
          <a:off x="685800" y="2519083"/>
          <a:ext cx="5173980" cy="365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068EA1-22F2-9D27-8315-F4E9EFAB8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66956"/>
              </p:ext>
            </p:extLst>
          </p:nvPr>
        </p:nvGraphicFramePr>
        <p:xfrm>
          <a:off x="6513307" y="2635624"/>
          <a:ext cx="5082540" cy="354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697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3229-ACCD-9F3A-8B87-E4B7808F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Observations(Continued)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35A4-9215-0D3E-709F-3E0235662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Average ride per month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6D53F-BC7A-6D6C-0882-49BA6D3B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1788" y="1825625"/>
            <a:ext cx="44420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Average ride per week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2CCD15-9FDA-45C8-F10A-6F62279FA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0985"/>
              </p:ext>
            </p:extLst>
          </p:nvPr>
        </p:nvGraphicFramePr>
        <p:xfrm>
          <a:off x="986116" y="2576353"/>
          <a:ext cx="5593978" cy="3600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CDDBE1-CFF5-84F5-84B9-20D2B8A36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626184"/>
              </p:ext>
            </p:extLst>
          </p:nvPr>
        </p:nvGraphicFramePr>
        <p:xfrm>
          <a:off x="7091081" y="2576353"/>
          <a:ext cx="4594413" cy="353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01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B948-F54D-8757-5DBE-D705D57C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59C7-E453-8916-DC4E-63D808B1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106"/>
            <a:ext cx="10515600" cy="3406589"/>
          </a:xfrm>
        </p:spPr>
        <p:txBody>
          <a:bodyPr/>
          <a:lstStyle/>
          <a:p>
            <a:r>
              <a:rPr lang="en-US" dirty="0"/>
              <a:t>Casual Riders count is highest in the month of July 2022 and Annual Member count is highest in the month of September 2022.</a:t>
            </a:r>
          </a:p>
          <a:p>
            <a:r>
              <a:rPr lang="en-US" dirty="0"/>
              <a:t>Most of the users take most of the rides on Thursdays.</a:t>
            </a:r>
          </a:p>
          <a:p>
            <a:r>
              <a:rPr lang="en-US" dirty="0"/>
              <a:t>Longest Average Rides of both Annual Members and Casual Riders are taken on Saturday and Sunday.</a:t>
            </a:r>
          </a:p>
          <a:p>
            <a:r>
              <a:rPr lang="en-US" dirty="0"/>
              <a:t>Average Ride of Casual Riders is almost double that of Annual Members.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71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CE08-91C5-1B09-A13F-3000B18A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D7C3-B08C-7A73-4959-40163504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17"/>
            <a:ext cx="10515600" cy="42764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Maximum number of cycles need be available in the months of June, July and August.</a:t>
            </a:r>
          </a:p>
          <a:p>
            <a:pPr>
              <a:lnSpc>
                <a:spcPct val="100000"/>
              </a:lnSpc>
            </a:pPr>
            <a:r>
              <a:rPr lang="en-US" dirty="0"/>
              <a:t>Host a Cyclothon on any Thursday in the month of July. This creates opportunity to convert Casual Riders to Annual Members.</a:t>
            </a:r>
          </a:p>
          <a:p>
            <a:pPr>
              <a:lnSpc>
                <a:spcPct val="100000"/>
              </a:lnSpc>
            </a:pPr>
            <a:r>
              <a:rPr lang="en-US" dirty="0"/>
              <a:t>  Create Earned Credits for the rides taken more than 20 minutes per day by Annual Members.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discounts in the months of May, June and July specially on Saturday and Sunday of the week for Casual Riders.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01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DCFA-8892-062A-8639-45E0E5C1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47" y="1889124"/>
            <a:ext cx="3379694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93DE-010F-72E1-CA53-D7D543EF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758" y="3926540"/>
            <a:ext cx="1734671" cy="1111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Q&amp;A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1500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280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Cyclistic Data Analysis</vt:lpstr>
      <vt:lpstr>Agenda:</vt:lpstr>
      <vt:lpstr>Business Task</vt:lpstr>
      <vt:lpstr>Data Sources Used</vt:lpstr>
      <vt:lpstr>Observations</vt:lpstr>
      <vt:lpstr>Observations(Continued)</vt:lpstr>
      <vt:lpstr>Key 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Data Analysis</dc:title>
  <dc:creator>varthijyothi@gmail.com</dc:creator>
  <cp:lastModifiedBy>varthijyothi@gmail.com</cp:lastModifiedBy>
  <cp:revision>32</cp:revision>
  <dcterms:created xsi:type="dcterms:W3CDTF">2023-03-20T05:07:15Z</dcterms:created>
  <dcterms:modified xsi:type="dcterms:W3CDTF">2023-03-23T06:55:52Z</dcterms:modified>
</cp:coreProperties>
</file>